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7"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8DBF"/>
    <a:srgbClr val="B8DD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718"/>
    <p:restoredTop sz="94650"/>
  </p:normalViewPr>
  <p:slideViewPr>
    <p:cSldViewPr snapToGrid="0" snapToObjects="1">
      <p:cViewPr>
        <p:scale>
          <a:sx n="88" d="100"/>
          <a:sy n="88" d="100"/>
        </p:scale>
        <p:origin x="1480" y="8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36BC6B-407D-D242-AA59-BAFDA8A9B6E6}" type="datetimeFigureOut">
              <a:rPr lang="fr-FR" smtClean="0"/>
              <a:t>11/06/2023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C96695-2E0A-7740-8E45-A1CDA6D213ED}" type="slidenum">
              <a:rPr lang="fr-FR" smtClean="0"/>
              <a:t>‹N°›</a:t>
            </a:fld>
            <a:endParaRPr lang="fr-FR"/>
          </a:p>
        </p:txBody>
      </p:sp>
    </p:spTree>
    <p:extLst>
      <p:ext uri="{BB962C8B-B14F-4D97-AF65-F5344CB8AC3E}">
        <p14:creationId xmlns:p14="http://schemas.microsoft.com/office/powerpoint/2010/main" val="517557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rPr>
              <a:t>Bonjour, je m’appelle Antoine PEREDERII, j’ai 19 ans et je suis </a:t>
            </a:r>
            <a:r>
              <a:rPr lang="fr-FR" sz="1800" dirty="0" err="1">
                <a:effectLst/>
                <a:latin typeface="Calibri" panose="020F0502020204030204" pitchFamily="34" charset="0"/>
              </a:rPr>
              <a:t>étudiant</a:t>
            </a:r>
            <a:r>
              <a:rPr lang="fr-FR" sz="1800" dirty="0">
                <a:effectLst/>
                <a:latin typeface="Calibri" panose="020F0502020204030204" pitchFamily="34" charset="0"/>
              </a:rPr>
              <a:t> en </a:t>
            </a:r>
            <a:r>
              <a:rPr lang="fr-FR" sz="1800" dirty="0" err="1">
                <a:effectLst/>
                <a:latin typeface="Calibri" panose="020F0502020204030204" pitchFamily="34" charset="0"/>
              </a:rPr>
              <a:t>première</a:t>
            </a:r>
            <a:r>
              <a:rPr lang="fr-FR" sz="1800" dirty="0">
                <a:effectLst/>
                <a:latin typeface="Calibri" panose="020F0502020204030204" pitchFamily="34" charset="0"/>
              </a:rPr>
              <a:t> </a:t>
            </a:r>
            <a:r>
              <a:rPr lang="fr-FR" sz="1800" dirty="0" err="1">
                <a:effectLst/>
                <a:latin typeface="Calibri" panose="020F0502020204030204" pitchFamily="34" charset="0"/>
              </a:rPr>
              <a:t>année</a:t>
            </a:r>
            <a:r>
              <a:rPr lang="fr-FR" sz="1800" dirty="0">
                <a:effectLst/>
                <a:latin typeface="Calibri" panose="020F0502020204030204" pitchFamily="34" charset="0"/>
              </a:rPr>
              <a:t> de BUT Informatique au sein de l’UCA. Aujourd'hui, je suis ravi(e) de vous </a:t>
            </a:r>
            <a:r>
              <a:rPr lang="fr-FR" sz="1800" dirty="0" err="1">
                <a:effectLst/>
                <a:latin typeface="Calibri" panose="020F0502020204030204" pitchFamily="34" charset="0"/>
              </a:rPr>
              <a:t>présenter</a:t>
            </a:r>
            <a:r>
              <a:rPr lang="fr-FR" sz="1800" dirty="0">
                <a:effectLst/>
                <a:latin typeface="Calibri" panose="020F0502020204030204" pitchFamily="34" charset="0"/>
              </a:rPr>
              <a:t> ma </a:t>
            </a:r>
            <a:r>
              <a:rPr lang="fr-FR" sz="1800" dirty="0" err="1">
                <a:effectLst/>
                <a:latin typeface="Calibri" panose="020F0502020204030204" pitchFamily="34" charset="0"/>
              </a:rPr>
              <a:t>vidéo</a:t>
            </a:r>
            <a:r>
              <a:rPr lang="fr-FR" sz="1800" dirty="0">
                <a:effectLst/>
                <a:latin typeface="Calibri" panose="020F0502020204030204" pitchFamily="34" charset="0"/>
              </a:rPr>
              <a:t> de portfolio mettant en valeur mon parcours et mes </a:t>
            </a:r>
            <a:r>
              <a:rPr lang="fr-FR" sz="1800" dirty="0" err="1">
                <a:effectLst/>
                <a:latin typeface="Calibri" panose="020F0502020204030204" pitchFamily="34" charset="0"/>
              </a:rPr>
              <a:t>réalisations</a:t>
            </a:r>
            <a:r>
              <a:rPr lang="fr-FR" sz="1800" dirty="0">
                <a:effectLst/>
                <a:latin typeface="Calibri" panose="020F0502020204030204" pitchFamily="34" charset="0"/>
              </a:rPr>
              <a:t> dans le domaine de l'informatique.</a:t>
            </a:r>
            <a:endParaRPr lang="fr-FR" dirty="0"/>
          </a:p>
        </p:txBody>
      </p:sp>
      <p:sp>
        <p:nvSpPr>
          <p:cNvPr id="4" name="Espace réservé du numéro de diapositive 3"/>
          <p:cNvSpPr>
            <a:spLocks noGrp="1"/>
          </p:cNvSpPr>
          <p:nvPr>
            <p:ph type="sldNum" sz="quarter" idx="5"/>
          </p:nvPr>
        </p:nvSpPr>
        <p:spPr/>
        <p:txBody>
          <a:bodyPr/>
          <a:lstStyle/>
          <a:p>
            <a:fld id="{22C96695-2E0A-7740-8E45-A1CDA6D213ED}" type="slidenum">
              <a:rPr lang="fr-FR" smtClean="0"/>
              <a:t>1</a:t>
            </a:fld>
            <a:endParaRPr lang="fr-FR"/>
          </a:p>
        </p:txBody>
      </p:sp>
    </p:spTree>
    <p:extLst>
      <p:ext uri="{BB962C8B-B14F-4D97-AF65-F5344CB8AC3E}">
        <p14:creationId xmlns:p14="http://schemas.microsoft.com/office/powerpoint/2010/main" val="619599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effectLst/>
                <a:latin typeface="Calibri" panose="020F0502020204030204" pitchFamily="34" charset="0"/>
              </a:rPr>
              <a:t>Au cours de cette </a:t>
            </a:r>
            <a:r>
              <a:rPr lang="fr-FR" sz="1200" dirty="0" err="1">
                <a:effectLst/>
                <a:latin typeface="Calibri" panose="020F0502020204030204" pitchFamily="34" charset="0"/>
              </a:rPr>
              <a:t>première</a:t>
            </a:r>
            <a:r>
              <a:rPr lang="fr-FR" sz="1200" dirty="0">
                <a:effectLst/>
                <a:latin typeface="Calibri" panose="020F0502020204030204" pitchFamily="34" charset="0"/>
              </a:rPr>
              <a:t> </a:t>
            </a:r>
            <a:r>
              <a:rPr lang="fr-FR" sz="1200" dirty="0" err="1">
                <a:effectLst/>
                <a:latin typeface="Calibri" panose="020F0502020204030204" pitchFamily="34" charset="0"/>
              </a:rPr>
              <a:t>année</a:t>
            </a:r>
            <a:r>
              <a:rPr lang="fr-FR" sz="1200" dirty="0">
                <a:effectLst/>
                <a:latin typeface="Calibri" panose="020F0502020204030204" pitchFamily="34" charset="0"/>
              </a:rPr>
              <a:t>, j'ai travaillé sur deux SAÉ (Situations d'Apprentissage et d'</a:t>
            </a:r>
            <a:r>
              <a:rPr lang="fr-FR" sz="1200" dirty="0" err="1">
                <a:effectLst/>
                <a:latin typeface="Calibri" panose="020F0502020204030204" pitchFamily="34" charset="0"/>
              </a:rPr>
              <a:t>Évaluation</a:t>
            </a:r>
            <a:r>
              <a:rPr lang="fr-FR" sz="1200" dirty="0">
                <a:effectLst/>
                <a:latin typeface="Calibri" panose="020F0502020204030204" pitchFamily="34" charset="0"/>
              </a:rPr>
              <a:t>) que vais vous </a:t>
            </a:r>
            <a:r>
              <a:rPr lang="fr-FR" sz="1200" dirty="0" err="1">
                <a:effectLst/>
                <a:latin typeface="Calibri" panose="020F0502020204030204" pitchFamily="34" charset="0"/>
              </a:rPr>
              <a:t>présenter</a:t>
            </a:r>
            <a:r>
              <a:rPr lang="fr-FR" sz="1200" dirty="0">
                <a:effectLst/>
                <a:latin typeface="Calibri" panose="020F0502020204030204" pitchFamily="34" charset="0"/>
              </a:rPr>
              <a:t>, la SAÉ 2.01 </a:t>
            </a:r>
            <a:r>
              <a:rPr lang="fr-FR" sz="1200" dirty="0" err="1">
                <a:effectLst/>
                <a:latin typeface="Calibri" panose="020F0502020204030204" pitchFamily="34" charset="0"/>
              </a:rPr>
              <a:t>axée</a:t>
            </a:r>
            <a:r>
              <a:rPr lang="fr-FR" sz="1200" dirty="0">
                <a:effectLst/>
                <a:latin typeface="Calibri" panose="020F0502020204030204" pitchFamily="34" charset="0"/>
              </a:rPr>
              <a:t> sur le </a:t>
            </a:r>
            <a:r>
              <a:rPr lang="fr-FR" sz="1200" dirty="0" err="1">
                <a:effectLst/>
                <a:latin typeface="Calibri" panose="020F0502020204030204" pitchFamily="34" charset="0"/>
              </a:rPr>
              <a:t>développement</a:t>
            </a:r>
            <a:r>
              <a:rPr lang="fr-FR" sz="1200" dirty="0">
                <a:effectLst/>
                <a:latin typeface="Calibri" panose="020F0502020204030204" pitchFamily="34" charset="0"/>
              </a:rPr>
              <a:t> d'applications et 2.03 </a:t>
            </a:r>
            <a:r>
              <a:rPr lang="fr-FR" sz="1200" dirty="0" err="1">
                <a:effectLst/>
                <a:latin typeface="Calibri" panose="020F0502020204030204" pitchFamily="34" charset="0"/>
              </a:rPr>
              <a:t>axée</a:t>
            </a:r>
            <a:r>
              <a:rPr lang="fr-FR" sz="1200" dirty="0">
                <a:effectLst/>
                <a:latin typeface="Calibri" panose="020F0502020204030204" pitchFamily="34" charset="0"/>
              </a:rPr>
              <a:t> sur l’administration d’un service </a:t>
            </a:r>
            <a:r>
              <a:rPr lang="fr-FR" sz="1200" dirty="0" err="1">
                <a:effectLst/>
                <a:latin typeface="Calibri" panose="020F0502020204030204" pitchFamily="34" charset="0"/>
              </a:rPr>
              <a:t>réseau</a:t>
            </a:r>
            <a:r>
              <a:rPr lang="fr-FR" sz="1200" dirty="0">
                <a:effectLst/>
                <a:latin typeface="Calibri" panose="020F0502020204030204" pitchFamily="34" charset="0"/>
              </a:rPr>
              <a:t>, qui m'ont permis de </a:t>
            </a:r>
            <a:r>
              <a:rPr lang="fr-FR" sz="1200" dirty="0" err="1">
                <a:effectLst/>
                <a:latin typeface="Calibri" panose="020F0502020204030204" pitchFamily="34" charset="0"/>
              </a:rPr>
              <a:t>développer</a:t>
            </a:r>
            <a:r>
              <a:rPr lang="fr-FR" sz="1200" dirty="0">
                <a:effectLst/>
                <a:latin typeface="Calibri" panose="020F0502020204030204" pitchFamily="34" charset="0"/>
              </a:rPr>
              <a:t> les 6 </a:t>
            </a:r>
            <a:r>
              <a:rPr lang="fr-FR" sz="1200" dirty="0" err="1">
                <a:effectLst/>
                <a:latin typeface="Calibri" panose="020F0502020204030204" pitchFamily="34" charset="0"/>
              </a:rPr>
              <a:t>compétences</a:t>
            </a:r>
            <a:r>
              <a:rPr lang="fr-FR" sz="1200" dirty="0">
                <a:effectLst/>
                <a:latin typeface="Calibri" panose="020F0502020204030204" pitchFamily="34" charset="0"/>
              </a:rPr>
              <a:t> </a:t>
            </a:r>
            <a:r>
              <a:rPr lang="fr-FR" sz="1200" dirty="0" err="1">
                <a:effectLst/>
                <a:latin typeface="Calibri" panose="020F0502020204030204" pitchFamily="34" charset="0"/>
              </a:rPr>
              <a:t>nécessaire</a:t>
            </a:r>
            <a:r>
              <a:rPr lang="fr-FR" sz="1200" dirty="0">
                <a:effectLst/>
                <a:latin typeface="Calibri" panose="020F0502020204030204" pitchFamily="34" charset="0"/>
              </a:rPr>
              <a:t> au BUT Informatique. </a:t>
            </a:r>
            <a:endParaRPr lang="fr-FR" dirty="0"/>
          </a:p>
        </p:txBody>
      </p:sp>
      <p:sp>
        <p:nvSpPr>
          <p:cNvPr id="4" name="Espace réservé du numéro de diapositive 3"/>
          <p:cNvSpPr>
            <a:spLocks noGrp="1"/>
          </p:cNvSpPr>
          <p:nvPr>
            <p:ph type="sldNum" sz="quarter" idx="5"/>
          </p:nvPr>
        </p:nvSpPr>
        <p:spPr/>
        <p:txBody>
          <a:bodyPr/>
          <a:lstStyle/>
          <a:p>
            <a:fld id="{22C96695-2E0A-7740-8E45-A1CDA6D213ED}" type="slidenum">
              <a:rPr lang="fr-FR" smtClean="0"/>
              <a:t>2</a:t>
            </a:fld>
            <a:endParaRPr lang="fr-FR"/>
          </a:p>
        </p:txBody>
      </p:sp>
    </p:spTree>
    <p:extLst>
      <p:ext uri="{BB962C8B-B14F-4D97-AF65-F5344CB8AC3E}">
        <p14:creationId xmlns:p14="http://schemas.microsoft.com/office/powerpoint/2010/main" val="4199578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rPr>
              <a:t>Tout d’abord, dans le cadre de la SAÉ 2.01, j'ai pu mettre en pratique mes connaissances en programmation et </a:t>
            </a:r>
            <a:r>
              <a:rPr lang="fr-FR" sz="1800" dirty="0" err="1">
                <a:effectLst/>
                <a:latin typeface="Calibri" panose="020F0502020204030204" pitchFamily="34" charset="0"/>
              </a:rPr>
              <a:t>développer</a:t>
            </a:r>
            <a:r>
              <a:rPr lang="fr-FR" sz="1800" dirty="0">
                <a:effectLst/>
                <a:latin typeface="Calibri" panose="020F0502020204030204" pitchFamily="34" charset="0"/>
              </a:rPr>
              <a:t> une application interactive. J'ai travaillé sur un projet dans lequel j'ai </a:t>
            </a:r>
            <a:r>
              <a:rPr lang="fr-FR" sz="1800" dirty="0" err="1">
                <a:effectLst/>
                <a:latin typeface="Calibri" panose="020F0502020204030204" pitchFamily="34" charset="0"/>
              </a:rPr>
              <a:t>crée</a:t>
            </a:r>
            <a:r>
              <a:rPr lang="fr-FR" sz="1800" dirty="0">
                <a:effectLst/>
                <a:latin typeface="Calibri" panose="020F0502020204030204" pitchFamily="34" charset="0"/>
              </a:rPr>
              <a:t>́ une application mobile Android en Maui, en utilisant des langages tels que le XAML et le C#. J'ai donc appris à concevoir des interfaces conviviales en XAML et à </a:t>
            </a:r>
            <a:r>
              <a:rPr lang="fr-FR" sz="1800" dirty="0" err="1">
                <a:effectLst/>
                <a:latin typeface="Calibri" panose="020F0502020204030204" pitchFamily="34" charset="0"/>
              </a:rPr>
              <a:t>implémenter</a:t>
            </a:r>
            <a:r>
              <a:rPr lang="fr-FR" sz="1800" dirty="0">
                <a:effectLst/>
                <a:latin typeface="Calibri" panose="020F0502020204030204" pitchFamily="34" charset="0"/>
              </a:rPr>
              <a:t> des </a:t>
            </a:r>
            <a:r>
              <a:rPr lang="fr-FR" sz="1800" dirty="0" err="1">
                <a:effectLst/>
                <a:latin typeface="Calibri" panose="020F0502020204030204" pitchFamily="34" charset="0"/>
              </a:rPr>
              <a:t>fonctionnalités</a:t>
            </a:r>
            <a:r>
              <a:rPr lang="fr-FR" sz="1800" dirty="0">
                <a:effectLst/>
                <a:latin typeface="Calibri" panose="020F0502020204030204" pitchFamily="34" charset="0"/>
              </a:rPr>
              <a:t> </a:t>
            </a:r>
            <a:r>
              <a:rPr lang="fr-FR" sz="1800" dirty="0" err="1">
                <a:effectLst/>
                <a:latin typeface="Calibri" panose="020F0502020204030204" pitchFamily="34" charset="0"/>
              </a:rPr>
              <a:t>clés</a:t>
            </a:r>
            <a:r>
              <a:rPr lang="fr-FR" sz="1800" dirty="0">
                <a:effectLst/>
                <a:latin typeface="Calibri" panose="020F0502020204030204" pitchFamily="34" charset="0"/>
              </a:rPr>
              <a:t> pour </a:t>
            </a:r>
            <a:r>
              <a:rPr lang="fr-FR" sz="1800" dirty="0" err="1">
                <a:effectLst/>
                <a:latin typeface="Calibri" panose="020F0502020204030204" pitchFamily="34" charset="0"/>
              </a:rPr>
              <a:t>répondre</a:t>
            </a:r>
            <a:r>
              <a:rPr lang="fr-FR" sz="1800" dirty="0">
                <a:effectLst/>
                <a:latin typeface="Calibri" panose="020F0502020204030204" pitchFamily="34" charset="0"/>
              </a:rPr>
              <a:t> aux besoins des utilisateurs en C#. </a:t>
            </a:r>
            <a:endParaRPr lang="fr-FR" dirty="0"/>
          </a:p>
        </p:txBody>
      </p:sp>
      <p:sp>
        <p:nvSpPr>
          <p:cNvPr id="4" name="Espace réservé du numéro de diapositive 3"/>
          <p:cNvSpPr>
            <a:spLocks noGrp="1"/>
          </p:cNvSpPr>
          <p:nvPr>
            <p:ph type="sldNum" sz="quarter" idx="5"/>
          </p:nvPr>
        </p:nvSpPr>
        <p:spPr/>
        <p:txBody>
          <a:bodyPr/>
          <a:lstStyle/>
          <a:p>
            <a:fld id="{22C96695-2E0A-7740-8E45-A1CDA6D213ED}" type="slidenum">
              <a:rPr lang="fr-FR" smtClean="0"/>
              <a:t>3</a:t>
            </a:fld>
            <a:endParaRPr lang="fr-FR"/>
          </a:p>
        </p:txBody>
      </p:sp>
    </p:spTree>
    <p:extLst>
      <p:ext uri="{BB962C8B-B14F-4D97-AF65-F5344CB8AC3E}">
        <p14:creationId xmlns:p14="http://schemas.microsoft.com/office/powerpoint/2010/main" val="1375292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rPr>
              <a:t>Dans la </a:t>
            </a:r>
            <a:r>
              <a:rPr lang="fr-FR" sz="1800" dirty="0" err="1">
                <a:effectLst/>
                <a:latin typeface="Calibri" panose="020F0502020204030204" pitchFamily="34" charset="0"/>
              </a:rPr>
              <a:t>continuite</a:t>
            </a:r>
            <a:r>
              <a:rPr lang="fr-FR" sz="1800" dirty="0">
                <a:effectLst/>
                <a:latin typeface="Calibri" panose="020F0502020204030204" pitchFamily="34" charset="0"/>
              </a:rPr>
              <a:t>́ de la SAÉ 2.01, j’ai pu me concentrer sur l'optimisation de mon application. J'ai appris à analyser les performances de celle-ci afin de les optimiser. J'ai utilisé des techniques de gestion de la </a:t>
            </a:r>
            <a:r>
              <a:rPr lang="fr-FR" sz="1800" dirty="0" err="1">
                <a:effectLst/>
                <a:latin typeface="Calibri" panose="020F0502020204030204" pitchFamily="34" charset="0"/>
              </a:rPr>
              <a:t>mémoire</a:t>
            </a:r>
            <a:r>
              <a:rPr lang="fr-FR" sz="1800" dirty="0">
                <a:effectLst/>
                <a:latin typeface="Calibri" panose="020F0502020204030204" pitchFamily="34" charset="0"/>
              </a:rPr>
              <a:t> et d'optimisation des algorithmes pour </a:t>
            </a:r>
            <a:r>
              <a:rPr lang="fr-FR" sz="1800" dirty="0" err="1">
                <a:effectLst/>
                <a:latin typeface="Calibri" panose="020F0502020204030204" pitchFamily="34" charset="0"/>
              </a:rPr>
              <a:t>améliorer</a:t>
            </a:r>
            <a:r>
              <a:rPr lang="fr-FR" sz="1800" dirty="0">
                <a:effectLst/>
                <a:latin typeface="Calibri" panose="020F0502020204030204" pitchFamily="34" charset="0"/>
              </a:rPr>
              <a:t> l'</a:t>
            </a:r>
            <a:r>
              <a:rPr lang="fr-FR" sz="1800" dirty="0" err="1">
                <a:effectLst/>
                <a:latin typeface="Calibri" panose="020F0502020204030204" pitchFamily="34" charset="0"/>
              </a:rPr>
              <a:t>efficacite</a:t>
            </a:r>
            <a:r>
              <a:rPr lang="fr-FR" sz="1800" dirty="0">
                <a:effectLst/>
                <a:latin typeface="Calibri" panose="020F0502020204030204" pitchFamily="34" charset="0"/>
              </a:rPr>
              <a:t>́ et la vitesse de mon application. J'ai </a:t>
            </a:r>
            <a:r>
              <a:rPr lang="fr-FR" sz="1800" dirty="0" err="1">
                <a:effectLst/>
                <a:latin typeface="Calibri" panose="020F0502020204030204" pitchFamily="34" charset="0"/>
              </a:rPr>
              <a:t>également</a:t>
            </a:r>
            <a:r>
              <a:rPr lang="fr-FR" sz="1800" dirty="0">
                <a:effectLst/>
                <a:latin typeface="Calibri" panose="020F0502020204030204" pitchFamily="34" charset="0"/>
              </a:rPr>
              <a:t> appris à me servir des outils de </a:t>
            </a:r>
            <a:r>
              <a:rPr lang="fr-FR" sz="1800" dirty="0" err="1">
                <a:effectLst/>
                <a:latin typeface="Calibri" panose="020F0502020204030204" pitchFamily="34" charset="0"/>
              </a:rPr>
              <a:t>débogage</a:t>
            </a:r>
            <a:r>
              <a:rPr lang="fr-FR" sz="1800" dirty="0">
                <a:effectLst/>
                <a:latin typeface="Calibri" panose="020F0502020204030204" pitchFamily="34" charset="0"/>
              </a:rPr>
              <a:t> </a:t>
            </a:r>
            <a:r>
              <a:rPr lang="fr-FR" sz="1800" dirty="0" err="1">
                <a:effectLst/>
                <a:latin typeface="Calibri" panose="020F0502020204030204" pitchFamily="34" charset="0"/>
              </a:rPr>
              <a:t>avancés</a:t>
            </a:r>
            <a:r>
              <a:rPr lang="fr-FR" sz="1800" dirty="0">
                <a:effectLst/>
                <a:latin typeface="Calibri" panose="020F0502020204030204" pitchFamily="34" charset="0"/>
              </a:rPr>
              <a:t> pour </a:t>
            </a:r>
            <a:r>
              <a:rPr lang="fr-FR" sz="1800" dirty="0" err="1">
                <a:effectLst/>
                <a:latin typeface="Calibri" panose="020F0502020204030204" pitchFamily="34" charset="0"/>
              </a:rPr>
              <a:t>résoudre</a:t>
            </a:r>
            <a:r>
              <a:rPr lang="fr-FR" sz="1800" dirty="0">
                <a:effectLst/>
                <a:latin typeface="Calibri" panose="020F0502020204030204" pitchFamily="34" charset="0"/>
              </a:rPr>
              <a:t> les </a:t>
            </a:r>
            <a:r>
              <a:rPr lang="fr-FR" sz="1800" dirty="0" err="1">
                <a:effectLst/>
                <a:latin typeface="Calibri" panose="020F0502020204030204" pitchFamily="34" charset="0"/>
              </a:rPr>
              <a:t>problèmes</a:t>
            </a:r>
            <a:r>
              <a:rPr lang="fr-FR" sz="1800" dirty="0">
                <a:effectLst/>
                <a:latin typeface="Calibri" panose="020F0502020204030204" pitchFamily="34" charset="0"/>
              </a:rPr>
              <a:t> et optimiser le code </a:t>
            </a:r>
            <a:r>
              <a:rPr lang="fr-FR" sz="1800" dirty="0" err="1">
                <a:effectLst/>
                <a:latin typeface="Calibri" panose="020F0502020204030204" pitchFamily="34" charset="0"/>
              </a:rPr>
              <a:t>grâce</a:t>
            </a:r>
            <a:r>
              <a:rPr lang="fr-FR" sz="1800" dirty="0">
                <a:effectLst/>
                <a:latin typeface="Calibri" panose="020F0502020204030204" pitchFamily="34" charset="0"/>
              </a:rPr>
              <a:t> à Visual studio. </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22C96695-2E0A-7740-8E45-A1CDA6D213ED}" type="slidenum">
              <a:rPr lang="fr-FR" smtClean="0"/>
              <a:t>4</a:t>
            </a:fld>
            <a:endParaRPr lang="fr-FR"/>
          </a:p>
        </p:txBody>
      </p:sp>
    </p:spTree>
    <p:extLst>
      <p:ext uri="{BB962C8B-B14F-4D97-AF65-F5344CB8AC3E}">
        <p14:creationId xmlns:p14="http://schemas.microsoft.com/office/powerpoint/2010/main" val="316502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rPr>
              <a:t>Dans le cadre de la SAÉ 2.03, j'ai </a:t>
            </a:r>
            <a:r>
              <a:rPr lang="fr-FR" sz="1800" dirty="0" err="1">
                <a:effectLst/>
                <a:latin typeface="Calibri" panose="020F0502020204030204" pitchFamily="34" charset="0"/>
              </a:rPr>
              <a:t>également</a:t>
            </a:r>
            <a:r>
              <a:rPr lang="fr-FR" sz="1800" dirty="0">
                <a:effectLst/>
                <a:latin typeface="Calibri" panose="020F0502020204030204" pitchFamily="34" charset="0"/>
              </a:rPr>
              <a:t> </a:t>
            </a:r>
            <a:r>
              <a:rPr lang="fr-FR" sz="1800" dirty="0" err="1">
                <a:effectLst/>
                <a:latin typeface="Calibri" panose="020F0502020204030204" pitchFamily="34" charset="0"/>
              </a:rPr>
              <a:t>développe</a:t>
            </a:r>
            <a:r>
              <a:rPr lang="fr-FR" sz="1800" dirty="0">
                <a:effectLst/>
                <a:latin typeface="Calibri" panose="020F0502020204030204" pitchFamily="34" charset="0"/>
              </a:rPr>
              <a:t>́ mes </a:t>
            </a:r>
            <a:r>
              <a:rPr lang="fr-FR" sz="1800" dirty="0" err="1">
                <a:effectLst/>
                <a:latin typeface="Calibri" panose="020F0502020204030204" pitchFamily="34" charset="0"/>
              </a:rPr>
              <a:t>compétences</a:t>
            </a:r>
            <a:r>
              <a:rPr lang="fr-FR" sz="1800" dirty="0">
                <a:effectLst/>
                <a:latin typeface="Calibri" panose="020F0502020204030204" pitchFamily="34" charset="0"/>
              </a:rPr>
              <a:t> en administration de </a:t>
            </a:r>
            <a:r>
              <a:rPr lang="fr-FR" sz="1800" dirty="0" err="1">
                <a:effectLst/>
                <a:latin typeface="Calibri" panose="020F0502020204030204" pitchFamily="34" charset="0"/>
              </a:rPr>
              <a:t>systèmes</a:t>
            </a:r>
            <a:r>
              <a:rPr lang="fr-FR" sz="1800" dirty="0">
                <a:effectLst/>
                <a:latin typeface="Calibri" panose="020F0502020204030204" pitchFamily="34" charset="0"/>
              </a:rPr>
              <a:t> informatiques communicants complexes. J'ai travaillé sur un projet où j'ai configuré un </a:t>
            </a:r>
            <a:r>
              <a:rPr lang="fr-FR" sz="1800" dirty="0" err="1">
                <a:effectLst/>
                <a:latin typeface="Calibri" panose="020F0502020204030204" pitchFamily="34" charset="0"/>
              </a:rPr>
              <a:t>réseau</a:t>
            </a:r>
            <a:r>
              <a:rPr lang="fr-FR" sz="1800" dirty="0">
                <a:effectLst/>
                <a:latin typeface="Calibri" panose="020F0502020204030204" pitchFamily="34" charset="0"/>
              </a:rPr>
              <a:t> local avec l’administration des </a:t>
            </a:r>
            <a:r>
              <a:rPr lang="fr-FR" sz="1800" dirty="0" err="1">
                <a:effectLst/>
                <a:latin typeface="Calibri" panose="020F0502020204030204" pitchFamily="34" charset="0"/>
              </a:rPr>
              <a:t>échanges</a:t>
            </a:r>
            <a:r>
              <a:rPr lang="fr-FR" sz="1800" dirty="0">
                <a:effectLst/>
                <a:latin typeface="Calibri" panose="020F0502020204030204" pitchFamily="34" charset="0"/>
              </a:rPr>
              <a:t> client/serveurs. J'ai appris à mettre en place des protocoles de communication et à </a:t>
            </a:r>
            <a:r>
              <a:rPr lang="fr-FR" sz="1800" dirty="0" err="1">
                <a:effectLst/>
                <a:latin typeface="Calibri" panose="020F0502020204030204" pitchFamily="34" charset="0"/>
              </a:rPr>
              <a:t>gérer</a:t>
            </a:r>
            <a:r>
              <a:rPr lang="fr-FR" sz="1800" dirty="0">
                <a:effectLst/>
                <a:latin typeface="Calibri" panose="020F0502020204030204" pitchFamily="34" charset="0"/>
              </a:rPr>
              <a:t> les autorisations d'</a:t>
            </a:r>
            <a:r>
              <a:rPr lang="fr-FR" sz="1800" dirty="0" err="1">
                <a:effectLst/>
                <a:latin typeface="Calibri" panose="020F0502020204030204" pitchFamily="34" charset="0"/>
              </a:rPr>
              <a:t>accès</a:t>
            </a:r>
            <a:r>
              <a:rPr lang="fr-FR" sz="1800" dirty="0">
                <a:effectLst/>
                <a:latin typeface="Calibri" panose="020F0502020204030204" pitchFamily="34" charset="0"/>
              </a:rPr>
              <a:t>. Ces </a:t>
            </a:r>
            <a:r>
              <a:rPr lang="fr-FR" sz="1800" dirty="0" err="1">
                <a:effectLst/>
                <a:latin typeface="Calibri" panose="020F0502020204030204" pitchFamily="34" charset="0"/>
              </a:rPr>
              <a:t>expériences</a:t>
            </a:r>
            <a:r>
              <a:rPr lang="fr-FR" sz="1800" dirty="0">
                <a:effectLst/>
                <a:latin typeface="Calibri" panose="020F0502020204030204" pitchFamily="34" charset="0"/>
              </a:rPr>
              <a:t> m'ont permis de comprendre les </a:t>
            </a:r>
            <a:r>
              <a:rPr lang="fr-FR" sz="1800" dirty="0" err="1">
                <a:effectLst/>
                <a:latin typeface="Calibri" panose="020F0502020204030204" pitchFamily="34" charset="0"/>
              </a:rPr>
              <a:t>défis</a:t>
            </a:r>
            <a:r>
              <a:rPr lang="fr-FR" sz="1800" dirty="0">
                <a:effectLst/>
                <a:latin typeface="Calibri" panose="020F0502020204030204" pitchFamily="34" charset="0"/>
              </a:rPr>
              <a:t> </a:t>
            </a:r>
            <a:r>
              <a:rPr lang="fr-FR" sz="1800" dirty="0" err="1">
                <a:effectLst/>
                <a:latin typeface="Calibri" panose="020F0502020204030204" pitchFamily="34" charset="0"/>
              </a:rPr>
              <a:t>liés</a:t>
            </a:r>
            <a:r>
              <a:rPr lang="fr-FR" sz="1800" dirty="0">
                <a:effectLst/>
                <a:latin typeface="Calibri" panose="020F0502020204030204" pitchFamily="34" charset="0"/>
              </a:rPr>
              <a:t> à l'administration de </a:t>
            </a:r>
            <a:r>
              <a:rPr lang="fr-FR" sz="1800" dirty="0" err="1">
                <a:effectLst/>
                <a:latin typeface="Calibri" panose="020F0502020204030204" pitchFamily="34" charset="0"/>
              </a:rPr>
              <a:t>systèmes</a:t>
            </a:r>
            <a:r>
              <a:rPr lang="fr-FR" sz="1800" dirty="0">
                <a:effectLst/>
                <a:latin typeface="Calibri" panose="020F0502020204030204" pitchFamily="34" charset="0"/>
              </a:rPr>
              <a:t> </a:t>
            </a:r>
            <a:r>
              <a:rPr lang="fr-FR" sz="1800" dirty="0" err="1">
                <a:effectLst/>
                <a:latin typeface="Calibri" panose="020F0502020204030204" pitchFamily="34" charset="0"/>
              </a:rPr>
              <a:t>réseaux</a:t>
            </a:r>
            <a:r>
              <a:rPr lang="fr-FR" sz="1800" dirty="0">
                <a:effectLst/>
                <a:latin typeface="Calibri" panose="020F0502020204030204" pitchFamily="34" charset="0"/>
              </a:rPr>
              <a:t> informatiques dans des environnements complexes. </a:t>
            </a:r>
            <a:endParaRPr lang="fr-FR" dirty="0"/>
          </a:p>
        </p:txBody>
      </p:sp>
      <p:sp>
        <p:nvSpPr>
          <p:cNvPr id="4" name="Espace réservé du numéro de diapositive 3"/>
          <p:cNvSpPr>
            <a:spLocks noGrp="1"/>
          </p:cNvSpPr>
          <p:nvPr>
            <p:ph type="sldNum" sz="quarter" idx="5"/>
          </p:nvPr>
        </p:nvSpPr>
        <p:spPr/>
        <p:txBody>
          <a:bodyPr/>
          <a:lstStyle/>
          <a:p>
            <a:fld id="{22C96695-2E0A-7740-8E45-A1CDA6D213ED}" type="slidenum">
              <a:rPr lang="fr-FR" smtClean="0"/>
              <a:t>5</a:t>
            </a:fld>
            <a:endParaRPr lang="fr-FR"/>
          </a:p>
        </p:txBody>
      </p:sp>
    </p:spTree>
    <p:extLst>
      <p:ext uri="{BB962C8B-B14F-4D97-AF65-F5344CB8AC3E}">
        <p14:creationId xmlns:p14="http://schemas.microsoft.com/office/powerpoint/2010/main" val="3184326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rPr>
              <a:t>Durant mes travaux sur ces deux SAÉ, j'ai </a:t>
            </a:r>
            <a:r>
              <a:rPr lang="fr-FR" sz="1800" dirty="0" err="1">
                <a:effectLst/>
                <a:latin typeface="Calibri" panose="020F0502020204030204" pitchFamily="34" charset="0"/>
              </a:rPr>
              <a:t>également</a:t>
            </a:r>
            <a:r>
              <a:rPr lang="fr-FR" sz="1800" dirty="0">
                <a:effectLst/>
                <a:latin typeface="Calibri" panose="020F0502020204030204" pitchFamily="34" charset="0"/>
              </a:rPr>
              <a:t> eu l'</a:t>
            </a:r>
            <a:r>
              <a:rPr lang="fr-FR" sz="1800" dirty="0" err="1">
                <a:effectLst/>
                <a:latin typeface="Calibri" panose="020F0502020204030204" pitchFamily="34" charset="0"/>
              </a:rPr>
              <a:t>opportunite</a:t>
            </a:r>
            <a:r>
              <a:rPr lang="fr-FR" sz="1800" dirty="0">
                <a:effectLst/>
                <a:latin typeface="Calibri" panose="020F0502020204030204" pitchFamily="34" charset="0"/>
              </a:rPr>
              <a:t>́ de </a:t>
            </a:r>
            <a:r>
              <a:rPr lang="fr-FR" sz="1800" dirty="0" err="1">
                <a:effectLst/>
                <a:latin typeface="Calibri" panose="020F0502020204030204" pitchFamily="34" charset="0"/>
              </a:rPr>
              <a:t>développer</a:t>
            </a:r>
            <a:r>
              <a:rPr lang="fr-FR" sz="1800" dirty="0">
                <a:effectLst/>
                <a:latin typeface="Calibri" panose="020F0502020204030204" pitchFamily="34" charset="0"/>
              </a:rPr>
              <a:t> mes </a:t>
            </a:r>
            <a:r>
              <a:rPr lang="fr-FR" sz="1800" dirty="0" err="1">
                <a:effectLst/>
                <a:latin typeface="Calibri" panose="020F0502020204030204" pitchFamily="34" charset="0"/>
              </a:rPr>
              <a:t>compétences</a:t>
            </a:r>
            <a:r>
              <a:rPr lang="fr-FR" sz="1800" dirty="0">
                <a:effectLst/>
                <a:latin typeface="Calibri" panose="020F0502020204030204" pitchFamily="34" charset="0"/>
              </a:rPr>
              <a:t> en gestion des </a:t>
            </a:r>
            <a:r>
              <a:rPr lang="fr-FR" sz="1800" dirty="0" err="1">
                <a:effectLst/>
                <a:latin typeface="Calibri" panose="020F0502020204030204" pitchFamily="34" charset="0"/>
              </a:rPr>
              <a:t>données</a:t>
            </a:r>
            <a:r>
              <a:rPr lang="fr-FR" sz="1800" dirty="0">
                <a:effectLst/>
                <a:latin typeface="Calibri" panose="020F0502020204030204" pitchFamily="34" charset="0"/>
              </a:rPr>
              <a:t> de l'information. Ces SAÉ m’ont permis de voir </a:t>
            </a:r>
            <a:r>
              <a:rPr lang="fr-FR" sz="1800" dirty="0" err="1">
                <a:effectLst/>
                <a:latin typeface="Calibri" panose="020F0502020204030204" pitchFamily="34" charset="0"/>
              </a:rPr>
              <a:t>différentes</a:t>
            </a:r>
            <a:r>
              <a:rPr lang="fr-FR" sz="1800" dirty="0">
                <a:effectLst/>
                <a:latin typeface="Calibri" panose="020F0502020204030204" pitchFamily="34" charset="0"/>
              </a:rPr>
              <a:t> facettes de la gestion de </a:t>
            </a:r>
            <a:r>
              <a:rPr lang="fr-FR" sz="1800" dirty="0" err="1">
                <a:effectLst/>
                <a:latin typeface="Calibri" panose="020F0502020204030204" pitchFamily="34" charset="0"/>
              </a:rPr>
              <a:t>données</a:t>
            </a:r>
            <a:r>
              <a:rPr lang="fr-FR" sz="1800" dirty="0">
                <a:effectLst/>
                <a:latin typeface="Calibri" panose="020F0502020204030204" pitchFamily="34" charset="0"/>
              </a:rPr>
              <a:t> dans le domaine qu’est l’informatique.</a:t>
            </a:r>
            <a:br>
              <a:rPr lang="fr-FR" sz="1800" dirty="0">
                <a:effectLst/>
                <a:latin typeface="Calibri" panose="020F0502020204030204" pitchFamily="34" charset="0"/>
              </a:rPr>
            </a:br>
            <a:r>
              <a:rPr lang="fr-FR" sz="1800" dirty="0">
                <a:effectLst/>
                <a:latin typeface="Calibri" panose="020F0502020204030204" pitchFamily="34" charset="0"/>
              </a:rPr>
              <a:t>Dans la SAÉ 2.01, j’ai </a:t>
            </a:r>
            <a:r>
              <a:rPr lang="fr-FR" sz="1800" dirty="0" err="1">
                <a:effectLst/>
                <a:latin typeface="Calibri" panose="020F0502020204030204" pitchFamily="34" charset="0"/>
              </a:rPr>
              <a:t>éte</a:t>
            </a:r>
            <a:r>
              <a:rPr lang="fr-FR" sz="1800" dirty="0">
                <a:effectLst/>
                <a:latin typeface="Calibri" panose="020F0502020204030204" pitchFamily="34" charset="0"/>
              </a:rPr>
              <a:t>́ </a:t>
            </a:r>
            <a:r>
              <a:rPr lang="fr-FR" sz="1800" dirty="0" err="1">
                <a:effectLst/>
                <a:latin typeface="Calibri" panose="020F0502020204030204" pitchFamily="34" charset="0"/>
              </a:rPr>
              <a:t>amene</a:t>
            </a:r>
            <a:r>
              <a:rPr lang="fr-FR" sz="1800" dirty="0">
                <a:effectLst/>
                <a:latin typeface="Calibri" panose="020F0502020204030204" pitchFamily="34" charset="0"/>
              </a:rPr>
              <a:t>́ à manipuler les </a:t>
            </a:r>
            <a:r>
              <a:rPr lang="fr-FR" sz="1800" dirty="0" err="1">
                <a:effectLst/>
                <a:latin typeface="Calibri" panose="020F0502020204030204" pitchFamily="34" charset="0"/>
              </a:rPr>
              <a:t>données</a:t>
            </a:r>
            <a:r>
              <a:rPr lang="fr-FR" sz="1800" dirty="0">
                <a:effectLst/>
                <a:latin typeface="Calibri" panose="020F0502020204030204" pitchFamily="34" charset="0"/>
              </a:rPr>
              <a:t> des </a:t>
            </a:r>
            <a:r>
              <a:rPr lang="fr-FR" sz="1800" dirty="0" err="1">
                <a:effectLst/>
                <a:latin typeface="Calibri" panose="020F0502020204030204" pitchFamily="34" charset="0"/>
              </a:rPr>
              <a:t>différents</a:t>
            </a:r>
            <a:r>
              <a:rPr lang="fr-FR" sz="1800" dirty="0">
                <a:effectLst/>
                <a:latin typeface="Calibri" panose="020F0502020204030204" pitchFamily="34" charset="0"/>
              </a:rPr>
              <a:t> clients, comptes et utilisateurs de mon application mobile. J’ai donc </a:t>
            </a:r>
            <a:r>
              <a:rPr lang="fr-FR" sz="1800" dirty="0" err="1">
                <a:effectLst/>
                <a:latin typeface="Calibri" panose="020F0502020204030204" pitchFamily="34" charset="0"/>
              </a:rPr>
              <a:t>crée</a:t>
            </a:r>
            <a:r>
              <a:rPr lang="fr-FR" sz="1800" dirty="0">
                <a:effectLst/>
                <a:latin typeface="Calibri" panose="020F0502020204030204" pitchFamily="34" charset="0"/>
              </a:rPr>
              <a:t>́, collecté, stocké et manipulé ces informations. Toutes ces informations </a:t>
            </a:r>
            <a:r>
              <a:rPr lang="fr-FR" sz="1800" dirty="0" err="1">
                <a:effectLst/>
                <a:latin typeface="Calibri" panose="020F0502020204030204" pitchFamily="34" charset="0"/>
              </a:rPr>
              <a:t>étaient</a:t>
            </a:r>
            <a:r>
              <a:rPr lang="fr-FR" sz="1800" dirty="0">
                <a:effectLst/>
                <a:latin typeface="Calibri" panose="020F0502020204030204" pitchFamily="34" charset="0"/>
              </a:rPr>
              <a:t> </a:t>
            </a:r>
            <a:r>
              <a:rPr lang="fr-FR" sz="1800" dirty="0" err="1">
                <a:effectLst/>
                <a:latin typeface="Calibri" panose="020F0502020204030204" pitchFamily="34" charset="0"/>
              </a:rPr>
              <a:t>enregistrées</a:t>
            </a:r>
            <a:r>
              <a:rPr lang="fr-FR" sz="1800" dirty="0">
                <a:effectLst/>
                <a:latin typeface="Calibri" panose="020F0502020204030204" pitchFamily="34" charset="0"/>
              </a:rPr>
              <a:t> dans des fichiers XML, LINQ et JSON. Pour la SAÉ 2.03, j’ai appris à </a:t>
            </a:r>
            <a:r>
              <a:rPr lang="fr-FR" sz="1800" dirty="0" err="1">
                <a:effectLst/>
                <a:latin typeface="Calibri" panose="020F0502020204030204" pitchFamily="34" charset="0"/>
              </a:rPr>
              <a:t>gérer</a:t>
            </a:r>
            <a:r>
              <a:rPr lang="fr-FR" sz="1800" dirty="0">
                <a:effectLst/>
                <a:latin typeface="Calibri" panose="020F0502020204030204" pitchFamily="34" charset="0"/>
              </a:rPr>
              <a:t> des </a:t>
            </a:r>
            <a:r>
              <a:rPr lang="fr-FR" sz="1800" dirty="0" err="1">
                <a:effectLst/>
                <a:latin typeface="Calibri" panose="020F0502020204030204" pitchFamily="34" charset="0"/>
              </a:rPr>
              <a:t>données</a:t>
            </a:r>
            <a:r>
              <a:rPr lang="fr-FR" sz="1800" dirty="0">
                <a:effectLst/>
                <a:latin typeface="Calibri" panose="020F0502020204030204" pitchFamily="34" charset="0"/>
              </a:rPr>
              <a:t> </a:t>
            </a:r>
            <a:r>
              <a:rPr lang="fr-FR" sz="1800" dirty="0" err="1">
                <a:effectLst/>
                <a:latin typeface="Calibri" panose="020F0502020204030204" pitchFamily="34" charset="0"/>
              </a:rPr>
              <a:t>grâce</a:t>
            </a:r>
            <a:r>
              <a:rPr lang="fr-FR" sz="1800" dirty="0">
                <a:effectLst/>
                <a:latin typeface="Calibri" panose="020F0502020204030204" pitchFamily="34" charset="0"/>
              </a:rPr>
              <a:t> à l’</a:t>
            </a:r>
            <a:r>
              <a:rPr lang="fr-FR" sz="1800" dirty="0" err="1">
                <a:effectLst/>
                <a:latin typeface="Calibri" panose="020F0502020204030204" pitchFamily="34" charset="0"/>
              </a:rPr>
              <a:t>étude</a:t>
            </a:r>
            <a:r>
              <a:rPr lang="fr-FR" sz="1800" dirty="0">
                <a:effectLst/>
                <a:latin typeface="Calibri" panose="020F0502020204030204" pitchFamily="34" charset="0"/>
              </a:rPr>
              <a:t>, la </a:t>
            </a:r>
            <a:r>
              <a:rPr lang="fr-FR" sz="1800" dirty="0" err="1">
                <a:effectLst/>
                <a:latin typeface="Calibri" panose="020F0502020204030204" pitchFamily="34" charset="0"/>
              </a:rPr>
              <a:t>compréhension</a:t>
            </a:r>
            <a:r>
              <a:rPr lang="fr-FR" sz="1800" dirty="0">
                <a:effectLst/>
                <a:latin typeface="Calibri" panose="020F0502020204030204" pitchFamily="34" charset="0"/>
              </a:rPr>
              <a:t> et l’application de trams </a:t>
            </a:r>
            <a:r>
              <a:rPr lang="fr-FR" sz="1800" dirty="0" err="1">
                <a:effectLst/>
                <a:latin typeface="Calibri" panose="020F0502020204030204" pitchFamily="34" charset="0"/>
              </a:rPr>
              <a:t>réseaux</a:t>
            </a:r>
            <a:r>
              <a:rPr lang="fr-FR" sz="1800" dirty="0">
                <a:effectLst/>
                <a:latin typeface="Calibri" panose="020F0502020204030204" pitchFamily="34" charset="0"/>
              </a:rPr>
              <a:t> afin de savoir ce qui transite, et comment, sur internet pour identifier les goulots d’</a:t>
            </a:r>
            <a:r>
              <a:rPr lang="fr-FR" sz="1800" dirty="0" err="1">
                <a:effectLst/>
                <a:latin typeface="Calibri" panose="020F0502020204030204" pitchFamily="34" charset="0"/>
              </a:rPr>
              <a:t>étranglement</a:t>
            </a:r>
            <a:r>
              <a:rPr lang="fr-FR" sz="1800" dirty="0">
                <a:effectLst/>
                <a:latin typeface="Calibri" panose="020F0502020204030204" pitchFamily="34" charset="0"/>
              </a:rPr>
              <a:t>. J’ai aussi </a:t>
            </a:r>
            <a:r>
              <a:rPr lang="fr-FR" sz="1800" dirty="0" err="1">
                <a:effectLst/>
                <a:latin typeface="Calibri" panose="020F0502020204030204" pitchFamily="34" charset="0"/>
              </a:rPr>
              <a:t>gére</a:t>
            </a:r>
            <a:r>
              <a:rPr lang="fr-FR" sz="1800" dirty="0">
                <a:effectLst/>
                <a:latin typeface="Calibri" panose="020F0502020204030204" pitchFamily="34" charset="0"/>
              </a:rPr>
              <a:t>́ des fichiers et </a:t>
            </a:r>
            <a:r>
              <a:rPr lang="fr-FR" sz="1800" dirty="0" err="1">
                <a:effectLst/>
                <a:latin typeface="Calibri" panose="020F0502020204030204" pitchFamily="34" charset="0"/>
              </a:rPr>
              <a:t>données</a:t>
            </a:r>
            <a:r>
              <a:rPr lang="fr-FR" sz="1800" dirty="0">
                <a:effectLst/>
                <a:latin typeface="Calibri" panose="020F0502020204030204" pitchFamily="34" charset="0"/>
              </a:rPr>
              <a:t> </a:t>
            </a:r>
            <a:r>
              <a:rPr lang="fr-FR" sz="1800" dirty="0" err="1">
                <a:effectLst/>
                <a:latin typeface="Calibri" panose="020F0502020204030204" pitchFamily="34" charset="0"/>
              </a:rPr>
              <a:t>grâce</a:t>
            </a:r>
            <a:r>
              <a:rPr lang="fr-FR" sz="1800" dirty="0">
                <a:effectLst/>
                <a:latin typeface="Calibri" panose="020F0502020204030204" pitchFamily="34" charset="0"/>
              </a:rPr>
              <a:t> à </a:t>
            </a:r>
            <a:r>
              <a:rPr lang="fr-FR" sz="1800" dirty="0" err="1">
                <a:effectLst/>
                <a:latin typeface="Calibri" panose="020F0502020204030204" pitchFamily="34" charset="0"/>
              </a:rPr>
              <a:t>différentes</a:t>
            </a:r>
            <a:r>
              <a:rPr lang="fr-FR" sz="1800" dirty="0">
                <a:effectLst/>
                <a:latin typeface="Calibri" panose="020F0502020204030204" pitchFamily="34" charset="0"/>
              </a:rPr>
              <a:t> scripts. </a:t>
            </a:r>
            <a:endParaRPr lang="fr-FR" dirty="0"/>
          </a:p>
        </p:txBody>
      </p:sp>
      <p:sp>
        <p:nvSpPr>
          <p:cNvPr id="4" name="Espace réservé du numéro de diapositive 3"/>
          <p:cNvSpPr>
            <a:spLocks noGrp="1"/>
          </p:cNvSpPr>
          <p:nvPr>
            <p:ph type="sldNum" sz="quarter" idx="5"/>
          </p:nvPr>
        </p:nvSpPr>
        <p:spPr/>
        <p:txBody>
          <a:bodyPr/>
          <a:lstStyle/>
          <a:p>
            <a:fld id="{22C96695-2E0A-7740-8E45-A1CDA6D213ED}" type="slidenum">
              <a:rPr lang="fr-FR" smtClean="0"/>
              <a:t>6</a:t>
            </a:fld>
            <a:endParaRPr lang="fr-FR"/>
          </a:p>
        </p:txBody>
      </p:sp>
    </p:spTree>
    <p:extLst>
      <p:ext uri="{BB962C8B-B14F-4D97-AF65-F5344CB8AC3E}">
        <p14:creationId xmlns:p14="http://schemas.microsoft.com/office/powerpoint/2010/main" val="3006856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rPr>
              <a:t>Au cours de ces SAÉ, j'ai eu l'occasion de mettre en pratique mes </a:t>
            </a:r>
            <a:r>
              <a:rPr lang="fr-FR" sz="1800" dirty="0" err="1">
                <a:effectLst/>
                <a:latin typeface="Calibri" panose="020F0502020204030204" pitchFamily="34" charset="0"/>
              </a:rPr>
              <a:t>compétences</a:t>
            </a:r>
            <a:r>
              <a:rPr lang="fr-FR" sz="1800" dirty="0">
                <a:effectLst/>
                <a:latin typeface="Calibri" panose="020F0502020204030204" pitchFamily="34" charset="0"/>
              </a:rPr>
              <a:t> en conduite de projet. J'ai travaillé en </a:t>
            </a:r>
            <a:r>
              <a:rPr lang="fr-FR" sz="1800" dirty="0" err="1">
                <a:effectLst/>
                <a:latin typeface="Calibri" panose="020F0502020204030204" pitchFamily="34" charset="0"/>
              </a:rPr>
              <a:t>équipe</a:t>
            </a:r>
            <a:r>
              <a:rPr lang="fr-FR" sz="1800" dirty="0">
                <a:effectLst/>
                <a:latin typeface="Calibri" panose="020F0502020204030204" pitchFamily="34" charset="0"/>
              </a:rPr>
              <a:t> pour planifier, organiser et coordonner les </a:t>
            </a:r>
            <a:r>
              <a:rPr lang="fr-FR" sz="1800" dirty="0" err="1">
                <a:effectLst/>
                <a:latin typeface="Calibri" panose="020F0502020204030204" pitchFamily="34" charset="0"/>
              </a:rPr>
              <a:t>différentes</a:t>
            </a:r>
            <a:r>
              <a:rPr lang="fr-FR" sz="1800" dirty="0">
                <a:effectLst/>
                <a:latin typeface="Calibri" panose="020F0502020204030204" pitchFamily="34" charset="0"/>
              </a:rPr>
              <a:t> phases des projets. J'ai assumé des </a:t>
            </a:r>
            <a:r>
              <a:rPr lang="fr-FR" sz="1800" dirty="0" err="1">
                <a:effectLst/>
                <a:latin typeface="Calibri" panose="020F0502020204030204" pitchFamily="34" charset="0"/>
              </a:rPr>
              <a:t>rôles</a:t>
            </a:r>
            <a:r>
              <a:rPr lang="fr-FR" sz="1800" dirty="0">
                <a:effectLst/>
                <a:latin typeface="Calibri" panose="020F0502020204030204" pitchFamily="34" charset="0"/>
              </a:rPr>
              <a:t> </a:t>
            </a:r>
            <a:r>
              <a:rPr lang="fr-FR" sz="1800" dirty="0" err="1">
                <a:effectLst/>
                <a:latin typeface="Calibri" panose="020F0502020204030204" pitchFamily="34" charset="0"/>
              </a:rPr>
              <a:t>variés</a:t>
            </a:r>
            <a:r>
              <a:rPr lang="fr-FR" sz="1800" dirty="0">
                <a:effectLst/>
                <a:latin typeface="Calibri" panose="020F0502020204030204" pitchFamily="34" charset="0"/>
              </a:rPr>
              <a:t> tels que chef de projet, </a:t>
            </a:r>
            <a:r>
              <a:rPr lang="fr-FR" sz="1800" dirty="0" err="1">
                <a:effectLst/>
                <a:latin typeface="Calibri" panose="020F0502020204030204" pitchFamily="34" charset="0"/>
              </a:rPr>
              <a:t>développeur</a:t>
            </a:r>
            <a:r>
              <a:rPr lang="fr-FR" sz="1800" dirty="0">
                <a:effectLst/>
                <a:latin typeface="Calibri" panose="020F0502020204030204" pitchFamily="34" charset="0"/>
              </a:rPr>
              <a:t> et testeur. J'ai appris à </a:t>
            </a:r>
            <a:r>
              <a:rPr lang="fr-FR" sz="1800" dirty="0" err="1">
                <a:effectLst/>
                <a:latin typeface="Calibri" panose="020F0502020204030204" pitchFamily="34" charset="0"/>
              </a:rPr>
              <a:t>établir</a:t>
            </a:r>
            <a:r>
              <a:rPr lang="fr-FR" sz="1800" dirty="0">
                <a:effectLst/>
                <a:latin typeface="Calibri" panose="020F0502020204030204" pitchFamily="34" charset="0"/>
              </a:rPr>
              <a:t> des plannings, à </a:t>
            </a:r>
            <a:r>
              <a:rPr lang="fr-FR" sz="1800" dirty="0" err="1">
                <a:effectLst/>
                <a:latin typeface="Calibri" panose="020F0502020204030204" pitchFamily="34" charset="0"/>
              </a:rPr>
              <a:t>répartir</a:t>
            </a:r>
            <a:r>
              <a:rPr lang="fr-FR" sz="1800" dirty="0">
                <a:effectLst/>
                <a:latin typeface="Calibri" panose="020F0502020204030204" pitchFamily="34" charset="0"/>
              </a:rPr>
              <a:t> les </a:t>
            </a:r>
            <a:r>
              <a:rPr lang="fr-FR" sz="1800" dirty="0" err="1">
                <a:effectLst/>
                <a:latin typeface="Calibri" panose="020F0502020204030204" pitchFamily="34" charset="0"/>
              </a:rPr>
              <a:t>tâches</a:t>
            </a:r>
            <a:r>
              <a:rPr lang="fr-FR" sz="1800" dirty="0">
                <a:effectLst/>
                <a:latin typeface="Calibri" panose="020F0502020204030204" pitchFamily="34" charset="0"/>
              </a:rPr>
              <a:t> et à assurer une bonne communication au sein de l'</a:t>
            </a:r>
            <a:r>
              <a:rPr lang="fr-FR" sz="1800" dirty="0" err="1">
                <a:effectLst/>
                <a:latin typeface="Calibri" panose="020F0502020204030204" pitchFamily="34" charset="0"/>
              </a:rPr>
              <a:t>équipe</a:t>
            </a:r>
            <a:r>
              <a:rPr lang="fr-FR" sz="1800" dirty="0">
                <a:effectLst/>
                <a:latin typeface="Calibri" panose="020F0502020204030204" pitchFamily="34" charset="0"/>
              </a:rPr>
              <a:t> afin d’</a:t>
            </a:r>
            <a:r>
              <a:rPr lang="fr-FR" sz="1800" dirty="0" err="1">
                <a:effectLst/>
                <a:latin typeface="Calibri" panose="020F0502020204030204" pitchFamily="34" charset="0"/>
              </a:rPr>
              <a:t>être</a:t>
            </a:r>
            <a:r>
              <a:rPr lang="fr-FR" sz="1800" dirty="0">
                <a:effectLst/>
                <a:latin typeface="Calibri" panose="020F0502020204030204" pitchFamily="34" charset="0"/>
              </a:rPr>
              <a:t> dans les </a:t>
            </a:r>
            <a:r>
              <a:rPr lang="fr-FR" sz="1800" dirty="0" err="1">
                <a:effectLst/>
                <a:latin typeface="Calibri" panose="020F0502020204030204" pitchFamily="34" charset="0"/>
              </a:rPr>
              <a:t>délais</a:t>
            </a:r>
            <a:r>
              <a:rPr lang="fr-FR" sz="1800" dirty="0">
                <a:effectLst/>
                <a:latin typeface="Calibri" panose="020F0502020204030204" pitchFamily="34" charset="0"/>
              </a:rPr>
              <a:t>. Ces </a:t>
            </a:r>
            <a:r>
              <a:rPr lang="fr-FR" sz="1800" dirty="0" err="1">
                <a:effectLst/>
                <a:latin typeface="Calibri" panose="020F0502020204030204" pitchFamily="34" charset="0"/>
              </a:rPr>
              <a:t>expériences</a:t>
            </a:r>
            <a:r>
              <a:rPr lang="fr-FR" sz="1800" dirty="0">
                <a:effectLst/>
                <a:latin typeface="Calibri" panose="020F0502020204030204" pitchFamily="34" charset="0"/>
              </a:rPr>
              <a:t> m'ont permis de comprendre l'importance de la collaboration et de la gestion du temps dans la </a:t>
            </a:r>
            <a:r>
              <a:rPr lang="fr-FR" sz="1800" dirty="0" err="1">
                <a:effectLst/>
                <a:latin typeface="Calibri" panose="020F0502020204030204" pitchFamily="34" charset="0"/>
              </a:rPr>
              <a:t>réussite</a:t>
            </a:r>
            <a:r>
              <a:rPr lang="fr-FR" sz="1800" dirty="0">
                <a:effectLst/>
                <a:latin typeface="Calibri" panose="020F0502020204030204" pitchFamily="34" charset="0"/>
              </a:rPr>
              <a:t> d'un projet. La collaboration a </a:t>
            </a:r>
            <a:r>
              <a:rPr lang="fr-FR" sz="1800" dirty="0" err="1">
                <a:effectLst/>
                <a:latin typeface="Calibri" panose="020F0502020204030204" pitchFamily="34" charset="0"/>
              </a:rPr>
              <a:t>éte</a:t>
            </a:r>
            <a:r>
              <a:rPr lang="fr-FR" sz="1800" dirty="0">
                <a:effectLst/>
                <a:latin typeface="Calibri" panose="020F0502020204030204" pitchFamily="34" charset="0"/>
              </a:rPr>
              <a:t>́ une composante essentielle de mes travaux sur les SAÉ. J'ai utilisé des outils de gestion de projets collaboratifs tels que Git et notion pour faciliter la collaboration au sein de mon </a:t>
            </a:r>
            <a:r>
              <a:rPr lang="fr-FR" sz="1800" dirty="0" err="1">
                <a:effectLst/>
                <a:latin typeface="Calibri" panose="020F0502020204030204" pitchFamily="34" charset="0"/>
              </a:rPr>
              <a:t>équipe</a:t>
            </a:r>
            <a:r>
              <a:rPr lang="fr-FR" sz="1800" dirty="0">
                <a:effectLst/>
                <a:latin typeface="Calibri" panose="020F0502020204030204" pitchFamily="34" charset="0"/>
              </a:rPr>
              <a:t> notamment </a:t>
            </a:r>
            <a:r>
              <a:rPr lang="fr-FR" sz="1800" dirty="0" err="1">
                <a:effectLst/>
                <a:latin typeface="Calibri" panose="020F0502020204030204" pitchFamily="34" charset="0"/>
              </a:rPr>
              <a:t>grâce</a:t>
            </a:r>
            <a:r>
              <a:rPr lang="fr-FR" sz="1800" dirty="0">
                <a:effectLst/>
                <a:latin typeface="Calibri" panose="020F0502020204030204" pitchFamily="34" charset="0"/>
              </a:rPr>
              <a:t> aux tickets. J'</a:t>
            </a:r>
            <a:r>
              <a:rPr lang="fr-FR" sz="1800" dirty="0" err="1">
                <a:effectLst/>
                <a:latin typeface="Calibri" panose="020F0502020204030204" pitchFamily="34" charset="0"/>
              </a:rPr>
              <a:t>échangeais</a:t>
            </a:r>
            <a:r>
              <a:rPr lang="fr-FR" sz="1800" dirty="0">
                <a:effectLst/>
                <a:latin typeface="Calibri" panose="020F0502020204030204" pitchFamily="34" charset="0"/>
              </a:rPr>
              <a:t> </a:t>
            </a:r>
            <a:r>
              <a:rPr lang="fr-FR" sz="1800" dirty="0" err="1">
                <a:effectLst/>
                <a:latin typeface="Calibri" panose="020F0502020204030204" pitchFamily="34" charset="0"/>
              </a:rPr>
              <a:t>régulièrement</a:t>
            </a:r>
            <a:r>
              <a:rPr lang="fr-FR" sz="1800" dirty="0">
                <a:effectLst/>
                <a:latin typeface="Calibri" panose="020F0502020204030204" pitchFamily="34" charset="0"/>
              </a:rPr>
              <a:t> avec mon </a:t>
            </a:r>
            <a:r>
              <a:rPr lang="fr-FR" sz="1800" dirty="0" err="1">
                <a:effectLst/>
                <a:latin typeface="Calibri" panose="020F0502020204030204" pitchFamily="34" charset="0"/>
              </a:rPr>
              <a:t>binôme</a:t>
            </a:r>
            <a:r>
              <a:rPr lang="fr-FR" sz="1800" dirty="0">
                <a:effectLst/>
                <a:latin typeface="Calibri" panose="020F0502020204030204" pitchFamily="34" charset="0"/>
              </a:rPr>
              <a:t> des </a:t>
            </a:r>
            <a:r>
              <a:rPr lang="fr-FR" sz="1800" dirty="0" err="1">
                <a:effectLst/>
                <a:latin typeface="Calibri" panose="020F0502020204030204" pitchFamily="34" charset="0"/>
              </a:rPr>
              <a:t>idées</a:t>
            </a:r>
            <a:r>
              <a:rPr lang="fr-FR" sz="1800" dirty="0">
                <a:effectLst/>
                <a:latin typeface="Calibri" panose="020F0502020204030204" pitchFamily="34" charset="0"/>
              </a:rPr>
              <a:t>. Ces </a:t>
            </a:r>
            <a:r>
              <a:rPr lang="fr-FR" sz="1800" dirty="0" err="1">
                <a:effectLst/>
                <a:latin typeface="Calibri" panose="020F0502020204030204" pitchFamily="34" charset="0"/>
              </a:rPr>
              <a:t>expériences</a:t>
            </a:r>
            <a:r>
              <a:rPr lang="fr-FR" sz="1800" dirty="0">
                <a:effectLst/>
                <a:latin typeface="Calibri" panose="020F0502020204030204" pitchFamily="34" charset="0"/>
              </a:rPr>
              <a:t> m'ont permis de </a:t>
            </a:r>
            <a:r>
              <a:rPr lang="fr-FR" sz="1800" dirty="0" err="1">
                <a:effectLst/>
                <a:latin typeface="Calibri" panose="020F0502020204030204" pitchFamily="34" charset="0"/>
              </a:rPr>
              <a:t>développer</a:t>
            </a:r>
            <a:r>
              <a:rPr lang="fr-FR" sz="1800" dirty="0">
                <a:effectLst/>
                <a:latin typeface="Calibri" panose="020F0502020204030204" pitchFamily="34" charset="0"/>
              </a:rPr>
              <a:t> mes </a:t>
            </a:r>
            <a:r>
              <a:rPr lang="fr-FR" sz="1800" dirty="0" err="1">
                <a:effectLst/>
                <a:latin typeface="Calibri" panose="020F0502020204030204" pitchFamily="34" charset="0"/>
              </a:rPr>
              <a:t>compétences</a:t>
            </a:r>
            <a:r>
              <a:rPr lang="fr-FR" sz="1800" dirty="0">
                <a:effectLst/>
                <a:latin typeface="Calibri" panose="020F0502020204030204" pitchFamily="34" charset="0"/>
              </a:rPr>
              <a:t> en communication, en travail d'</a:t>
            </a:r>
            <a:r>
              <a:rPr lang="fr-FR" sz="1800" dirty="0" err="1">
                <a:effectLst/>
                <a:latin typeface="Calibri" panose="020F0502020204030204" pitchFamily="34" charset="0"/>
              </a:rPr>
              <a:t>équipe</a:t>
            </a:r>
            <a:r>
              <a:rPr lang="fr-FR" sz="1800" dirty="0">
                <a:effectLst/>
                <a:latin typeface="Calibri" panose="020F0502020204030204" pitchFamily="34" charset="0"/>
              </a:rPr>
              <a:t> et en organisation personnel. </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5"/>
          </p:nvPr>
        </p:nvSpPr>
        <p:spPr/>
        <p:txBody>
          <a:bodyPr/>
          <a:lstStyle/>
          <a:p>
            <a:fld id="{22C96695-2E0A-7740-8E45-A1CDA6D213ED}" type="slidenum">
              <a:rPr lang="fr-FR" smtClean="0"/>
              <a:t>7</a:t>
            </a:fld>
            <a:endParaRPr lang="fr-FR"/>
          </a:p>
        </p:txBody>
      </p:sp>
    </p:spTree>
    <p:extLst>
      <p:ext uri="{BB962C8B-B14F-4D97-AF65-F5344CB8AC3E}">
        <p14:creationId xmlns:p14="http://schemas.microsoft.com/office/powerpoint/2010/main" val="1121293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rPr>
              <a:t>En conclusion, mon parcours en </a:t>
            </a:r>
            <a:r>
              <a:rPr lang="fr-FR" sz="1800" dirty="0" err="1">
                <a:effectLst/>
                <a:latin typeface="Calibri" panose="020F0502020204030204" pitchFamily="34" charset="0"/>
              </a:rPr>
              <a:t>première</a:t>
            </a:r>
            <a:r>
              <a:rPr lang="fr-FR" sz="1800" dirty="0">
                <a:effectLst/>
                <a:latin typeface="Calibri" panose="020F0502020204030204" pitchFamily="34" charset="0"/>
              </a:rPr>
              <a:t> </a:t>
            </a:r>
            <a:r>
              <a:rPr lang="fr-FR" sz="1800" dirty="0" err="1">
                <a:effectLst/>
                <a:latin typeface="Calibri" panose="020F0502020204030204" pitchFamily="34" charset="0"/>
              </a:rPr>
              <a:t>année</a:t>
            </a:r>
            <a:r>
              <a:rPr lang="fr-FR" sz="1800" dirty="0">
                <a:effectLst/>
                <a:latin typeface="Calibri" panose="020F0502020204030204" pitchFamily="34" charset="0"/>
              </a:rPr>
              <a:t> de BUT Informatique a </a:t>
            </a:r>
            <a:r>
              <a:rPr lang="fr-FR" sz="1800" dirty="0" err="1">
                <a:effectLst/>
                <a:latin typeface="Calibri" panose="020F0502020204030204" pitchFamily="34" charset="0"/>
              </a:rPr>
              <a:t>éte</a:t>
            </a:r>
            <a:r>
              <a:rPr lang="fr-FR" sz="1800" dirty="0">
                <a:effectLst/>
                <a:latin typeface="Calibri" panose="020F0502020204030204" pitchFamily="34" charset="0"/>
              </a:rPr>
              <a:t>́ marqué par les SAÉ 2.01 et 2.03, qui m'ont permis de </a:t>
            </a:r>
            <a:r>
              <a:rPr lang="fr-FR" sz="1800" dirty="0" err="1">
                <a:effectLst/>
                <a:latin typeface="Calibri" panose="020F0502020204030204" pitchFamily="34" charset="0"/>
              </a:rPr>
              <a:t>développer</a:t>
            </a:r>
            <a:r>
              <a:rPr lang="fr-FR" sz="1800" dirty="0">
                <a:effectLst/>
                <a:latin typeface="Calibri" panose="020F0502020204030204" pitchFamily="34" charset="0"/>
              </a:rPr>
              <a:t> mes </a:t>
            </a:r>
            <a:r>
              <a:rPr lang="fr-FR" sz="1800" dirty="0" err="1">
                <a:effectLst/>
                <a:latin typeface="Calibri" panose="020F0502020204030204" pitchFamily="34" charset="0"/>
              </a:rPr>
              <a:t>compétences</a:t>
            </a:r>
            <a:r>
              <a:rPr lang="fr-FR" sz="1800" dirty="0">
                <a:effectLst/>
                <a:latin typeface="Calibri" panose="020F0502020204030204" pitchFamily="34" charset="0"/>
              </a:rPr>
              <a:t> dans les 6 domaines </a:t>
            </a:r>
            <a:r>
              <a:rPr lang="fr-FR" sz="1800" dirty="0" err="1">
                <a:effectLst/>
                <a:latin typeface="Calibri" panose="020F0502020204030204" pitchFamily="34" charset="0"/>
              </a:rPr>
              <a:t>clés</a:t>
            </a:r>
            <a:r>
              <a:rPr lang="fr-FR" sz="1800" dirty="0">
                <a:effectLst/>
                <a:latin typeface="Calibri" panose="020F0502020204030204" pitchFamily="34" charset="0"/>
              </a:rPr>
              <a:t>. Je suis enthousiaste à l'</a:t>
            </a:r>
            <a:r>
              <a:rPr lang="fr-FR" sz="1800" dirty="0" err="1">
                <a:effectLst/>
                <a:latin typeface="Calibri" panose="020F0502020204030204" pitchFamily="34" charset="0"/>
              </a:rPr>
              <a:t>idée</a:t>
            </a:r>
            <a:r>
              <a:rPr lang="fr-FR" sz="1800" dirty="0">
                <a:effectLst/>
                <a:latin typeface="Calibri" panose="020F0502020204030204" pitchFamily="34" charset="0"/>
              </a:rPr>
              <a:t> de poursuivre mon parcours en </a:t>
            </a:r>
            <a:r>
              <a:rPr lang="fr-FR" sz="1800" dirty="0" err="1">
                <a:effectLst/>
                <a:latin typeface="Calibri" panose="020F0502020204030204" pitchFamily="34" charset="0"/>
              </a:rPr>
              <a:t>deuxième</a:t>
            </a:r>
            <a:r>
              <a:rPr lang="fr-FR" sz="1800" dirty="0">
                <a:effectLst/>
                <a:latin typeface="Calibri" panose="020F0502020204030204" pitchFamily="34" charset="0"/>
              </a:rPr>
              <a:t> </a:t>
            </a:r>
            <a:r>
              <a:rPr lang="fr-FR" sz="1800" dirty="0" err="1">
                <a:effectLst/>
                <a:latin typeface="Calibri" panose="020F0502020204030204" pitchFamily="34" charset="0"/>
              </a:rPr>
              <a:t>année</a:t>
            </a:r>
            <a:r>
              <a:rPr lang="fr-FR" sz="1800" dirty="0">
                <a:effectLst/>
                <a:latin typeface="Calibri" panose="020F0502020204030204" pitchFamily="34" charset="0"/>
              </a:rPr>
              <a:t>, en continuant à </a:t>
            </a:r>
            <a:r>
              <a:rPr lang="fr-FR" sz="1800" dirty="0" err="1">
                <a:effectLst/>
                <a:latin typeface="Calibri" panose="020F0502020204030204" pitchFamily="34" charset="0"/>
              </a:rPr>
              <a:t>acquérir</a:t>
            </a:r>
            <a:r>
              <a:rPr lang="fr-FR" sz="1800" dirty="0">
                <a:effectLst/>
                <a:latin typeface="Calibri" panose="020F0502020204030204" pitchFamily="34" charset="0"/>
              </a:rPr>
              <a:t> de nouvelles </a:t>
            </a:r>
            <a:r>
              <a:rPr lang="fr-FR" sz="1800" dirty="0" err="1">
                <a:effectLst/>
                <a:latin typeface="Calibri" panose="020F0502020204030204" pitchFamily="34" charset="0"/>
              </a:rPr>
              <a:t>compétences</a:t>
            </a:r>
            <a:r>
              <a:rPr lang="fr-FR" sz="1800" dirty="0">
                <a:effectLst/>
                <a:latin typeface="Calibri" panose="020F0502020204030204" pitchFamily="34" charset="0"/>
              </a:rPr>
              <a:t> et en me confrontant à de nouveaux </a:t>
            </a:r>
            <a:r>
              <a:rPr lang="fr-FR" sz="1800" dirty="0" err="1">
                <a:effectLst/>
                <a:latin typeface="Calibri" panose="020F0502020204030204" pitchFamily="34" charset="0"/>
              </a:rPr>
              <a:t>défis</a:t>
            </a:r>
            <a:r>
              <a:rPr lang="fr-FR" sz="1800" dirty="0">
                <a:effectLst/>
                <a:latin typeface="Calibri" panose="020F0502020204030204" pitchFamily="34" charset="0"/>
              </a:rPr>
              <a:t>. </a:t>
            </a:r>
            <a:endParaRPr lang="fr-FR" dirty="0"/>
          </a:p>
        </p:txBody>
      </p:sp>
      <p:sp>
        <p:nvSpPr>
          <p:cNvPr id="4" name="Espace réservé du numéro de diapositive 3"/>
          <p:cNvSpPr>
            <a:spLocks noGrp="1"/>
          </p:cNvSpPr>
          <p:nvPr>
            <p:ph type="sldNum" sz="quarter" idx="5"/>
          </p:nvPr>
        </p:nvSpPr>
        <p:spPr/>
        <p:txBody>
          <a:bodyPr/>
          <a:lstStyle/>
          <a:p>
            <a:fld id="{22C96695-2E0A-7740-8E45-A1CDA6D213ED}" type="slidenum">
              <a:rPr lang="fr-FR" smtClean="0"/>
              <a:t>8</a:t>
            </a:fld>
            <a:endParaRPr lang="fr-FR"/>
          </a:p>
        </p:txBody>
      </p:sp>
    </p:spTree>
    <p:extLst>
      <p:ext uri="{BB962C8B-B14F-4D97-AF65-F5344CB8AC3E}">
        <p14:creationId xmlns:p14="http://schemas.microsoft.com/office/powerpoint/2010/main" val="1803407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Je vous remercie de votre attention.</a:t>
            </a:r>
          </a:p>
        </p:txBody>
      </p:sp>
      <p:sp>
        <p:nvSpPr>
          <p:cNvPr id="4" name="Espace réservé du numéro de diapositive 3"/>
          <p:cNvSpPr>
            <a:spLocks noGrp="1"/>
          </p:cNvSpPr>
          <p:nvPr>
            <p:ph type="sldNum" sz="quarter" idx="5"/>
          </p:nvPr>
        </p:nvSpPr>
        <p:spPr/>
        <p:txBody>
          <a:bodyPr/>
          <a:lstStyle/>
          <a:p>
            <a:fld id="{22C96695-2E0A-7740-8E45-A1CDA6D213ED}" type="slidenum">
              <a:rPr lang="fr-FR" smtClean="0"/>
              <a:t>9</a:t>
            </a:fld>
            <a:endParaRPr lang="fr-FR"/>
          </a:p>
        </p:txBody>
      </p:sp>
    </p:spTree>
    <p:extLst>
      <p:ext uri="{BB962C8B-B14F-4D97-AF65-F5344CB8AC3E}">
        <p14:creationId xmlns:p14="http://schemas.microsoft.com/office/powerpoint/2010/main" val="2902557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9B1259-E3B2-AD41-A3B1-BFC65349B85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8C9A1A1-7FB7-0A40-8C47-537124A364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4EDF0F5-8565-2947-B48F-A42DF793B509}"/>
              </a:ext>
            </a:extLst>
          </p:cNvPr>
          <p:cNvSpPr>
            <a:spLocks noGrp="1"/>
          </p:cNvSpPr>
          <p:nvPr>
            <p:ph type="dt" sz="half" idx="10"/>
          </p:nvPr>
        </p:nvSpPr>
        <p:spPr/>
        <p:txBody>
          <a:bodyPr/>
          <a:lstStyle/>
          <a:p>
            <a:fld id="{052FE64B-5432-694F-887E-9950034B195B}" type="datetime1">
              <a:rPr lang="fr-FR" smtClean="0"/>
              <a:t>11/06/2023</a:t>
            </a:fld>
            <a:endParaRPr lang="en-US"/>
          </a:p>
        </p:txBody>
      </p:sp>
      <p:sp>
        <p:nvSpPr>
          <p:cNvPr id="5" name="Espace réservé du pied de page 4">
            <a:extLst>
              <a:ext uri="{FF2B5EF4-FFF2-40B4-BE49-F238E27FC236}">
                <a16:creationId xmlns:a16="http://schemas.microsoft.com/office/drawing/2014/main" id="{3BD29C43-996C-4A45-8BAC-CE0C9562F899}"/>
              </a:ext>
            </a:extLst>
          </p:cNvPr>
          <p:cNvSpPr>
            <a:spLocks noGrp="1"/>
          </p:cNvSpPr>
          <p:nvPr>
            <p:ph type="ftr" sz="quarter" idx="11"/>
          </p:nvPr>
        </p:nvSpPr>
        <p:spPr/>
        <p:txBody>
          <a:bodyPr/>
          <a:lstStyle/>
          <a:p>
            <a:r>
              <a:rPr lang="en-US"/>
              <a:t>PEREDERII Antoine 1Ag9</a:t>
            </a:r>
          </a:p>
        </p:txBody>
      </p:sp>
      <p:sp>
        <p:nvSpPr>
          <p:cNvPr id="6" name="Espace réservé du numéro de diapositive 5">
            <a:extLst>
              <a:ext uri="{FF2B5EF4-FFF2-40B4-BE49-F238E27FC236}">
                <a16:creationId xmlns:a16="http://schemas.microsoft.com/office/drawing/2014/main" id="{07439239-E97B-274E-836F-FDB5B0C3F328}"/>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3664504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0F518B-D316-1D44-B248-6AFBCDFCED3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412D739-9EE6-4B41-BEEE-76669665B95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2C3C725-43AF-CB47-A9A0-43F98C4FF0B4}"/>
              </a:ext>
            </a:extLst>
          </p:cNvPr>
          <p:cNvSpPr>
            <a:spLocks noGrp="1"/>
          </p:cNvSpPr>
          <p:nvPr>
            <p:ph type="dt" sz="half" idx="10"/>
          </p:nvPr>
        </p:nvSpPr>
        <p:spPr/>
        <p:txBody>
          <a:bodyPr/>
          <a:lstStyle/>
          <a:p>
            <a:fld id="{D3035AC8-51A8-954D-AD72-4562164AB2BF}" type="datetime1">
              <a:rPr lang="fr-FR" smtClean="0"/>
              <a:t>11/06/2023</a:t>
            </a:fld>
            <a:endParaRPr lang="en-US"/>
          </a:p>
        </p:txBody>
      </p:sp>
      <p:sp>
        <p:nvSpPr>
          <p:cNvPr id="5" name="Espace réservé du pied de page 4">
            <a:extLst>
              <a:ext uri="{FF2B5EF4-FFF2-40B4-BE49-F238E27FC236}">
                <a16:creationId xmlns:a16="http://schemas.microsoft.com/office/drawing/2014/main" id="{59EDD826-9CAA-A141-88A5-738CE2C95AC2}"/>
              </a:ext>
            </a:extLst>
          </p:cNvPr>
          <p:cNvSpPr>
            <a:spLocks noGrp="1"/>
          </p:cNvSpPr>
          <p:nvPr>
            <p:ph type="ftr" sz="quarter" idx="11"/>
          </p:nvPr>
        </p:nvSpPr>
        <p:spPr/>
        <p:txBody>
          <a:bodyPr/>
          <a:lstStyle/>
          <a:p>
            <a:r>
              <a:rPr lang="en-US"/>
              <a:t>PEREDERII Antoine 1Ag9</a:t>
            </a:r>
          </a:p>
        </p:txBody>
      </p:sp>
      <p:sp>
        <p:nvSpPr>
          <p:cNvPr id="6" name="Espace réservé du numéro de diapositive 5">
            <a:extLst>
              <a:ext uri="{FF2B5EF4-FFF2-40B4-BE49-F238E27FC236}">
                <a16:creationId xmlns:a16="http://schemas.microsoft.com/office/drawing/2014/main" id="{9A12E0CA-4EA4-024B-A3E2-BA5A4BC3B1CC}"/>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4265461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AB911C-BB13-8040-A899-427628EE077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29DC25A-01C3-064A-AA08-34F55BC69C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87D2B16-162C-CB48-959C-2F03254688BE}"/>
              </a:ext>
            </a:extLst>
          </p:cNvPr>
          <p:cNvSpPr>
            <a:spLocks noGrp="1"/>
          </p:cNvSpPr>
          <p:nvPr>
            <p:ph type="dt" sz="half" idx="10"/>
          </p:nvPr>
        </p:nvSpPr>
        <p:spPr/>
        <p:txBody>
          <a:bodyPr/>
          <a:lstStyle/>
          <a:p>
            <a:fld id="{29323F7D-2403-274F-BF06-80633EE4D84D}" type="datetime1">
              <a:rPr lang="fr-FR" smtClean="0"/>
              <a:t>11/06/2023</a:t>
            </a:fld>
            <a:endParaRPr lang="en-US"/>
          </a:p>
        </p:txBody>
      </p:sp>
      <p:sp>
        <p:nvSpPr>
          <p:cNvPr id="5" name="Espace réservé du pied de page 4">
            <a:extLst>
              <a:ext uri="{FF2B5EF4-FFF2-40B4-BE49-F238E27FC236}">
                <a16:creationId xmlns:a16="http://schemas.microsoft.com/office/drawing/2014/main" id="{51A39A24-DC75-054D-9FDD-B12B3C56E906}"/>
              </a:ext>
            </a:extLst>
          </p:cNvPr>
          <p:cNvSpPr>
            <a:spLocks noGrp="1"/>
          </p:cNvSpPr>
          <p:nvPr>
            <p:ph type="ftr" sz="quarter" idx="11"/>
          </p:nvPr>
        </p:nvSpPr>
        <p:spPr/>
        <p:txBody>
          <a:bodyPr/>
          <a:lstStyle/>
          <a:p>
            <a:r>
              <a:rPr lang="en-US"/>
              <a:t>PEREDERII Antoine 1Ag9</a:t>
            </a:r>
          </a:p>
        </p:txBody>
      </p:sp>
      <p:sp>
        <p:nvSpPr>
          <p:cNvPr id="6" name="Espace réservé du numéro de diapositive 5">
            <a:extLst>
              <a:ext uri="{FF2B5EF4-FFF2-40B4-BE49-F238E27FC236}">
                <a16:creationId xmlns:a16="http://schemas.microsoft.com/office/drawing/2014/main" id="{52B3F7A4-57C7-FE44-BD17-DCD5E1594153}"/>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2345209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581BCD-699C-DA4B-9861-44823F367F2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D784B8B-4D8E-E644-A6DF-C5D478E7C4D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4EAF115-058C-994C-808B-019BCD6B404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6BF729C7-0369-4244-8E36-0FD29DA341D9}"/>
              </a:ext>
            </a:extLst>
          </p:cNvPr>
          <p:cNvSpPr>
            <a:spLocks noGrp="1"/>
          </p:cNvSpPr>
          <p:nvPr>
            <p:ph type="dt" sz="half" idx="10"/>
          </p:nvPr>
        </p:nvSpPr>
        <p:spPr/>
        <p:txBody>
          <a:bodyPr/>
          <a:lstStyle/>
          <a:p>
            <a:fld id="{CF908A3F-ECB3-2C41-AAF0-53C02DA90819}" type="datetime1">
              <a:rPr lang="fr-FR" smtClean="0"/>
              <a:t>11/06/2023</a:t>
            </a:fld>
            <a:endParaRPr lang="en-US"/>
          </a:p>
        </p:txBody>
      </p:sp>
      <p:sp>
        <p:nvSpPr>
          <p:cNvPr id="6" name="Espace réservé du pied de page 5">
            <a:extLst>
              <a:ext uri="{FF2B5EF4-FFF2-40B4-BE49-F238E27FC236}">
                <a16:creationId xmlns:a16="http://schemas.microsoft.com/office/drawing/2014/main" id="{5F159635-FF80-BE44-94E7-52684A9CE525}"/>
              </a:ext>
            </a:extLst>
          </p:cNvPr>
          <p:cNvSpPr>
            <a:spLocks noGrp="1"/>
          </p:cNvSpPr>
          <p:nvPr>
            <p:ph type="ftr" sz="quarter" idx="11"/>
          </p:nvPr>
        </p:nvSpPr>
        <p:spPr/>
        <p:txBody>
          <a:bodyPr/>
          <a:lstStyle/>
          <a:p>
            <a:r>
              <a:rPr lang="en-US"/>
              <a:t>PEREDERII Antoine 1Ag9</a:t>
            </a:r>
          </a:p>
        </p:txBody>
      </p:sp>
      <p:sp>
        <p:nvSpPr>
          <p:cNvPr id="7" name="Espace réservé du numéro de diapositive 6">
            <a:extLst>
              <a:ext uri="{FF2B5EF4-FFF2-40B4-BE49-F238E27FC236}">
                <a16:creationId xmlns:a16="http://schemas.microsoft.com/office/drawing/2014/main" id="{3B5EE112-F2D8-B143-8ECB-F1CBF359FB5F}"/>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1865846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621A42-A3C8-264A-96C0-ADFA5611A07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6DE73FD-0C68-7948-AC06-416716995A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247920F-AF53-DD46-B39D-FC83CC71A6C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99B3DC7-500F-224F-9572-E884E177B7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D2CFF1D-9061-244D-A0EE-34174B34056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5387750-20CA-1944-AB69-6B3EC88950B7}"/>
              </a:ext>
            </a:extLst>
          </p:cNvPr>
          <p:cNvSpPr>
            <a:spLocks noGrp="1"/>
          </p:cNvSpPr>
          <p:nvPr>
            <p:ph type="dt" sz="half" idx="10"/>
          </p:nvPr>
        </p:nvSpPr>
        <p:spPr/>
        <p:txBody>
          <a:bodyPr/>
          <a:lstStyle/>
          <a:p>
            <a:fld id="{37BB1135-8210-E448-A737-3D7EF07CA2B8}" type="datetime1">
              <a:rPr lang="fr-FR" smtClean="0"/>
              <a:t>11/06/2023</a:t>
            </a:fld>
            <a:endParaRPr lang="en-US"/>
          </a:p>
        </p:txBody>
      </p:sp>
      <p:sp>
        <p:nvSpPr>
          <p:cNvPr id="8" name="Espace réservé du pied de page 7">
            <a:extLst>
              <a:ext uri="{FF2B5EF4-FFF2-40B4-BE49-F238E27FC236}">
                <a16:creationId xmlns:a16="http://schemas.microsoft.com/office/drawing/2014/main" id="{DDF69D6A-ED46-8740-908E-FFF24ED2A74B}"/>
              </a:ext>
            </a:extLst>
          </p:cNvPr>
          <p:cNvSpPr>
            <a:spLocks noGrp="1"/>
          </p:cNvSpPr>
          <p:nvPr>
            <p:ph type="ftr" sz="quarter" idx="11"/>
          </p:nvPr>
        </p:nvSpPr>
        <p:spPr/>
        <p:txBody>
          <a:bodyPr/>
          <a:lstStyle/>
          <a:p>
            <a:r>
              <a:rPr lang="en-US"/>
              <a:t>PEREDERII Antoine 1Ag9</a:t>
            </a:r>
          </a:p>
        </p:txBody>
      </p:sp>
      <p:sp>
        <p:nvSpPr>
          <p:cNvPr id="9" name="Espace réservé du numéro de diapositive 8">
            <a:extLst>
              <a:ext uri="{FF2B5EF4-FFF2-40B4-BE49-F238E27FC236}">
                <a16:creationId xmlns:a16="http://schemas.microsoft.com/office/drawing/2014/main" id="{37626D1D-F956-104B-947F-0BE09801986D}"/>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829969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6D73CB-FE25-ED47-918C-34F79A6478B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F0DC07A-76AB-4641-A033-334A0D900ACB}"/>
              </a:ext>
            </a:extLst>
          </p:cNvPr>
          <p:cNvSpPr>
            <a:spLocks noGrp="1"/>
          </p:cNvSpPr>
          <p:nvPr>
            <p:ph type="dt" sz="half" idx="10"/>
          </p:nvPr>
        </p:nvSpPr>
        <p:spPr/>
        <p:txBody>
          <a:bodyPr/>
          <a:lstStyle/>
          <a:p>
            <a:fld id="{4593B242-8774-9A40-8FFE-38BB4D66331B}" type="datetime1">
              <a:rPr lang="fr-FR" smtClean="0"/>
              <a:t>11/06/2023</a:t>
            </a:fld>
            <a:endParaRPr lang="en-US"/>
          </a:p>
        </p:txBody>
      </p:sp>
      <p:sp>
        <p:nvSpPr>
          <p:cNvPr id="4" name="Espace réservé du pied de page 3">
            <a:extLst>
              <a:ext uri="{FF2B5EF4-FFF2-40B4-BE49-F238E27FC236}">
                <a16:creationId xmlns:a16="http://schemas.microsoft.com/office/drawing/2014/main" id="{020F6CBF-F92E-104B-9A3E-4DFADB3F2463}"/>
              </a:ext>
            </a:extLst>
          </p:cNvPr>
          <p:cNvSpPr>
            <a:spLocks noGrp="1"/>
          </p:cNvSpPr>
          <p:nvPr>
            <p:ph type="ftr" sz="quarter" idx="11"/>
          </p:nvPr>
        </p:nvSpPr>
        <p:spPr/>
        <p:txBody>
          <a:bodyPr/>
          <a:lstStyle/>
          <a:p>
            <a:r>
              <a:rPr lang="en-US"/>
              <a:t>PEREDERII Antoine 1Ag9</a:t>
            </a:r>
          </a:p>
        </p:txBody>
      </p:sp>
      <p:sp>
        <p:nvSpPr>
          <p:cNvPr id="5" name="Espace réservé du numéro de diapositive 4">
            <a:extLst>
              <a:ext uri="{FF2B5EF4-FFF2-40B4-BE49-F238E27FC236}">
                <a16:creationId xmlns:a16="http://schemas.microsoft.com/office/drawing/2014/main" id="{E48D985B-1B20-4345-85AB-BD1364D3DC28}"/>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3579436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8C45DC5-1F47-9D4F-B816-C9E0A54903C3}"/>
              </a:ext>
            </a:extLst>
          </p:cNvPr>
          <p:cNvSpPr>
            <a:spLocks noGrp="1"/>
          </p:cNvSpPr>
          <p:nvPr>
            <p:ph type="dt" sz="half" idx="10"/>
          </p:nvPr>
        </p:nvSpPr>
        <p:spPr/>
        <p:txBody>
          <a:bodyPr/>
          <a:lstStyle/>
          <a:p>
            <a:fld id="{A5913D1D-C662-D94B-BD58-32047DB89B73}" type="datetime1">
              <a:rPr lang="fr-FR" smtClean="0"/>
              <a:t>11/06/2023</a:t>
            </a:fld>
            <a:endParaRPr lang="en-US"/>
          </a:p>
        </p:txBody>
      </p:sp>
      <p:sp>
        <p:nvSpPr>
          <p:cNvPr id="3" name="Espace réservé du pied de page 2">
            <a:extLst>
              <a:ext uri="{FF2B5EF4-FFF2-40B4-BE49-F238E27FC236}">
                <a16:creationId xmlns:a16="http://schemas.microsoft.com/office/drawing/2014/main" id="{2294F07C-6308-0B45-859A-402939AA8E43}"/>
              </a:ext>
            </a:extLst>
          </p:cNvPr>
          <p:cNvSpPr>
            <a:spLocks noGrp="1"/>
          </p:cNvSpPr>
          <p:nvPr>
            <p:ph type="ftr" sz="quarter" idx="11"/>
          </p:nvPr>
        </p:nvSpPr>
        <p:spPr/>
        <p:txBody>
          <a:bodyPr/>
          <a:lstStyle/>
          <a:p>
            <a:r>
              <a:rPr lang="en-US"/>
              <a:t>PEREDERII Antoine 1Ag9</a:t>
            </a:r>
          </a:p>
        </p:txBody>
      </p:sp>
      <p:sp>
        <p:nvSpPr>
          <p:cNvPr id="4" name="Espace réservé du numéro de diapositive 3">
            <a:extLst>
              <a:ext uri="{FF2B5EF4-FFF2-40B4-BE49-F238E27FC236}">
                <a16:creationId xmlns:a16="http://schemas.microsoft.com/office/drawing/2014/main" id="{B3B3BD1E-8659-184A-BF01-E1A78E255629}"/>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4049159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7F4833-04A8-3F41-908E-F15B68F1C79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1836F00-7938-4C47-85FC-E79DCF41A3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452053F-B101-924F-B8A3-A5B6ADECA3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0A7ABE5-D556-D248-9C56-EB2EAF411CE9}"/>
              </a:ext>
            </a:extLst>
          </p:cNvPr>
          <p:cNvSpPr>
            <a:spLocks noGrp="1"/>
          </p:cNvSpPr>
          <p:nvPr>
            <p:ph type="dt" sz="half" idx="10"/>
          </p:nvPr>
        </p:nvSpPr>
        <p:spPr/>
        <p:txBody>
          <a:bodyPr/>
          <a:lstStyle/>
          <a:p>
            <a:fld id="{89C352A2-4DF6-DB40-9781-F4980906D371}" type="datetime1">
              <a:rPr lang="fr-FR" smtClean="0"/>
              <a:t>11/06/2023</a:t>
            </a:fld>
            <a:endParaRPr lang="en-US"/>
          </a:p>
        </p:txBody>
      </p:sp>
      <p:sp>
        <p:nvSpPr>
          <p:cNvPr id="6" name="Espace réservé du pied de page 5">
            <a:extLst>
              <a:ext uri="{FF2B5EF4-FFF2-40B4-BE49-F238E27FC236}">
                <a16:creationId xmlns:a16="http://schemas.microsoft.com/office/drawing/2014/main" id="{57EC7DF8-E4B8-CC42-9BEC-D78ADEF10BE3}"/>
              </a:ext>
            </a:extLst>
          </p:cNvPr>
          <p:cNvSpPr>
            <a:spLocks noGrp="1"/>
          </p:cNvSpPr>
          <p:nvPr>
            <p:ph type="ftr" sz="quarter" idx="11"/>
          </p:nvPr>
        </p:nvSpPr>
        <p:spPr/>
        <p:txBody>
          <a:bodyPr/>
          <a:lstStyle/>
          <a:p>
            <a:r>
              <a:rPr lang="en-US"/>
              <a:t>PEREDERII Antoine 1Ag9</a:t>
            </a:r>
          </a:p>
        </p:txBody>
      </p:sp>
      <p:sp>
        <p:nvSpPr>
          <p:cNvPr id="7" name="Espace réservé du numéro de diapositive 6">
            <a:extLst>
              <a:ext uri="{FF2B5EF4-FFF2-40B4-BE49-F238E27FC236}">
                <a16:creationId xmlns:a16="http://schemas.microsoft.com/office/drawing/2014/main" id="{9787429D-C17B-664B-A71C-C017828C35BF}"/>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4197157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58F1D9-66BF-1B46-839E-A68C89A9AC7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7EDDEFB-5081-8A47-AF15-F7966D1C95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F258379-047F-7C4C-A89E-B2BC3EE2C8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56868AF-B6DA-BD4E-9F7D-A7DE2968EB5E}"/>
              </a:ext>
            </a:extLst>
          </p:cNvPr>
          <p:cNvSpPr>
            <a:spLocks noGrp="1"/>
          </p:cNvSpPr>
          <p:nvPr>
            <p:ph type="dt" sz="half" idx="10"/>
          </p:nvPr>
        </p:nvSpPr>
        <p:spPr/>
        <p:txBody>
          <a:bodyPr/>
          <a:lstStyle/>
          <a:p>
            <a:fld id="{CBB9B137-ECCE-B048-936A-759543C4D97B}" type="datetime1">
              <a:rPr lang="fr-FR" smtClean="0"/>
              <a:t>11/06/2023</a:t>
            </a:fld>
            <a:endParaRPr lang="en-US"/>
          </a:p>
        </p:txBody>
      </p:sp>
      <p:sp>
        <p:nvSpPr>
          <p:cNvPr id="6" name="Espace réservé du pied de page 5">
            <a:extLst>
              <a:ext uri="{FF2B5EF4-FFF2-40B4-BE49-F238E27FC236}">
                <a16:creationId xmlns:a16="http://schemas.microsoft.com/office/drawing/2014/main" id="{1A5B4778-F0C7-4641-B405-940766DB7CE9}"/>
              </a:ext>
            </a:extLst>
          </p:cNvPr>
          <p:cNvSpPr>
            <a:spLocks noGrp="1"/>
          </p:cNvSpPr>
          <p:nvPr>
            <p:ph type="ftr" sz="quarter" idx="11"/>
          </p:nvPr>
        </p:nvSpPr>
        <p:spPr/>
        <p:txBody>
          <a:bodyPr/>
          <a:lstStyle/>
          <a:p>
            <a:r>
              <a:rPr lang="en-US"/>
              <a:t>PEREDERII Antoine 1Ag9</a:t>
            </a:r>
          </a:p>
        </p:txBody>
      </p:sp>
      <p:sp>
        <p:nvSpPr>
          <p:cNvPr id="7" name="Espace réservé du numéro de diapositive 6">
            <a:extLst>
              <a:ext uri="{FF2B5EF4-FFF2-40B4-BE49-F238E27FC236}">
                <a16:creationId xmlns:a16="http://schemas.microsoft.com/office/drawing/2014/main" id="{5AD38993-D5F2-E94D-B4CD-147B9A5F156F}"/>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3558213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A90F70-369F-144E-9FBC-FB688154208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916F801-0710-0E45-A9DD-57F1A2DDB70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EF8ADF7-151C-D844-9134-E7595D8E535B}"/>
              </a:ext>
            </a:extLst>
          </p:cNvPr>
          <p:cNvSpPr>
            <a:spLocks noGrp="1"/>
          </p:cNvSpPr>
          <p:nvPr>
            <p:ph type="dt" sz="half" idx="10"/>
          </p:nvPr>
        </p:nvSpPr>
        <p:spPr/>
        <p:txBody>
          <a:bodyPr/>
          <a:lstStyle/>
          <a:p>
            <a:fld id="{6E6E65D8-8419-7C42-A84C-0ADD91F984A1}" type="datetime1">
              <a:rPr lang="fr-FR" smtClean="0"/>
              <a:t>11/06/2023</a:t>
            </a:fld>
            <a:endParaRPr lang="en-US"/>
          </a:p>
        </p:txBody>
      </p:sp>
      <p:sp>
        <p:nvSpPr>
          <p:cNvPr id="5" name="Espace réservé du pied de page 4">
            <a:extLst>
              <a:ext uri="{FF2B5EF4-FFF2-40B4-BE49-F238E27FC236}">
                <a16:creationId xmlns:a16="http://schemas.microsoft.com/office/drawing/2014/main" id="{8AAEFC9C-28D7-3141-B701-DDA9468EE525}"/>
              </a:ext>
            </a:extLst>
          </p:cNvPr>
          <p:cNvSpPr>
            <a:spLocks noGrp="1"/>
          </p:cNvSpPr>
          <p:nvPr>
            <p:ph type="ftr" sz="quarter" idx="11"/>
          </p:nvPr>
        </p:nvSpPr>
        <p:spPr/>
        <p:txBody>
          <a:bodyPr/>
          <a:lstStyle/>
          <a:p>
            <a:r>
              <a:rPr lang="en-US"/>
              <a:t>PEREDERII Antoine 1Ag9</a:t>
            </a:r>
          </a:p>
        </p:txBody>
      </p:sp>
      <p:sp>
        <p:nvSpPr>
          <p:cNvPr id="6" name="Espace réservé du numéro de diapositive 5">
            <a:extLst>
              <a:ext uri="{FF2B5EF4-FFF2-40B4-BE49-F238E27FC236}">
                <a16:creationId xmlns:a16="http://schemas.microsoft.com/office/drawing/2014/main" id="{8112ED9F-3922-044F-99C7-4D7F71303AFB}"/>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1187392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4B48F8E-A23A-FB45-8732-8E2CAEA8F6B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20D53DD-9DEE-1A43-BB94-DE43C3A724F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204C89A-554D-324F-A577-3122697C804B}"/>
              </a:ext>
            </a:extLst>
          </p:cNvPr>
          <p:cNvSpPr>
            <a:spLocks noGrp="1"/>
          </p:cNvSpPr>
          <p:nvPr>
            <p:ph type="dt" sz="half" idx="10"/>
          </p:nvPr>
        </p:nvSpPr>
        <p:spPr/>
        <p:txBody>
          <a:bodyPr/>
          <a:lstStyle/>
          <a:p>
            <a:fld id="{9EEEAE04-C3FB-2B45-A73D-0F1AC703AB29}" type="datetime1">
              <a:rPr lang="fr-FR" smtClean="0"/>
              <a:t>11/06/2023</a:t>
            </a:fld>
            <a:endParaRPr lang="en-US"/>
          </a:p>
        </p:txBody>
      </p:sp>
      <p:sp>
        <p:nvSpPr>
          <p:cNvPr id="5" name="Espace réservé du pied de page 4">
            <a:extLst>
              <a:ext uri="{FF2B5EF4-FFF2-40B4-BE49-F238E27FC236}">
                <a16:creationId xmlns:a16="http://schemas.microsoft.com/office/drawing/2014/main" id="{C665E0DB-5C77-874A-9144-89903371C2F0}"/>
              </a:ext>
            </a:extLst>
          </p:cNvPr>
          <p:cNvSpPr>
            <a:spLocks noGrp="1"/>
          </p:cNvSpPr>
          <p:nvPr>
            <p:ph type="ftr" sz="quarter" idx="11"/>
          </p:nvPr>
        </p:nvSpPr>
        <p:spPr/>
        <p:txBody>
          <a:bodyPr/>
          <a:lstStyle/>
          <a:p>
            <a:r>
              <a:rPr lang="en-US"/>
              <a:t>PEREDERII Antoine 1Ag9</a:t>
            </a:r>
          </a:p>
        </p:txBody>
      </p:sp>
      <p:sp>
        <p:nvSpPr>
          <p:cNvPr id="6" name="Espace réservé du numéro de diapositive 5">
            <a:extLst>
              <a:ext uri="{FF2B5EF4-FFF2-40B4-BE49-F238E27FC236}">
                <a16:creationId xmlns:a16="http://schemas.microsoft.com/office/drawing/2014/main" id="{927F887C-EDCE-F846-B1D9-B46A244B4230}"/>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2833593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A22F065-9BAF-904C-889A-8DA149D3CA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6C881EC-DD34-5142-ADC1-297D2E1694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ED384C3-C7EA-D747-B0DC-10E0003800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07CCF4-EFBB-4743-9367-45627D204804}" type="datetime1">
              <a:rPr lang="fr-FR" smtClean="0"/>
              <a:t>11/06/2023</a:t>
            </a:fld>
            <a:endParaRPr lang="en-US"/>
          </a:p>
        </p:txBody>
      </p:sp>
      <p:sp>
        <p:nvSpPr>
          <p:cNvPr id="5" name="Espace réservé du pied de page 4">
            <a:extLst>
              <a:ext uri="{FF2B5EF4-FFF2-40B4-BE49-F238E27FC236}">
                <a16:creationId xmlns:a16="http://schemas.microsoft.com/office/drawing/2014/main" id="{476C9A84-8A8A-B44F-86E8-2F806550E1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PEREDERII Antoine 1Ag9</a:t>
            </a:r>
          </a:p>
        </p:txBody>
      </p:sp>
      <p:sp>
        <p:nvSpPr>
          <p:cNvPr id="6" name="Espace réservé du numéro de diapositive 5">
            <a:extLst>
              <a:ext uri="{FF2B5EF4-FFF2-40B4-BE49-F238E27FC236}">
                <a16:creationId xmlns:a16="http://schemas.microsoft.com/office/drawing/2014/main" id="{BC142AED-8AD7-BC4B-B672-6B98C6F899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9D357-8067-4A1F-97B2-93C5160B78D9}" type="slidenum">
              <a:rPr lang="en-US" smtClean="0"/>
              <a:t>‹N°›</a:t>
            </a:fld>
            <a:endParaRPr lang="en-US"/>
          </a:p>
        </p:txBody>
      </p:sp>
    </p:spTree>
    <p:extLst>
      <p:ext uri="{BB962C8B-B14F-4D97-AF65-F5344CB8AC3E}">
        <p14:creationId xmlns:p14="http://schemas.microsoft.com/office/powerpoint/2010/main" val="2501823228"/>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EAFBEA-D6CA-8741-B487-9D78DC609630}"/>
              </a:ext>
            </a:extLst>
          </p:cNvPr>
          <p:cNvSpPr>
            <a:spLocks noGrp="1"/>
          </p:cNvSpPr>
          <p:nvPr>
            <p:ph type="ctrTitle"/>
          </p:nvPr>
        </p:nvSpPr>
        <p:spPr>
          <a:xfrm>
            <a:off x="1251082" y="4660681"/>
            <a:ext cx="9689834" cy="1125050"/>
          </a:xfrm>
        </p:spPr>
        <p:txBody>
          <a:bodyPr anchor="b">
            <a:normAutofit/>
          </a:bodyPr>
          <a:lstStyle/>
          <a:p>
            <a:pPr algn="ctr"/>
            <a:r>
              <a:rPr lang="fr-FR" sz="4400" b="1">
                <a:effectLst/>
                <a:latin typeface="Cambria" panose="02040503050406030204" pitchFamily="18" charset="0"/>
              </a:rPr>
              <a:t>capsule vidéo du portfolio </a:t>
            </a:r>
            <a:endParaRPr lang="fr-FR" sz="4400"/>
          </a:p>
        </p:txBody>
      </p:sp>
      <p:sp>
        <p:nvSpPr>
          <p:cNvPr id="5" name="Espace réservé du pied de page 4">
            <a:extLst>
              <a:ext uri="{FF2B5EF4-FFF2-40B4-BE49-F238E27FC236}">
                <a16:creationId xmlns:a16="http://schemas.microsoft.com/office/drawing/2014/main" id="{465E622C-ED9F-BA4B-94E5-EBCC254827F2}"/>
              </a:ext>
            </a:extLst>
          </p:cNvPr>
          <p:cNvSpPr>
            <a:spLocks noGrp="1"/>
          </p:cNvSpPr>
          <p:nvPr>
            <p:ph type="ftr" sz="quarter" idx="11"/>
          </p:nvPr>
        </p:nvSpPr>
        <p:spPr/>
        <p:txBody>
          <a:bodyPr/>
          <a:lstStyle/>
          <a:p>
            <a:r>
              <a:rPr lang="en-US"/>
              <a:t>PEREDERII Antoine 1Ag9</a:t>
            </a:r>
          </a:p>
        </p:txBody>
      </p:sp>
      <p:sp>
        <p:nvSpPr>
          <p:cNvPr id="6" name="Espace réservé du numéro de diapositive 5">
            <a:extLst>
              <a:ext uri="{FF2B5EF4-FFF2-40B4-BE49-F238E27FC236}">
                <a16:creationId xmlns:a16="http://schemas.microsoft.com/office/drawing/2014/main" id="{DD548DEB-FDE4-7644-9FF7-9834B14286E1}"/>
              </a:ext>
            </a:extLst>
          </p:cNvPr>
          <p:cNvSpPr>
            <a:spLocks noGrp="1"/>
          </p:cNvSpPr>
          <p:nvPr>
            <p:ph type="sldNum" sz="quarter" idx="12"/>
          </p:nvPr>
        </p:nvSpPr>
        <p:spPr/>
        <p:txBody>
          <a:bodyPr/>
          <a:lstStyle/>
          <a:p>
            <a:fld id="{3109D357-8067-4A1F-97B2-93C5160B78D9}" type="slidenum">
              <a:rPr lang="en-US" smtClean="0"/>
              <a:t>1</a:t>
            </a:fld>
            <a:endParaRPr lang="en-US"/>
          </a:p>
        </p:txBody>
      </p:sp>
      <p:pic>
        <p:nvPicPr>
          <p:cNvPr id="4" name="Picture 2" descr="Une image contenant orange, graphique vectoriel&#10;&#10;Description générée automatiquement">
            <a:extLst>
              <a:ext uri="{FF2B5EF4-FFF2-40B4-BE49-F238E27FC236}">
                <a16:creationId xmlns:a16="http://schemas.microsoft.com/office/drawing/2014/main" id="{8C497C8D-3B7E-6487-8421-0AE4E79DBAE3}"/>
              </a:ext>
            </a:extLst>
          </p:cNvPr>
          <p:cNvPicPr>
            <a:picLocks noChangeAspect="1"/>
          </p:cNvPicPr>
          <p:nvPr/>
        </p:nvPicPr>
        <p:blipFill rotWithShape="1">
          <a:blip r:embed="rId3"/>
          <a:srcRect t="4476" b="24899"/>
          <a:stretch/>
        </p:blipFill>
        <p:spPr>
          <a:xfrm>
            <a:off x="20" y="1"/>
            <a:ext cx="12191980" cy="4305300"/>
          </a:xfrm>
          <a:prstGeom prst="rect">
            <a:avLst/>
          </a:prstGeom>
        </p:spPr>
      </p:pic>
    </p:spTree>
    <p:extLst>
      <p:ext uri="{BB962C8B-B14F-4D97-AF65-F5344CB8AC3E}">
        <p14:creationId xmlns:p14="http://schemas.microsoft.com/office/powerpoint/2010/main" val="3031962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4C3FD67-4072-8F4B-A48D-F63AE5E3874B}"/>
              </a:ext>
            </a:extLst>
          </p:cNvPr>
          <p:cNvSpPr>
            <a:spLocks noGrp="1"/>
          </p:cNvSpPr>
          <p:nvPr>
            <p:ph type="title"/>
          </p:nvPr>
        </p:nvSpPr>
        <p:spPr>
          <a:xfrm>
            <a:off x="589560" y="856180"/>
            <a:ext cx="5279408" cy="1128068"/>
          </a:xfrm>
        </p:spPr>
        <p:txBody>
          <a:bodyPr anchor="ctr">
            <a:normAutofit/>
          </a:bodyPr>
          <a:lstStyle/>
          <a:p>
            <a:r>
              <a:rPr lang="fr-FR" sz="4000"/>
              <a:t>SAÉ</a:t>
            </a:r>
          </a:p>
        </p:txBody>
      </p:sp>
      <p:grpSp>
        <p:nvGrpSpPr>
          <p:cNvPr id="16" name="Group 15">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7" name="Rectangle 1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65E3CD80-F6D1-114D-866E-2029A49F6907}"/>
              </a:ext>
            </a:extLst>
          </p:cNvPr>
          <p:cNvSpPr>
            <a:spLocks noGrp="1"/>
          </p:cNvSpPr>
          <p:nvPr>
            <p:ph idx="1"/>
          </p:nvPr>
        </p:nvSpPr>
        <p:spPr>
          <a:xfrm>
            <a:off x="590719" y="2330505"/>
            <a:ext cx="5278066" cy="3979585"/>
          </a:xfrm>
        </p:spPr>
        <p:txBody>
          <a:bodyPr anchor="ctr">
            <a:normAutofit/>
          </a:bodyPr>
          <a:lstStyle/>
          <a:p>
            <a:r>
              <a:rPr lang="fr-FR" sz="2000">
                <a:latin typeface="Calibri" panose="020F0502020204030204" pitchFamily="34" charset="0"/>
                <a:cs typeface="Calibri" panose="020F0502020204030204" pitchFamily="34" charset="0"/>
              </a:rPr>
              <a:t>2.01 – </a:t>
            </a:r>
            <a:r>
              <a:rPr lang="fr-FR" sz="2000">
                <a:effectLst/>
                <a:latin typeface="Calibri" panose="020F0502020204030204" pitchFamily="34" charset="0"/>
                <a:cs typeface="Calibri" panose="020F0502020204030204" pitchFamily="34" charset="0"/>
              </a:rPr>
              <a:t>Développement d'applications</a:t>
            </a:r>
          </a:p>
          <a:p>
            <a:endParaRPr lang="fr-FR" sz="2000">
              <a:latin typeface="Calibri" panose="020F0502020204030204" pitchFamily="34" charset="0"/>
              <a:cs typeface="Calibri" panose="020F0502020204030204" pitchFamily="34" charset="0"/>
            </a:endParaRPr>
          </a:p>
          <a:p>
            <a:r>
              <a:rPr lang="fr-FR" sz="2000">
                <a:latin typeface="Calibri" panose="020F0502020204030204" pitchFamily="34" charset="0"/>
                <a:cs typeface="Calibri" panose="020F0502020204030204" pitchFamily="34" charset="0"/>
              </a:rPr>
              <a:t>2.03 - </a:t>
            </a:r>
            <a:r>
              <a:rPr lang="fr-FR" sz="2000">
                <a:effectLst/>
                <a:latin typeface="Calibri" panose="020F0502020204030204" pitchFamily="34" charset="0"/>
                <a:cs typeface="Calibri" panose="020F0502020204030204" pitchFamily="34" charset="0"/>
              </a:rPr>
              <a:t>Administration de systèmes informatiques communicants complexes</a:t>
            </a:r>
            <a:endParaRPr lang="fr-FR" sz="2000">
              <a:latin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descr="Une image contenant gadget, Appareil électronique, Appareil de communication, Appareil de communications portable&#10;&#10;Description générée automatiquement">
            <a:extLst>
              <a:ext uri="{FF2B5EF4-FFF2-40B4-BE49-F238E27FC236}">
                <a16:creationId xmlns:a16="http://schemas.microsoft.com/office/drawing/2014/main" id="{524370CB-C65E-B041-B250-20881DF48A2C}"/>
              </a:ext>
            </a:extLst>
          </p:cNvPr>
          <p:cNvPicPr>
            <a:picLocks noChangeAspect="1"/>
          </p:cNvPicPr>
          <p:nvPr/>
        </p:nvPicPr>
        <p:blipFill rotWithShape="1">
          <a:blip r:embed="rId3"/>
          <a:srcRect l="4791" r="2678" b="1"/>
          <a:stretch/>
        </p:blipFill>
        <p:spPr>
          <a:xfrm>
            <a:off x="7083423" y="581892"/>
            <a:ext cx="4397433" cy="2518756"/>
          </a:xfrm>
          <a:prstGeom prst="rect">
            <a:avLst/>
          </a:prstGeom>
        </p:spPr>
      </p:pic>
      <p:sp>
        <p:nvSpPr>
          <p:cNvPr id="4" name="Espace réservé du pied de page 3">
            <a:extLst>
              <a:ext uri="{FF2B5EF4-FFF2-40B4-BE49-F238E27FC236}">
                <a16:creationId xmlns:a16="http://schemas.microsoft.com/office/drawing/2014/main" id="{E1D2C2CE-01FD-3145-8FD0-10B13BCB0A5C}"/>
              </a:ext>
            </a:extLst>
          </p:cNvPr>
          <p:cNvSpPr>
            <a:spLocks noGrp="1"/>
          </p:cNvSpPr>
          <p:nvPr>
            <p:ph type="ftr" sz="quarter" idx="11"/>
          </p:nvPr>
        </p:nvSpPr>
        <p:spPr>
          <a:xfrm>
            <a:off x="5685810" y="6492240"/>
            <a:ext cx="3050866" cy="365125"/>
          </a:xfrm>
        </p:spPr>
        <p:txBody>
          <a:bodyPr>
            <a:normAutofit/>
          </a:bodyPr>
          <a:lstStyle/>
          <a:p>
            <a:pPr algn="l">
              <a:spcAft>
                <a:spcPts val="600"/>
              </a:spcAft>
            </a:pPr>
            <a:r>
              <a:rPr lang="en-US"/>
              <a:t>PEREDERII Antoine 1Ag9</a:t>
            </a:r>
          </a:p>
        </p:txBody>
      </p:sp>
      <p:sp>
        <p:nvSpPr>
          <p:cNvPr id="5" name="Espace réservé du numéro de diapositive 4">
            <a:extLst>
              <a:ext uri="{FF2B5EF4-FFF2-40B4-BE49-F238E27FC236}">
                <a16:creationId xmlns:a16="http://schemas.microsoft.com/office/drawing/2014/main" id="{99BEE9E6-EC18-C042-B33C-E9EDCF1993AB}"/>
              </a:ext>
            </a:extLst>
          </p:cNvPr>
          <p:cNvSpPr>
            <a:spLocks noGrp="1"/>
          </p:cNvSpPr>
          <p:nvPr>
            <p:ph type="sldNum" sz="quarter" idx="12"/>
          </p:nvPr>
        </p:nvSpPr>
        <p:spPr>
          <a:xfrm>
            <a:off x="9385070" y="6492240"/>
            <a:ext cx="1055716" cy="365125"/>
          </a:xfrm>
        </p:spPr>
        <p:txBody>
          <a:bodyPr>
            <a:normAutofit/>
          </a:bodyPr>
          <a:lstStyle/>
          <a:p>
            <a:pPr>
              <a:spcAft>
                <a:spcPts val="600"/>
              </a:spcAft>
            </a:pPr>
            <a:fld id="{3109D357-8067-4A1F-97B2-93C5160B78D9}" type="slidenum">
              <a:rPr lang="en-US"/>
              <a:pPr>
                <a:spcAft>
                  <a:spcPts val="600"/>
                </a:spcAft>
              </a:pPr>
              <a:t>2</a:t>
            </a:fld>
            <a:endParaRPr lang="en-US"/>
          </a:p>
        </p:txBody>
      </p:sp>
      <p:sp>
        <p:nvSpPr>
          <p:cNvPr id="26" name="Rectangle 25">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 8" descr="Une image contenant céramique, conception, art&#10;&#10;Description générée automatiquement avec une confiance moyenne">
            <a:extLst>
              <a:ext uri="{FF2B5EF4-FFF2-40B4-BE49-F238E27FC236}">
                <a16:creationId xmlns:a16="http://schemas.microsoft.com/office/drawing/2014/main" id="{B0FC0328-1CC9-314A-A191-96D6C85E0D96}"/>
              </a:ext>
            </a:extLst>
          </p:cNvPr>
          <p:cNvPicPr>
            <a:picLocks noChangeAspect="1"/>
          </p:cNvPicPr>
          <p:nvPr/>
        </p:nvPicPr>
        <p:blipFill rotWithShape="1">
          <a:blip r:embed="rId4"/>
          <a:srcRect t="4802" r="1" b="4959"/>
          <a:stretch/>
        </p:blipFill>
        <p:spPr>
          <a:xfrm>
            <a:off x="7083423" y="3707894"/>
            <a:ext cx="4395569" cy="2518756"/>
          </a:xfrm>
          <a:prstGeom prst="rect">
            <a:avLst/>
          </a:prstGeom>
        </p:spPr>
      </p:pic>
    </p:spTree>
    <p:extLst>
      <p:ext uri="{BB962C8B-B14F-4D97-AF65-F5344CB8AC3E}">
        <p14:creationId xmlns:p14="http://schemas.microsoft.com/office/powerpoint/2010/main" val="799449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17">
            <a:extLst>
              <a:ext uri="{FF2B5EF4-FFF2-40B4-BE49-F238E27FC236}">
                <a16:creationId xmlns:a16="http://schemas.microsoft.com/office/drawing/2014/main" id="{BFFB6EAD-767A-4A95-9246-C39976AD11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0FCAD4B-38FD-7240-A88D-BD15960DAA88}"/>
              </a:ext>
            </a:extLst>
          </p:cNvPr>
          <p:cNvSpPr>
            <a:spLocks noGrp="1"/>
          </p:cNvSpPr>
          <p:nvPr>
            <p:ph type="title"/>
          </p:nvPr>
        </p:nvSpPr>
        <p:spPr>
          <a:xfrm>
            <a:off x="3622124" y="2227811"/>
            <a:ext cx="4202560" cy="2135891"/>
          </a:xfrm>
        </p:spPr>
        <p:txBody>
          <a:bodyPr vert="horz" lIns="91440" tIns="45720" rIns="91440" bIns="45720" rtlCol="0" anchor="b">
            <a:normAutofit/>
          </a:bodyPr>
          <a:lstStyle/>
          <a:p>
            <a:pPr algn="ctr"/>
            <a:r>
              <a:rPr lang="en-US" sz="6000" dirty="0" err="1">
                <a:solidFill>
                  <a:srgbClr val="B8DDB9"/>
                </a:solidFill>
              </a:rPr>
              <a:t>Projet</a:t>
            </a:r>
            <a:r>
              <a:rPr lang="en-US" sz="6000" dirty="0">
                <a:solidFill>
                  <a:srgbClr val="B8DDB9"/>
                </a:solidFill>
              </a:rPr>
              <a:t> </a:t>
            </a:r>
            <a:r>
              <a:rPr lang="en-US" sz="6000" dirty="0" err="1">
                <a:solidFill>
                  <a:srgbClr val="B8DDB9"/>
                </a:solidFill>
              </a:rPr>
              <a:t>Banquale</a:t>
            </a:r>
            <a:endParaRPr lang="en-US" sz="6000" dirty="0">
              <a:solidFill>
                <a:srgbClr val="B8DDB9"/>
              </a:solidFill>
            </a:endParaRPr>
          </a:p>
        </p:txBody>
      </p:sp>
      <p:pic>
        <p:nvPicPr>
          <p:cNvPr id="11" name="Image 10" descr="Une image contenant texte, capture d’écran, reçu&#10;&#10;Description générée automatiquement">
            <a:extLst>
              <a:ext uri="{FF2B5EF4-FFF2-40B4-BE49-F238E27FC236}">
                <a16:creationId xmlns:a16="http://schemas.microsoft.com/office/drawing/2014/main" id="{F72E4C5C-E4C7-E54A-9BC1-BF1ED2AFC3E6}"/>
              </a:ext>
            </a:extLst>
          </p:cNvPr>
          <p:cNvPicPr>
            <a:picLocks noChangeAspect="1"/>
          </p:cNvPicPr>
          <p:nvPr/>
        </p:nvPicPr>
        <p:blipFill>
          <a:blip r:embed="rId3"/>
          <a:stretch>
            <a:fillRect/>
          </a:stretch>
        </p:blipFill>
        <p:spPr>
          <a:xfrm>
            <a:off x="1560619" y="198352"/>
            <a:ext cx="1892008" cy="4004250"/>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sp>
        <p:nvSpPr>
          <p:cNvPr id="35" name="Freeform: Shape 19">
            <a:extLst>
              <a:ext uri="{FF2B5EF4-FFF2-40B4-BE49-F238E27FC236}">
                <a16:creationId xmlns:a16="http://schemas.microsoft.com/office/drawing/2014/main" id="{07062BB1-E215-424E-80C4-7E1CF179A3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0301"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dirty="0"/>
          </a:p>
        </p:txBody>
      </p:sp>
      <p:sp>
        <p:nvSpPr>
          <p:cNvPr id="39" name="Freeform: Shape 21">
            <a:extLst>
              <a:ext uri="{FF2B5EF4-FFF2-40B4-BE49-F238E27FC236}">
                <a16:creationId xmlns:a16="http://schemas.microsoft.com/office/drawing/2014/main" id="{B368E167-B2D7-4904-BB6B-AE0486A2C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295758"/>
            <a:ext cx="1261243" cy="1648694"/>
          </a:xfrm>
          <a:custGeom>
            <a:avLst/>
            <a:gdLst>
              <a:gd name="connsiteX0" fmla="*/ 824347 w 1261243"/>
              <a:gd name="connsiteY0" fmla="*/ 0 h 1648694"/>
              <a:gd name="connsiteX1" fmla="*/ 1145220 w 1261243"/>
              <a:gd name="connsiteY1" fmla="*/ 64781 h 1648694"/>
              <a:gd name="connsiteX2" fmla="*/ 1261243 w 1261243"/>
              <a:gd name="connsiteY2" fmla="*/ 127757 h 1648694"/>
              <a:gd name="connsiteX3" fmla="*/ 1261243 w 1261243"/>
              <a:gd name="connsiteY3" fmla="*/ 1520938 h 1648694"/>
              <a:gd name="connsiteX4" fmla="*/ 1145220 w 1261243"/>
              <a:gd name="connsiteY4" fmla="*/ 1583913 h 1648694"/>
              <a:gd name="connsiteX5" fmla="*/ 824347 w 1261243"/>
              <a:gd name="connsiteY5" fmla="*/ 1648694 h 1648694"/>
              <a:gd name="connsiteX6" fmla="*/ 0 w 1261243"/>
              <a:gd name="connsiteY6" fmla="*/ 824347 h 1648694"/>
              <a:gd name="connsiteX7" fmla="*/ 824347 w 1261243"/>
              <a:gd name="connsiteY7" fmla="*/ 0 h 164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243" h="1648694">
                <a:moveTo>
                  <a:pt x="824347" y="0"/>
                </a:moveTo>
                <a:cubicBezTo>
                  <a:pt x="938165" y="0"/>
                  <a:pt x="1046596" y="23067"/>
                  <a:pt x="1145220" y="64781"/>
                </a:cubicBezTo>
                <a:lnTo>
                  <a:pt x="1261243" y="127757"/>
                </a:lnTo>
                <a:lnTo>
                  <a:pt x="1261243" y="1520938"/>
                </a:lnTo>
                <a:lnTo>
                  <a:pt x="1145220" y="1583913"/>
                </a:lnTo>
                <a:cubicBezTo>
                  <a:pt x="1046596" y="1625627"/>
                  <a:pt x="938165" y="1648694"/>
                  <a:pt x="824347" y="1648694"/>
                </a:cubicBezTo>
                <a:cubicBezTo>
                  <a:pt x="369073" y="1648694"/>
                  <a:pt x="0" y="1279621"/>
                  <a:pt x="0" y="824347"/>
                </a:cubicBezTo>
                <a:cubicBezTo>
                  <a:pt x="0" y="369073"/>
                  <a:pt x="369073" y="0"/>
                  <a:pt x="824347" y="0"/>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Oval 23">
            <a:extLst>
              <a:ext uri="{FF2B5EF4-FFF2-40B4-BE49-F238E27FC236}">
                <a16:creationId xmlns:a16="http://schemas.microsoft.com/office/drawing/2014/main" id="{6FD0FBFA-B43E-40C1-A6E4-B88234171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112432" y="4748447"/>
            <a:ext cx="569514" cy="569514"/>
          </a:xfrm>
          <a:prstGeom prst="ellipse">
            <a:avLst/>
          </a:prstGeom>
          <a:noFill/>
          <a:ln w="127000">
            <a:solidFill>
              <a:schemeClr val="accent5">
                <a:alpha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Image 12" descr="Une image contenant texte, conception, capture d’écran, Graphique&#10;&#10;Description générée automatiquement">
            <a:extLst>
              <a:ext uri="{FF2B5EF4-FFF2-40B4-BE49-F238E27FC236}">
                <a16:creationId xmlns:a16="http://schemas.microsoft.com/office/drawing/2014/main" id="{4F664C41-9D06-3541-8A5B-DE6B920028A2}"/>
              </a:ext>
            </a:extLst>
          </p:cNvPr>
          <p:cNvPicPr>
            <a:picLocks noChangeAspect="1"/>
          </p:cNvPicPr>
          <p:nvPr/>
        </p:nvPicPr>
        <p:blipFill>
          <a:blip r:embed="rId4"/>
          <a:stretch>
            <a:fillRect/>
          </a:stretch>
        </p:blipFill>
        <p:spPr>
          <a:xfrm>
            <a:off x="8145180" y="737038"/>
            <a:ext cx="2405196" cy="5117439"/>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sp>
        <p:nvSpPr>
          <p:cNvPr id="41" name="Freeform: Shape 25">
            <a:extLst>
              <a:ext uri="{FF2B5EF4-FFF2-40B4-BE49-F238E27FC236}">
                <a16:creationId xmlns:a16="http://schemas.microsoft.com/office/drawing/2014/main" id="{70A21480-D93D-46BE-9A94-B5A80469D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 name="Espace réservé du numéro de diapositive 4">
            <a:extLst>
              <a:ext uri="{FF2B5EF4-FFF2-40B4-BE49-F238E27FC236}">
                <a16:creationId xmlns:a16="http://schemas.microsoft.com/office/drawing/2014/main" id="{80D6E540-F66E-1A48-9E20-91C24DAAE714}"/>
              </a:ext>
            </a:extLst>
          </p:cNvPr>
          <p:cNvSpPr>
            <a:spLocks noGrp="1"/>
          </p:cNvSpPr>
          <p:nvPr>
            <p:ph type="sldNum" sz="quarter" idx="12"/>
          </p:nvPr>
        </p:nvSpPr>
        <p:spPr>
          <a:xfrm>
            <a:off x="1549302" y="6356350"/>
            <a:ext cx="1411285" cy="365125"/>
          </a:xfrm>
        </p:spPr>
        <p:txBody>
          <a:bodyPr vert="horz" lIns="91440" tIns="45720" rIns="91440" bIns="45720" rtlCol="0" anchor="ctr">
            <a:normAutofit/>
          </a:bodyPr>
          <a:lstStyle/>
          <a:p>
            <a:pPr algn="l">
              <a:spcAft>
                <a:spcPts val="600"/>
              </a:spcAft>
            </a:pPr>
            <a:fld id="{3109D357-8067-4A1F-97B2-93C5160B78D9}" type="slidenum">
              <a:rPr lang="en-US" smtClean="0"/>
              <a:pPr algn="l">
                <a:spcAft>
                  <a:spcPts val="600"/>
                </a:spcAft>
              </a:pPr>
              <a:t>3</a:t>
            </a:fld>
            <a:endParaRPr lang="en-US"/>
          </a:p>
        </p:txBody>
      </p:sp>
      <p:sp>
        <p:nvSpPr>
          <p:cNvPr id="42" name="Freeform: Shape 27">
            <a:extLst>
              <a:ext uri="{FF2B5EF4-FFF2-40B4-BE49-F238E27FC236}">
                <a16:creationId xmlns:a16="http://schemas.microsoft.com/office/drawing/2014/main" id="{33E49524-66B4-4DB0-AD09-DC8B9874E1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98354" y="6039059"/>
            <a:ext cx="1978348" cy="818941"/>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3" name="Freeform: Shape 29">
            <a:extLst>
              <a:ext uri="{FF2B5EF4-FFF2-40B4-BE49-F238E27FC236}">
                <a16:creationId xmlns:a16="http://schemas.microsoft.com/office/drawing/2014/main" id="{E5EBF8F5-ABE5-4029-A8FC-4E32622D70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36562" flipH="1">
            <a:off x="3441866" y="5166681"/>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4" name="Espace réservé du pied de page 3">
            <a:extLst>
              <a:ext uri="{FF2B5EF4-FFF2-40B4-BE49-F238E27FC236}">
                <a16:creationId xmlns:a16="http://schemas.microsoft.com/office/drawing/2014/main" id="{100DCAC7-F22B-A74D-85E7-C1015EC4EDD4}"/>
              </a:ext>
            </a:extLst>
          </p:cNvPr>
          <p:cNvSpPr>
            <a:spLocks noGrp="1"/>
          </p:cNvSpPr>
          <p:nvPr>
            <p:ph type="ftr" sz="quarter" idx="11"/>
          </p:nvPr>
        </p:nvSpPr>
        <p:spPr>
          <a:xfrm>
            <a:off x="6558777" y="6356350"/>
            <a:ext cx="3049918" cy="365125"/>
          </a:xfrm>
        </p:spPr>
        <p:txBody>
          <a:bodyPr vert="horz" lIns="91440" tIns="45720" rIns="91440" bIns="45720" rtlCol="0" anchor="ctr">
            <a:normAutofit/>
          </a:bodyPr>
          <a:lstStyle/>
          <a:p>
            <a:pPr algn="l">
              <a:spcAft>
                <a:spcPts val="600"/>
              </a:spcAft>
            </a:pPr>
            <a:r>
              <a:rPr lang="en-US" kern="1200">
                <a:solidFill>
                  <a:schemeClr val="tx1">
                    <a:tint val="75000"/>
                  </a:schemeClr>
                </a:solidFill>
                <a:latin typeface="+mn-lt"/>
                <a:ea typeface="+mn-ea"/>
                <a:cs typeface="+mn-cs"/>
              </a:rPr>
              <a:t>PEREDERII Antoine 1Ag9</a:t>
            </a:r>
          </a:p>
        </p:txBody>
      </p:sp>
    </p:spTree>
    <p:extLst>
      <p:ext uri="{BB962C8B-B14F-4D97-AF65-F5344CB8AC3E}">
        <p14:creationId xmlns:p14="http://schemas.microsoft.com/office/powerpoint/2010/main" val="3383455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Une image contenant texte, logiciel, capture d’écran, Icône d’ordinateur&#10;&#10;Description générée automatiquement">
            <a:extLst>
              <a:ext uri="{FF2B5EF4-FFF2-40B4-BE49-F238E27FC236}">
                <a16:creationId xmlns:a16="http://schemas.microsoft.com/office/drawing/2014/main" id="{6F8C253E-6EEF-4444-92A9-F961819B9A97}"/>
              </a:ext>
            </a:extLst>
          </p:cNvPr>
          <p:cNvPicPr>
            <a:picLocks noChangeAspect="1"/>
          </p:cNvPicPr>
          <p:nvPr/>
        </p:nvPicPr>
        <p:blipFill>
          <a:blip r:embed="rId3"/>
          <a:stretch>
            <a:fillRect/>
          </a:stretch>
        </p:blipFill>
        <p:spPr>
          <a:xfrm>
            <a:off x="5638801" y="0"/>
            <a:ext cx="10901628" cy="6659789"/>
          </a:xfrm>
          <a:prstGeom prst="rect">
            <a:avLst/>
          </a:prstGeom>
        </p:spPr>
      </p:pic>
      <p:sp>
        <p:nvSpPr>
          <p:cNvPr id="2" name="Titre 1">
            <a:extLst>
              <a:ext uri="{FF2B5EF4-FFF2-40B4-BE49-F238E27FC236}">
                <a16:creationId xmlns:a16="http://schemas.microsoft.com/office/drawing/2014/main" id="{5CE17991-9799-234F-9182-71A2F1C924DC}"/>
              </a:ext>
            </a:extLst>
          </p:cNvPr>
          <p:cNvSpPr>
            <a:spLocks noGrp="1"/>
          </p:cNvSpPr>
          <p:nvPr>
            <p:ph type="title"/>
          </p:nvPr>
        </p:nvSpPr>
        <p:spPr>
          <a:xfrm>
            <a:off x="359228" y="433814"/>
            <a:ext cx="6172200" cy="1594304"/>
          </a:xfrm>
        </p:spPr>
        <p:txBody>
          <a:bodyPr/>
          <a:lstStyle/>
          <a:p>
            <a:r>
              <a:rPr lang="fr-FR" b="0" i="0" dirty="0">
                <a:solidFill>
                  <a:srgbClr val="0070C0"/>
                </a:solidFill>
                <a:effectLst/>
                <a:latin typeface="Söhne"/>
              </a:rPr>
              <a:t>Optimisation de mon application</a:t>
            </a:r>
            <a:endParaRPr lang="fr-FR" dirty="0">
              <a:solidFill>
                <a:srgbClr val="0070C0"/>
              </a:solidFill>
            </a:endParaRPr>
          </a:p>
        </p:txBody>
      </p:sp>
      <p:pic>
        <p:nvPicPr>
          <p:cNvPr id="7" name="Espace réservé du contenu 6" descr="Une image contenant texte, conception&#10;&#10;Description générée automatiquement">
            <a:extLst>
              <a:ext uri="{FF2B5EF4-FFF2-40B4-BE49-F238E27FC236}">
                <a16:creationId xmlns:a16="http://schemas.microsoft.com/office/drawing/2014/main" id="{3BEF5F25-B1F3-2A43-A46B-D5DD2375E89D}"/>
              </a:ext>
            </a:extLst>
          </p:cNvPr>
          <p:cNvPicPr>
            <a:picLocks noGrp="1" noChangeAspect="1"/>
          </p:cNvPicPr>
          <p:nvPr>
            <p:ph idx="1"/>
          </p:nvPr>
        </p:nvPicPr>
        <p:blipFill>
          <a:blip r:embed="rId4"/>
          <a:stretch>
            <a:fillRect/>
          </a:stretch>
        </p:blipFill>
        <p:spPr>
          <a:xfrm>
            <a:off x="657692" y="3024121"/>
            <a:ext cx="4439529" cy="2602913"/>
          </a:xfrm>
        </p:spPr>
      </p:pic>
      <p:sp>
        <p:nvSpPr>
          <p:cNvPr id="4" name="Espace réservé du pied de page 3">
            <a:extLst>
              <a:ext uri="{FF2B5EF4-FFF2-40B4-BE49-F238E27FC236}">
                <a16:creationId xmlns:a16="http://schemas.microsoft.com/office/drawing/2014/main" id="{5B6B3025-227C-DE45-AABB-FD672618B6A7}"/>
              </a:ext>
            </a:extLst>
          </p:cNvPr>
          <p:cNvSpPr>
            <a:spLocks noGrp="1"/>
          </p:cNvSpPr>
          <p:nvPr>
            <p:ph type="ftr" sz="quarter" idx="11"/>
          </p:nvPr>
        </p:nvSpPr>
        <p:spPr/>
        <p:txBody>
          <a:bodyPr/>
          <a:lstStyle/>
          <a:p>
            <a:r>
              <a:rPr lang="en-US"/>
              <a:t>PEREDERII Antoine 1Ag9</a:t>
            </a:r>
          </a:p>
        </p:txBody>
      </p:sp>
      <p:sp>
        <p:nvSpPr>
          <p:cNvPr id="5" name="Espace réservé du numéro de diapositive 4">
            <a:extLst>
              <a:ext uri="{FF2B5EF4-FFF2-40B4-BE49-F238E27FC236}">
                <a16:creationId xmlns:a16="http://schemas.microsoft.com/office/drawing/2014/main" id="{CA0E8F06-640B-6E42-8C1B-25A85A6C8ADE}"/>
              </a:ext>
            </a:extLst>
          </p:cNvPr>
          <p:cNvSpPr>
            <a:spLocks noGrp="1"/>
          </p:cNvSpPr>
          <p:nvPr>
            <p:ph type="sldNum" sz="quarter" idx="12"/>
          </p:nvPr>
        </p:nvSpPr>
        <p:spPr/>
        <p:txBody>
          <a:bodyPr/>
          <a:lstStyle/>
          <a:p>
            <a:fld id="{3109D357-8067-4A1F-97B2-93C5160B78D9}" type="slidenum">
              <a:rPr lang="en-US" smtClean="0"/>
              <a:t>4</a:t>
            </a:fld>
            <a:endParaRPr lang="en-US"/>
          </a:p>
        </p:txBody>
      </p:sp>
      <p:sp>
        <p:nvSpPr>
          <p:cNvPr id="10" name="Éclair 9">
            <a:extLst>
              <a:ext uri="{FF2B5EF4-FFF2-40B4-BE49-F238E27FC236}">
                <a16:creationId xmlns:a16="http://schemas.microsoft.com/office/drawing/2014/main" id="{A9DF79F5-7C57-EA41-988E-FE4A9A13F338}"/>
              </a:ext>
            </a:extLst>
          </p:cNvPr>
          <p:cNvSpPr/>
          <p:nvPr/>
        </p:nvSpPr>
        <p:spPr>
          <a:xfrm>
            <a:off x="-2324994" y="5493883"/>
            <a:ext cx="5965372" cy="2090057"/>
          </a:xfrm>
          <a:prstGeom prst="lightningBol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32520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Rectangle 15">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B8438F1-3B58-744A-AF42-DA46F2B3771A}"/>
              </a:ext>
            </a:extLst>
          </p:cNvPr>
          <p:cNvSpPr>
            <a:spLocks noGrp="1"/>
          </p:cNvSpPr>
          <p:nvPr>
            <p:ph type="title"/>
          </p:nvPr>
        </p:nvSpPr>
        <p:spPr>
          <a:xfrm>
            <a:off x="699714" y="353160"/>
            <a:ext cx="7091300" cy="898581"/>
          </a:xfrm>
        </p:spPr>
        <p:txBody>
          <a:bodyPr vert="horz" lIns="91440" tIns="45720" rIns="91440" bIns="45720" rtlCol="0" anchor="ctr">
            <a:normAutofit/>
          </a:bodyPr>
          <a:lstStyle/>
          <a:p>
            <a:r>
              <a:rPr lang="en-US" sz="2800">
                <a:solidFill>
                  <a:srgbClr val="FFFFFF"/>
                </a:solidFill>
                <a:effectLst/>
              </a:rPr>
              <a:t>administration de systèmes informatiques communicants complexes </a:t>
            </a:r>
            <a:endParaRPr lang="en-US" sz="2800">
              <a:solidFill>
                <a:srgbClr val="FFFFFF"/>
              </a:solidFill>
            </a:endParaRPr>
          </a:p>
        </p:txBody>
      </p:sp>
      <p:sp>
        <p:nvSpPr>
          <p:cNvPr id="4" name="Espace réservé du pied de page 3">
            <a:extLst>
              <a:ext uri="{FF2B5EF4-FFF2-40B4-BE49-F238E27FC236}">
                <a16:creationId xmlns:a16="http://schemas.microsoft.com/office/drawing/2014/main" id="{B4FC88BD-88E0-2948-9D39-F96CACE8B2E4}"/>
              </a:ext>
            </a:extLst>
          </p:cNvPr>
          <p:cNvSpPr>
            <a:spLocks noGrp="1"/>
          </p:cNvSpPr>
          <p:nvPr>
            <p:ph type="ftr" sz="quarter" idx="11"/>
          </p:nvPr>
        </p:nvSpPr>
        <p:spPr>
          <a:xfrm rot="5400000">
            <a:off x="-1828800" y="2002536"/>
            <a:ext cx="4114800" cy="365125"/>
          </a:xfrm>
          <a:effectLst/>
        </p:spPr>
        <p:txBody>
          <a:bodyPr vert="horz" lIns="91440" tIns="45720" rIns="91440" bIns="45720" rtlCol="0" anchor="ctr">
            <a:normAutofit/>
          </a:bodyPr>
          <a:lstStyle/>
          <a:p>
            <a:pPr algn="l">
              <a:spcAft>
                <a:spcPts val="600"/>
              </a:spcAft>
            </a:pPr>
            <a:r>
              <a:rPr lang="en-US" sz="1100" kern="1200">
                <a:solidFill>
                  <a:srgbClr val="FFFFFF"/>
                </a:solidFill>
                <a:latin typeface="+mn-lt"/>
                <a:ea typeface="+mn-ea"/>
                <a:cs typeface="+mn-cs"/>
              </a:rPr>
              <a:t>PEREDERII Antoine 1Ag9</a:t>
            </a:r>
          </a:p>
        </p:txBody>
      </p:sp>
      <p:pic>
        <p:nvPicPr>
          <p:cNvPr id="7" name="Espace réservé du contenu 6" descr="Une image contenant texte, capture d’écran, logiciel, Icône d’ordinateur&#10;&#10;Description générée automatiquement">
            <a:extLst>
              <a:ext uri="{FF2B5EF4-FFF2-40B4-BE49-F238E27FC236}">
                <a16:creationId xmlns:a16="http://schemas.microsoft.com/office/drawing/2014/main" id="{16F3F70A-3009-1341-8D3B-CFD16F5408E1}"/>
              </a:ext>
            </a:extLst>
          </p:cNvPr>
          <p:cNvPicPr>
            <a:picLocks noGrp="1" noChangeAspect="1"/>
          </p:cNvPicPr>
          <p:nvPr>
            <p:ph idx="1"/>
          </p:nvPr>
        </p:nvPicPr>
        <p:blipFill>
          <a:blip r:embed="rId3"/>
          <a:stretch>
            <a:fillRect/>
          </a:stretch>
        </p:blipFill>
        <p:spPr>
          <a:xfrm>
            <a:off x="506321" y="2818084"/>
            <a:ext cx="5904313" cy="2848830"/>
          </a:xfrm>
          <a:prstGeom prst="rect">
            <a:avLst/>
          </a:prstGeom>
        </p:spPr>
      </p:pic>
      <p:pic>
        <p:nvPicPr>
          <p:cNvPr id="9" name="Image 8" descr="Une image contenant capture d’écran, ligne, diagramme, texte&#10;&#10;Description générée automatiquement">
            <a:extLst>
              <a:ext uri="{FF2B5EF4-FFF2-40B4-BE49-F238E27FC236}">
                <a16:creationId xmlns:a16="http://schemas.microsoft.com/office/drawing/2014/main" id="{0AC0295F-0D2F-0540-A992-91C515A3A17D}"/>
              </a:ext>
            </a:extLst>
          </p:cNvPr>
          <p:cNvPicPr>
            <a:picLocks noChangeAspect="1"/>
          </p:cNvPicPr>
          <p:nvPr/>
        </p:nvPicPr>
        <p:blipFill>
          <a:blip r:embed="rId4"/>
          <a:stretch>
            <a:fillRect/>
          </a:stretch>
        </p:blipFill>
        <p:spPr>
          <a:xfrm>
            <a:off x="6345165" y="2217815"/>
            <a:ext cx="4935593" cy="3997831"/>
          </a:xfrm>
          <a:prstGeom prst="rect">
            <a:avLst/>
          </a:prstGeom>
        </p:spPr>
      </p:pic>
      <p:sp>
        <p:nvSpPr>
          <p:cNvPr id="5" name="Espace réservé du numéro de diapositive 4">
            <a:extLst>
              <a:ext uri="{FF2B5EF4-FFF2-40B4-BE49-F238E27FC236}">
                <a16:creationId xmlns:a16="http://schemas.microsoft.com/office/drawing/2014/main" id="{1D7A29CB-6DCA-5F4B-95E1-F8CE5DB2AB3C}"/>
              </a:ext>
            </a:extLst>
          </p:cNvPr>
          <p:cNvSpPr>
            <a:spLocks noGrp="1"/>
          </p:cNvSpPr>
          <p:nvPr>
            <p:ph type="sldNum" sz="quarter" idx="12"/>
          </p:nvPr>
        </p:nvSpPr>
        <p:spPr>
          <a:xfrm>
            <a:off x="11704320" y="6431079"/>
            <a:ext cx="448056" cy="365125"/>
          </a:xfrm>
        </p:spPr>
        <p:txBody>
          <a:bodyPr vert="horz" lIns="91440" tIns="45720" rIns="91440" bIns="45720" rtlCol="0" anchor="ctr">
            <a:normAutofit/>
          </a:bodyPr>
          <a:lstStyle/>
          <a:p>
            <a:pPr>
              <a:spcAft>
                <a:spcPts val="600"/>
              </a:spcAft>
            </a:pPr>
            <a:fld id="{3109D357-8067-4A1F-97B2-93C5160B78D9}" type="slidenum">
              <a:rPr lang="en-US" sz="1100">
                <a:solidFill>
                  <a:schemeClr val="tx1">
                    <a:lumMod val="50000"/>
                    <a:lumOff val="50000"/>
                  </a:schemeClr>
                </a:solidFill>
              </a:rPr>
              <a:pPr>
                <a:spcAft>
                  <a:spcPts val="600"/>
                </a:spcAft>
              </a:pPr>
              <a:t>5</a:t>
            </a:fld>
            <a:endParaRPr lang="en-US" sz="1100">
              <a:solidFill>
                <a:schemeClr val="tx1">
                  <a:lumMod val="50000"/>
                  <a:lumOff val="50000"/>
                </a:schemeClr>
              </a:solidFill>
            </a:endParaRPr>
          </a:p>
        </p:txBody>
      </p:sp>
    </p:spTree>
    <p:extLst>
      <p:ext uri="{BB962C8B-B14F-4D97-AF65-F5344CB8AC3E}">
        <p14:creationId xmlns:p14="http://schemas.microsoft.com/office/powerpoint/2010/main" val="1765351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164E6401-ED0E-4C69-B9F2-C94D98C65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Rectangle 28">
            <a:extLst>
              <a:ext uri="{FF2B5EF4-FFF2-40B4-BE49-F238E27FC236}">
                <a16:creationId xmlns:a16="http://schemas.microsoft.com/office/drawing/2014/main" id="{CE3C5560-7A9C-489F-9148-18C5E1D0F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re 1">
            <a:extLst>
              <a:ext uri="{FF2B5EF4-FFF2-40B4-BE49-F238E27FC236}">
                <a16:creationId xmlns:a16="http://schemas.microsoft.com/office/drawing/2014/main" id="{64122484-B030-844C-9E48-5DA3A5604E79}"/>
              </a:ext>
            </a:extLst>
          </p:cNvPr>
          <p:cNvSpPr>
            <a:spLocks noGrp="1"/>
          </p:cNvSpPr>
          <p:nvPr>
            <p:ph type="title"/>
          </p:nvPr>
        </p:nvSpPr>
        <p:spPr>
          <a:xfrm>
            <a:off x="1036491" y="603733"/>
            <a:ext cx="6489249" cy="1650151"/>
          </a:xfrm>
        </p:spPr>
        <p:txBody>
          <a:bodyPr vert="horz" lIns="91440" tIns="45720" rIns="91440" bIns="45720" rtlCol="0" anchor="b">
            <a:normAutofit/>
          </a:bodyPr>
          <a:lstStyle/>
          <a:p>
            <a:r>
              <a:rPr lang="en-US" sz="5600" dirty="0">
                <a:solidFill>
                  <a:srgbClr val="FFFFFF"/>
                </a:solidFill>
                <a:effectLst/>
              </a:rPr>
              <a:t>gestion des </a:t>
            </a:r>
            <a:r>
              <a:rPr lang="fr-FR" sz="5600" dirty="0">
                <a:solidFill>
                  <a:srgbClr val="FFFFFF"/>
                </a:solidFill>
                <a:effectLst/>
              </a:rPr>
              <a:t>données</a:t>
            </a:r>
            <a:r>
              <a:rPr lang="en-US" sz="5600" dirty="0">
                <a:solidFill>
                  <a:srgbClr val="FFFFFF"/>
                </a:solidFill>
                <a:effectLst/>
              </a:rPr>
              <a:t> de </a:t>
            </a:r>
            <a:r>
              <a:rPr lang="fr-FR" sz="5600" dirty="0">
                <a:solidFill>
                  <a:srgbClr val="FFFFFF"/>
                </a:solidFill>
                <a:effectLst/>
              </a:rPr>
              <a:t>information</a:t>
            </a:r>
            <a:endParaRPr lang="en-US" sz="5600" dirty="0">
              <a:solidFill>
                <a:srgbClr val="FFFFFF"/>
              </a:solidFill>
            </a:endParaRPr>
          </a:p>
        </p:txBody>
      </p:sp>
      <p:sp>
        <p:nvSpPr>
          <p:cNvPr id="5" name="Espace réservé du numéro de diapositive 4">
            <a:extLst>
              <a:ext uri="{FF2B5EF4-FFF2-40B4-BE49-F238E27FC236}">
                <a16:creationId xmlns:a16="http://schemas.microsoft.com/office/drawing/2014/main" id="{CD53C427-F8C8-DA4D-AADC-9D5FECA8E9B4}"/>
              </a:ext>
            </a:extLst>
          </p:cNvPr>
          <p:cNvSpPr>
            <a:spLocks noGrp="1"/>
          </p:cNvSpPr>
          <p:nvPr>
            <p:ph type="sldNum" sz="quarter" idx="12"/>
          </p:nvPr>
        </p:nvSpPr>
        <p:spPr>
          <a:xfrm>
            <a:off x="8610600" y="224937"/>
            <a:ext cx="2743200" cy="365125"/>
          </a:xfrm>
        </p:spPr>
        <p:txBody>
          <a:bodyPr vert="horz" lIns="91440" tIns="45720" rIns="91440" bIns="45720" rtlCol="0" anchor="ctr">
            <a:normAutofit/>
          </a:bodyPr>
          <a:lstStyle/>
          <a:p>
            <a:pPr>
              <a:spcAft>
                <a:spcPts val="600"/>
              </a:spcAft>
            </a:pPr>
            <a:fld id="{3109D357-8067-4A1F-97B2-93C5160B78D9}" type="slidenum">
              <a:rPr lang="en-US">
                <a:solidFill>
                  <a:srgbClr val="FFFFFF"/>
                </a:solidFill>
              </a:rPr>
              <a:pPr>
                <a:spcAft>
                  <a:spcPts val="600"/>
                </a:spcAft>
              </a:pPr>
              <a:t>6</a:t>
            </a:fld>
            <a:endParaRPr lang="en-US">
              <a:solidFill>
                <a:srgbClr val="FFFFFF"/>
              </a:solidFill>
            </a:endParaRPr>
          </a:p>
        </p:txBody>
      </p:sp>
      <p:sp>
        <p:nvSpPr>
          <p:cNvPr id="4" name="Espace réservé du pied de page 3">
            <a:extLst>
              <a:ext uri="{FF2B5EF4-FFF2-40B4-BE49-F238E27FC236}">
                <a16:creationId xmlns:a16="http://schemas.microsoft.com/office/drawing/2014/main" id="{EF9744E0-201F-B040-B61E-037BBEA6AB60}"/>
              </a:ext>
            </a:extLst>
          </p:cNvPr>
          <p:cNvSpPr>
            <a:spLocks noGrp="1"/>
          </p:cNvSpPr>
          <p:nvPr>
            <p:ph type="ftr" sz="quarter" idx="11"/>
          </p:nvPr>
        </p:nvSpPr>
        <p:spPr>
          <a:xfrm rot="16200000">
            <a:off x="-759310" y="4995679"/>
            <a:ext cx="3346084" cy="365125"/>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PEREDERII Antoine 1Ag9</a:t>
            </a:r>
          </a:p>
        </p:txBody>
      </p:sp>
      <p:cxnSp>
        <p:nvCxnSpPr>
          <p:cNvPr id="31" name="Straight Connector 30">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7" name="Espace réservé du contenu 6" descr="Une image contenant texte, capture d’écran, Police, Bleu électrique&#10;&#10;Description générée automatiquement">
            <a:extLst>
              <a:ext uri="{FF2B5EF4-FFF2-40B4-BE49-F238E27FC236}">
                <a16:creationId xmlns:a16="http://schemas.microsoft.com/office/drawing/2014/main" id="{44E66936-9DE5-9A45-AF51-C9068A4F480E}"/>
              </a:ext>
            </a:extLst>
          </p:cNvPr>
          <p:cNvPicPr>
            <a:picLocks noChangeAspect="1"/>
          </p:cNvPicPr>
          <p:nvPr/>
        </p:nvPicPr>
        <p:blipFill>
          <a:blip r:embed="rId3"/>
          <a:stretch>
            <a:fillRect/>
          </a:stretch>
        </p:blipFill>
        <p:spPr>
          <a:xfrm>
            <a:off x="8640491" y="1775351"/>
            <a:ext cx="3030473" cy="3307297"/>
          </a:xfrm>
          <a:prstGeom prst="rect">
            <a:avLst/>
          </a:prstGeom>
        </p:spPr>
      </p:pic>
      <p:grpSp>
        <p:nvGrpSpPr>
          <p:cNvPr id="33" name="Group 32">
            <a:extLst>
              <a:ext uri="{FF2B5EF4-FFF2-40B4-BE49-F238E27FC236}">
                <a16:creationId xmlns:a16="http://schemas.microsoft.com/office/drawing/2014/main" id="{2091CF1D-1F61-41E9-95B3-739B2ACB3C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20768" y="2053732"/>
            <a:ext cx="609182" cy="702815"/>
            <a:chOff x="11220768" y="2053732"/>
            <a:chExt cx="609182" cy="702815"/>
          </a:xfrm>
          <a:solidFill>
            <a:srgbClr val="FFFFFF"/>
          </a:solidFill>
        </p:grpSpPr>
        <p:sp>
          <p:nvSpPr>
            <p:cNvPr id="34"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20768" y="2053732"/>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grpFill/>
            <a:ln w="646" cap="flat">
              <a:noFill/>
              <a:prstDash val="solid"/>
              <a:miter/>
            </a:ln>
          </p:spPr>
          <p:txBody>
            <a:bodyPr rtlCol="0" anchor="ctr"/>
            <a:lstStyle/>
            <a:p>
              <a:endParaRPr lang="en-US">
                <a:solidFill>
                  <a:srgbClr val="FFFFFF"/>
                </a:solidFill>
              </a:endParaRPr>
            </a:p>
          </p:txBody>
        </p:sp>
        <p:sp>
          <p:nvSpPr>
            <p:cNvPr id="35"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325" y="2647922"/>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grpFill/>
            <a:ln w="516" cap="flat">
              <a:noFill/>
              <a:prstDash val="solid"/>
              <a:miter/>
            </a:ln>
          </p:spPr>
          <p:txBody>
            <a:bodyPr rtlCol="0" anchor="ctr"/>
            <a:lstStyle/>
            <a:p>
              <a:endParaRPr lang="en-US">
                <a:solidFill>
                  <a:srgbClr val="FFFFFF"/>
                </a:solidFill>
              </a:endParaRPr>
            </a:p>
          </p:txBody>
        </p:sp>
      </p:grpSp>
      <p:sp>
        <p:nvSpPr>
          <p:cNvPr id="37"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77861" y="631310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pic>
        <p:nvPicPr>
          <p:cNvPr id="9" name="Image 8" descr="Une image contenant texte, capture d’écran, Police, diagramme&#10;&#10;Description générée automatiquement">
            <a:extLst>
              <a:ext uri="{FF2B5EF4-FFF2-40B4-BE49-F238E27FC236}">
                <a16:creationId xmlns:a16="http://schemas.microsoft.com/office/drawing/2014/main" id="{6B4C0CCE-CE20-ED4B-9FD6-C5CFFB08A8A2}"/>
              </a:ext>
            </a:extLst>
          </p:cNvPr>
          <p:cNvPicPr>
            <a:picLocks noChangeAspect="1"/>
          </p:cNvPicPr>
          <p:nvPr/>
        </p:nvPicPr>
        <p:blipFill>
          <a:blip r:embed="rId4"/>
          <a:stretch>
            <a:fillRect/>
          </a:stretch>
        </p:blipFill>
        <p:spPr>
          <a:xfrm>
            <a:off x="1773506" y="2567338"/>
            <a:ext cx="5774951" cy="3912530"/>
          </a:xfrm>
          <a:prstGeom prst="rect">
            <a:avLst/>
          </a:prstGeom>
        </p:spPr>
      </p:pic>
    </p:spTree>
    <p:extLst>
      <p:ext uri="{BB962C8B-B14F-4D97-AF65-F5344CB8AC3E}">
        <p14:creationId xmlns:p14="http://schemas.microsoft.com/office/powerpoint/2010/main" val="3959642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Une image contenant texte, logiciel, Page web, Site web&#10;&#10;Description générée automatiquement">
            <a:extLst>
              <a:ext uri="{FF2B5EF4-FFF2-40B4-BE49-F238E27FC236}">
                <a16:creationId xmlns:a16="http://schemas.microsoft.com/office/drawing/2014/main" id="{C1660588-23AE-7848-AD65-C436BF54321C}"/>
              </a:ext>
            </a:extLst>
          </p:cNvPr>
          <p:cNvPicPr>
            <a:picLocks noChangeAspect="1"/>
          </p:cNvPicPr>
          <p:nvPr/>
        </p:nvPicPr>
        <p:blipFill>
          <a:blip r:embed="rId3"/>
          <a:stretch>
            <a:fillRect/>
          </a:stretch>
        </p:blipFill>
        <p:spPr>
          <a:xfrm>
            <a:off x="-14514" y="0"/>
            <a:ext cx="12206514" cy="8188855"/>
          </a:xfrm>
          <a:prstGeom prst="rect">
            <a:avLst/>
          </a:prstGeom>
        </p:spPr>
      </p:pic>
      <p:sp>
        <p:nvSpPr>
          <p:cNvPr id="4" name="Espace réservé du pied de page 3">
            <a:extLst>
              <a:ext uri="{FF2B5EF4-FFF2-40B4-BE49-F238E27FC236}">
                <a16:creationId xmlns:a16="http://schemas.microsoft.com/office/drawing/2014/main" id="{2102FCF4-BBC1-B14A-B06F-E456A591A02A}"/>
              </a:ext>
            </a:extLst>
          </p:cNvPr>
          <p:cNvSpPr>
            <a:spLocks noGrp="1"/>
          </p:cNvSpPr>
          <p:nvPr>
            <p:ph type="ftr" sz="quarter" idx="11"/>
          </p:nvPr>
        </p:nvSpPr>
        <p:spPr/>
        <p:txBody>
          <a:bodyPr/>
          <a:lstStyle/>
          <a:p>
            <a:r>
              <a:rPr lang="en-US" dirty="0">
                <a:solidFill>
                  <a:schemeClr val="bg1"/>
                </a:solidFill>
                <a:highlight>
                  <a:srgbClr val="000000"/>
                </a:highlight>
              </a:rPr>
              <a:t>PEREDERII Antoine 1Ag9</a:t>
            </a:r>
          </a:p>
        </p:txBody>
      </p:sp>
      <p:sp>
        <p:nvSpPr>
          <p:cNvPr id="5" name="Espace réservé du numéro de diapositive 4">
            <a:extLst>
              <a:ext uri="{FF2B5EF4-FFF2-40B4-BE49-F238E27FC236}">
                <a16:creationId xmlns:a16="http://schemas.microsoft.com/office/drawing/2014/main" id="{EAFF1A94-8A19-974F-9F01-F1F9855DD642}"/>
              </a:ext>
            </a:extLst>
          </p:cNvPr>
          <p:cNvSpPr>
            <a:spLocks noGrp="1"/>
          </p:cNvSpPr>
          <p:nvPr>
            <p:ph type="sldNum" sz="quarter" idx="12"/>
          </p:nvPr>
        </p:nvSpPr>
        <p:spPr/>
        <p:txBody>
          <a:bodyPr/>
          <a:lstStyle/>
          <a:p>
            <a:fld id="{3109D357-8067-4A1F-97B2-93C5160B78D9}" type="slidenum">
              <a:rPr lang="en-US" smtClean="0"/>
              <a:t>7</a:t>
            </a:fld>
            <a:endParaRPr lang="en-US"/>
          </a:p>
        </p:txBody>
      </p:sp>
      <p:sp>
        <p:nvSpPr>
          <p:cNvPr id="19" name="ZoneTexte 18">
            <a:extLst>
              <a:ext uri="{FF2B5EF4-FFF2-40B4-BE49-F238E27FC236}">
                <a16:creationId xmlns:a16="http://schemas.microsoft.com/office/drawing/2014/main" id="{4DB26BB0-4AE0-234F-95D4-D8D7CBC0B420}"/>
              </a:ext>
            </a:extLst>
          </p:cNvPr>
          <p:cNvSpPr txBox="1"/>
          <p:nvPr/>
        </p:nvSpPr>
        <p:spPr>
          <a:xfrm>
            <a:off x="3135086" y="1030514"/>
            <a:ext cx="3643085" cy="369332"/>
          </a:xfrm>
          <a:prstGeom prst="rect">
            <a:avLst/>
          </a:prstGeom>
          <a:solidFill>
            <a:schemeClr val="accent4">
              <a:lumMod val="60000"/>
              <a:lumOff val="40000"/>
            </a:schemeClr>
          </a:solidFill>
        </p:spPr>
        <p:txBody>
          <a:bodyPr wrap="square" rtlCol="0">
            <a:spAutoFit/>
          </a:bodyPr>
          <a:lstStyle/>
          <a:p>
            <a:pPr algn="ctr"/>
            <a:r>
              <a:rPr lang="fr-FR" dirty="0">
                <a:solidFill>
                  <a:srgbClr val="FF0000"/>
                </a:solidFill>
              </a:rPr>
              <a:t>Mon Organisation</a:t>
            </a:r>
          </a:p>
        </p:txBody>
      </p:sp>
    </p:spTree>
    <p:extLst>
      <p:ext uri="{BB962C8B-B14F-4D97-AF65-F5344CB8AC3E}">
        <p14:creationId xmlns:p14="http://schemas.microsoft.com/office/powerpoint/2010/main" val="2817114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re 1">
            <a:extLst>
              <a:ext uri="{FF2B5EF4-FFF2-40B4-BE49-F238E27FC236}">
                <a16:creationId xmlns:a16="http://schemas.microsoft.com/office/drawing/2014/main" id="{2C593232-BA17-AB4C-8D1E-CA532E543370}"/>
              </a:ext>
            </a:extLst>
          </p:cNvPr>
          <p:cNvSpPr>
            <a:spLocks noGrp="1"/>
          </p:cNvSpPr>
          <p:nvPr>
            <p:ph type="title"/>
          </p:nvPr>
        </p:nvSpPr>
        <p:spPr>
          <a:xfrm>
            <a:off x="838200" y="448721"/>
            <a:ext cx="4707671" cy="1225650"/>
          </a:xfrm>
        </p:spPr>
        <p:txBody>
          <a:bodyPr anchor="b">
            <a:normAutofit/>
          </a:bodyPr>
          <a:lstStyle/>
          <a:p>
            <a:r>
              <a:rPr lang="fr-FR" sz="3800">
                <a:solidFill>
                  <a:schemeClr val="bg1"/>
                </a:solidFill>
              </a:rPr>
              <a:t>Conclusion</a:t>
            </a: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2AFD2096-FA24-824D-B1C7-BC840F68FCF1}"/>
              </a:ext>
            </a:extLst>
          </p:cNvPr>
          <p:cNvSpPr>
            <a:spLocks noGrp="1"/>
          </p:cNvSpPr>
          <p:nvPr>
            <p:ph idx="1"/>
          </p:nvPr>
        </p:nvSpPr>
        <p:spPr>
          <a:xfrm>
            <a:off x="897768" y="2549713"/>
            <a:ext cx="4586513" cy="2358002"/>
          </a:xfrm>
        </p:spPr>
        <p:txBody>
          <a:bodyPr>
            <a:normAutofit/>
          </a:bodyPr>
          <a:lstStyle/>
          <a:p>
            <a:r>
              <a:rPr lang="fr-FR" sz="3200" dirty="0">
                <a:solidFill>
                  <a:schemeClr val="bg1"/>
                </a:solidFill>
                <a:effectLst/>
                <a:latin typeface="Calibri" panose="020F0502020204030204" pitchFamily="34" charset="0"/>
                <a:ea typeface="DengXian" panose="02010600030101010101" pitchFamily="2" charset="-122"/>
                <a:cs typeface="Arial" panose="020B0604020202020204" pitchFamily="34" charset="0"/>
              </a:rPr>
              <a:t>6 domaines clés</a:t>
            </a:r>
            <a:r>
              <a:rPr lang="fr-FR" sz="3200" dirty="0">
                <a:solidFill>
                  <a:schemeClr val="bg1"/>
                </a:solidFill>
                <a:effectLst/>
              </a:rPr>
              <a:t> </a:t>
            </a:r>
          </a:p>
          <a:p>
            <a:endParaRPr lang="fr-FR" sz="3200" dirty="0">
              <a:solidFill>
                <a:schemeClr val="bg1"/>
              </a:solidFill>
              <a:effectLst/>
            </a:endParaRPr>
          </a:p>
          <a:p>
            <a:r>
              <a:rPr lang="fr-FR" sz="3200" dirty="0">
                <a:solidFill>
                  <a:schemeClr val="bg1"/>
                </a:solidFill>
                <a:effectLst/>
                <a:latin typeface="Calibri" panose="020F0502020204030204" pitchFamily="34" charset="0"/>
                <a:ea typeface="DengXian" panose="02010600030101010101" pitchFamily="2" charset="-122"/>
                <a:cs typeface="Arial" panose="020B0604020202020204" pitchFamily="34" charset="0"/>
              </a:rPr>
              <a:t>Poursuite de parcours en deuxième année</a:t>
            </a:r>
            <a:r>
              <a:rPr lang="fr-FR" sz="3200" dirty="0">
                <a:solidFill>
                  <a:schemeClr val="bg1"/>
                </a:solidFill>
                <a:effectLst/>
              </a:rPr>
              <a:t> </a:t>
            </a:r>
            <a:endParaRPr lang="fr-FR" sz="3200" dirty="0">
              <a:solidFill>
                <a:schemeClr val="bg1"/>
              </a:solidFill>
            </a:endParaRP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Espace réservé du pied de page 3">
            <a:extLst>
              <a:ext uri="{FF2B5EF4-FFF2-40B4-BE49-F238E27FC236}">
                <a16:creationId xmlns:a16="http://schemas.microsoft.com/office/drawing/2014/main" id="{1F7313E1-B071-AC4E-B758-AE2DF90A280A}"/>
              </a:ext>
            </a:extLst>
          </p:cNvPr>
          <p:cNvSpPr>
            <a:spLocks noGrp="1"/>
          </p:cNvSpPr>
          <p:nvPr>
            <p:ph type="ftr" sz="quarter" idx="11"/>
          </p:nvPr>
        </p:nvSpPr>
        <p:spPr>
          <a:xfrm>
            <a:off x="2374670" y="6356350"/>
            <a:ext cx="3945835" cy="365125"/>
          </a:xfrm>
        </p:spPr>
        <p:txBody>
          <a:bodyPr>
            <a:normAutofit/>
          </a:bodyPr>
          <a:lstStyle/>
          <a:p>
            <a:pPr>
              <a:spcAft>
                <a:spcPts val="600"/>
              </a:spcAft>
            </a:pPr>
            <a:r>
              <a:rPr lang="en-US">
                <a:solidFill>
                  <a:schemeClr val="bg1">
                    <a:lumMod val="50000"/>
                  </a:schemeClr>
                </a:solidFill>
              </a:rPr>
              <a:t>PEREDERII Antoine 1Ag9</a:t>
            </a:r>
          </a:p>
        </p:txBody>
      </p:sp>
      <p:pic>
        <p:nvPicPr>
          <p:cNvPr id="7" name="Picture 6" descr="Chemin se déroulant dans un champ d’herbe">
            <a:extLst>
              <a:ext uri="{FF2B5EF4-FFF2-40B4-BE49-F238E27FC236}">
                <a16:creationId xmlns:a16="http://schemas.microsoft.com/office/drawing/2014/main" id="{BE763A4A-EF7F-58F6-7000-D06A0A6BA169}"/>
              </a:ext>
            </a:extLst>
          </p:cNvPr>
          <p:cNvPicPr>
            <a:picLocks noChangeAspect="1"/>
          </p:cNvPicPr>
          <p:nvPr/>
        </p:nvPicPr>
        <p:blipFill>
          <a:blip r:embed="rId3"/>
          <a:stretch>
            <a:fillRect/>
          </a:stretch>
        </p:blipFill>
        <p:spPr>
          <a:xfrm>
            <a:off x="6525453" y="1537790"/>
            <a:ext cx="5666547" cy="3782420"/>
          </a:xfrm>
          <a:prstGeom prst="rect">
            <a:avLst/>
          </a:prstGeom>
        </p:spPr>
      </p:pic>
      <p:sp>
        <p:nvSpPr>
          <p:cNvPr id="5" name="Espace réservé du numéro de diapositive 4">
            <a:extLst>
              <a:ext uri="{FF2B5EF4-FFF2-40B4-BE49-F238E27FC236}">
                <a16:creationId xmlns:a16="http://schemas.microsoft.com/office/drawing/2014/main" id="{6C1B83D4-E0DA-3F4F-8FCF-80DFD27F18A2}"/>
              </a:ext>
            </a:extLst>
          </p:cNvPr>
          <p:cNvSpPr>
            <a:spLocks noGrp="1"/>
          </p:cNvSpPr>
          <p:nvPr>
            <p:ph type="sldNum" sz="quarter" idx="12"/>
          </p:nvPr>
        </p:nvSpPr>
        <p:spPr>
          <a:xfrm>
            <a:off x="9303026" y="6356350"/>
            <a:ext cx="2050774" cy="365125"/>
          </a:xfrm>
        </p:spPr>
        <p:txBody>
          <a:bodyPr>
            <a:normAutofit/>
          </a:bodyPr>
          <a:lstStyle/>
          <a:p>
            <a:pPr>
              <a:spcAft>
                <a:spcPts val="600"/>
              </a:spcAft>
            </a:pPr>
            <a:fld id="{3109D357-8067-4A1F-97B2-93C5160B78D9}" type="slidenum">
              <a:rPr lang="en-US">
                <a:solidFill>
                  <a:srgbClr val="FFFFFF"/>
                </a:solidFill>
              </a:rPr>
              <a:pPr>
                <a:spcAft>
                  <a:spcPts val="600"/>
                </a:spcAft>
              </a:pPr>
              <a:t>8</a:t>
            </a:fld>
            <a:endParaRPr lang="en-US">
              <a:solidFill>
                <a:srgbClr val="FFFFFF"/>
              </a:solidFill>
            </a:endParaRPr>
          </a:p>
        </p:txBody>
      </p:sp>
    </p:spTree>
    <p:extLst>
      <p:ext uri="{BB962C8B-B14F-4D97-AF65-F5344CB8AC3E}">
        <p14:creationId xmlns:p14="http://schemas.microsoft.com/office/powerpoint/2010/main" val="1460064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6F1F2C8-798B-4CCE-A851-94AFAF350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6B84B06-D045-3142-8616-BACCF42BC107}"/>
              </a:ext>
            </a:extLst>
          </p:cNvPr>
          <p:cNvSpPr>
            <a:spLocks noGrp="1"/>
          </p:cNvSpPr>
          <p:nvPr>
            <p:ph type="title"/>
          </p:nvPr>
        </p:nvSpPr>
        <p:spPr>
          <a:xfrm>
            <a:off x="970908" y="1220919"/>
            <a:ext cx="5425781" cy="2387600"/>
          </a:xfrm>
        </p:spPr>
        <p:txBody>
          <a:bodyPr vert="horz" lIns="91440" tIns="45720" rIns="91440" bIns="45720" rtlCol="0" anchor="b">
            <a:normAutofit/>
          </a:bodyPr>
          <a:lstStyle/>
          <a:p>
            <a:r>
              <a:rPr lang="en-US" sz="6000" kern="1200" dirty="0">
                <a:solidFill>
                  <a:srgbClr val="558DBF"/>
                </a:solidFill>
                <a:latin typeface="+mj-lt"/>
                <a:ea typeface="+mj-ea"/>
                <a:cs typeface="+mj-cs"/>
              </a:rPr>
              <a:t>Merci de </a:t>
            </a:r>
            <a:r>
              <a:rPr lang="en-US" sz="6000" kern="1200" dirty="0" err="1">
                <a:solidFill>
                  <a:srgbClr val="558DBF"/>
                </a:solidFill>
                <a:latin typeface="+mj-lt"/>
                <a:ea typeface="+mj-ea"/>
                <a:cs typeface="+mj-cs"/>
              </a:rPr>
              <a:t>votre</a:t>
            </a:r>
            <a:r>
              <a:rPr lang="en-US" sz="6000" kern="1200" dirty="0">
                <a:solidFill>
                  <a:srgbClr val="558DBF"/>
                </a:solidFill>
                <a:latin typeface="+mj-lt"/>
                <a:ea typeface="+mj-ea"/>
                <a:cs typeface="+mj-cs"/>
              </a:rPr>
              <a:t> attention</a:t>
            </a:r>
          </a:p>
        </p:txBody>
      </p:sp>
      <p:sp>
        <p:nvSpPr>
          <p:cNvPr id="12" name="Freeform: Shape 11">
            <a:extLst>
              <a:ext uri="{FF2B5EF4-FFF2-40B4-BE49-F238E27FC236}">
                <a16:creationId xmlns:a16="http://schemas.microsoft.com/office/drawing/2014/main" id="{755E9CD0-04B0-4A3C-B291-AD913379C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a:extLst>
              <a:ext uri="{FF2B5EF4-FFF2-40B4-BE49-F238E27FC236}">
                <a16:creationId xmlns:a16="http://schemas.microsoft.com/office/drawing/2014/main" id="{1DD8BF3B-6066-418C-8D1A-75C5E396FC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Block Arc 15">
            <a:extLst>
              <a:ext uri="{FF2B5EF4-FFF2-40B4-BE49-F238E27FC236}">
                <a16:creationId xmlns:a16="http://schemas.microsoft.com/office/drawing/2014/main" id="{80BC66F9-7A74-4286-AD22-1174052CC2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02394"/>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Freeform: Shape 17">
            <a:extLst>
              <a:ext uri="{FF2B5EF4-FFF2-40B4-BE49-F238E27FC236}">
                <a16:creationId xmlns:a16="http://schemas.microsoft.com/office/drawing/2014/main" id="{D8142CC3-2B5C-48E6-9DF0-6C8ACBAF23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20" name="Straight Connector 19">
            <a:extLst>
              <a:ext uri="{FF2B5EF4-FFF2-40B4-BE49-F238E27FC236}">
                <a16:creationId xmlns:a16="http://schemas.microsoft.com/office/drawing/2014/main" id="{7B2D303B-3DD0-4319-9EAD-361847FEC7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2" name="Freeform: Shape 21">
            <a:extLst>
              <a:ext uri="{FF2B5EF4-FFF2-40B4-BE49-F238E27FC236}">
                <a16:creationId xmlns:a16="http://schemas.microsoft.com/office/drawing/2014/main" id="{46A89C79-8EF3-4AF9-B3D9-59A883F41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4" name="Espace réservé du pied de page 3">
            <a:extLst>
              <a:ext uri="{FF2B5EF4-FFF2-40B4-BE49-F238E27FC236}">
                <a16:creationId xmlns:a16="http://schemas.microsoft.com/office/drawing/2014/main" id="{CFD291E2-E911-224D-8FC0-B83487CDB788}"/>
              </a:ext>
            </a:extLst>
          </p:cNvPr>
          <p:cNvSpPr>
            <a:spLocks noGrp="1"/>
          </p:cNvSpPr>
          <p:nvPr>
            <p:ph type="ftr" sz="quarter" idx="11"/>
          </p:nvPr>
        </p:nvSpPr>
        <p:spPr>
          <a:xfrm>
            <a:off x="2727338" y="6356350"/>
            <a:ext cx="3928661" cy="365125"/>
          </a:xfrm>
        </p:spPr>
        <p:txBody>
          <a:bodyPr vert="horz" lIns="91440" tIns="45720" rIns="91440" bIns="45720" rtlCol="0" anchor="ctr">
            <a:normAutofit/>
          </a:bodyPr>
          <a:lstStyle/>
          <a:p>
            <a:pPr>
              <a:spcAft>
                <a:spcPts val="600"/>
              </a:spcAft>
            </a:pPr>
            <a:r>
              <a:rPr lang="en-US" kern="1200">
                <a:solidFill>
                  <a:schemeClr val="tx1">
                    <a:lumMod val="50000"/>
                    <a:lumOff val="50000"/>
                  </a:schemeClr>
                </a:solidFill>
                <a:latin typeface="+mn-lt"/>
                <a:ea typeface="+mn-ea"/>
                <a:cs typeface="+mn-cs"/>
              </a:rPr>
              <a:t>PEREDERII Antoine 1Ag9</a:t>
            </a:r>
          </a:p>
        </p:txBody>
      </p:sp>
      <p:sp>
        <p:nvSpPr>
          <p:cNvPr id="5" name="Espace réservé du numéro de diapositive 4">
            <a:extLst>
              <a:ext uri="{FF2B5EF4-FFF2-40B4-BE49-F238E27FC236}">
                <a16:creationId xmlns:a16="http://schemas.microsoft.com/office/drawing/2014/main" id="{225130B3-8923-924B-81EB-B09FA452053D}"/>
              </a:ext>
            </a:extLst>
          </p:cNvPr>
          <p:cNvSpPr>
            <a:spLocks noGrp="1"/>
          </p:cNvSpPr>
          <p:nvPr>
            <p:ph type="sldNum" sz="quarter" idx="12"/>
          </p:nvPr>
        </p:nvSpPr>
        <p:spPr>
          <a:xfrm>
            <a:off x="9853972" y="6356350"/>
            <a:ext cx="1499828" cy="365125"/>
          </a:xfrm>
        </p:spPr>
        <p:txBody>
          <a:bodyPr vert="horz" lIns="91440" tIns="45720" rIns="91440" bIns="45720" rtlCol="0" anchor="ctr">
            <a:normAutofit/>
          </a:bodyPr>
          <a:lstStyle/>
          <a:p>
            <a:pPr>
              <a:spcAft>
                <a:spcPts val="600"/>
              </a:spcAft>
            </a:pPr>
            <a:fld id="{3109D357-8067-4A1F-97B2-93C5160B78D9}" type="slidenum">
              <a:rPr lang="en-US">
                <a:solidFill>
                  <a:schemeClr val="tx1">
                    <a:lumMod val="50000"/>
                    <a:lumOff val="50000"/>
                  </a:schemeClr>
                </a:solidFill>
              </a:rPr>
              <a:pPr>
                <a:spcAft>
                  <a:spcPts val="600"/>
                </a:spcAft>
              </a:pPr>
              <a:t>9</a:t>
            </a:fld>
            <a:endParaRPr lang="en-US">
              <a:solidFill>
                <a:schemeClr val="tx1">
                  <a:lumMod val="50000"/>
                  <a:lumOff val="50000"/>
                </a:schemeClr>
              </a:solidFill>
            </a:endParaRPr>
          </a:p>
        </p:txBody>
      </p:sp>
      <p:sp>
        <p:nvSpPr>
          <p:cNvPr id="24" name="Arc 23">
            <a:extLst>
              <a:ext uri="{FF2B5EF4-FFF2-40B4-BE49-F238E27FC236}">
                <a16:creationId xmlns:a16="http://schemas.microsoft.com/office/drawing/2014/main" id="{EFE5CE34-4543-42E5-B82C-1F3D12422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72AF41FE-63D7-4695-81D2-66D2510E4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51775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73</TotalTime>
  <Words>836</Words>
  <Application>Microsoft Macintosh PowerPoint</Application>
  <PresentationFormat>Grand écran</PresentationFormat>
  <Paragraphs>51</Paragraphs>
  <Slides>9</Slides>
  <Notes>9</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9</vt:i4>
      </vt:variant>
    </vt:vector>
  </HeadingPairs>
  <TitlesOfParts>
    <vt:vector size="15" baseType="lpstr">
      <vt:lpstr>Söhne</vt:lpstr>
      <vt:lpstr>Arial</vt:lpstr>
      <vt:lpstr>Calibri</vt:lpstr>
      <vt:lpstr>Calibri Light</vt:lpstr>
      <vt:lpstr>Cambria</vt:lpstr>
      <vt:lpstr>Thème Office</vt:lpstr>
      <vt:lpstr>capsule vidéo du portfolio </vt:lpstr>
      <vt:lpstr>SAÉ</vt:lpstr>
      <vt:lpstr>Projet Banquale</vt:lpstr>
      <vt:lpstr>Optimisation de mon application</vt:lpstr>
      <vt:lpstr>administration de systèmes informatiques communicants complexes </vt:lpstr>
      <vt:lpstr>gestion des données de information</vt:lpstr>
      <vt:lpstr>Présentation PowerPoint</vt:lpstr>
      <vt:lpstr>Conclusion</vt:lpstr>
      <vt:lpstr>Merci de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capsule vidéo du portfolio </dc:title>
  <dc:creator>Antoine PEREDERII</dc:creator>
  <cp:lastModifiedBy>Antoine PEREDERII</cp:lastModifiedBy>
  <cp:revision>4</cp:revision>
  <dcterms:created xsi:type="dcterms:W3CDTF">2023-06-11T10:00:00Z</dcterms:created>
  <dcterms:modified xsi:type="dcterms:W3CDTF">2023-06-11T11:13:59Z</dcterms:modified>
</cp:coreProperties>
</file>