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4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DEF7A-AD33-43EE-B820-85D3331A8EB6}" type="datetimeFigureOut">
              <a:rPr lang="fr-FR" smtClean="0"/>
              <a:t>23/03/2023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ACC62-3B7F-4E00-8C1E-21BDFC329A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954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1D215F4-39AF-457C-9ED4-EAB03094A4D4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C172-65E0-4B06-BF8F-7126CB4ACD70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2493-C172-4AD8-95E4-EE35339C530F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BA23-D152-4243-95B5-DFB6131DB8A6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F5E-B8B1-4C7E-933D-671162D19320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A2D8-A874-443F-AC75-DAE9D297756D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F180-DDC3-4BA5-AAAE-F9B8CA77B799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CF4D-F73F-47DC-AAC4-4012007895D9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FC6BD-67D5-4E63-8946-001270B2A2F9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AB31-4F62-409C-99AD-979080131286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2835-0555-4935-803B-DB3897950A24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DEB7-CCA1-47A4-B32F-4C53E1E97911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CE8A-9FFB-4CF6-B22B-2CD47F896D96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0A4B-22C9-40F0-BFB9-0D6E7366972B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B11D-E155-4664-AA14-24954ABEE298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A9AE-322B-4013-8F6C-FCD4D55C6964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3A28A-3EDF-41B0-B8CE-A5C912109778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7DDAADC-6DBF-4133-885F-66E9F81DF342}" type="datetime1">
              <a:rPr lang="en-US" smtClean="0"/>
              <a:t>3/23/23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DOSSIER : LE SEUIL DE RENTABILITÉ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fr-FR" dirty="0"/>
          </a:p>
          <a:p>
            <a:pPr algn="r"/>
            <a:r>
              <a:rPr lang="fr-FR" dirty="0"/>
              <a:t>Mme </a:t>
            </a:r>
            <a:r>
              <a:rPr lang="fr-FR" b="1" dirty="0"/>
              <a:t>CHATTI</a:t>
            </a:r>
          </a:p>
          <a:p>
            <a:pPr algn="r"/>
            <a:r>
              <a:rPr lang="fr-FR" dirty="0"/>
              <a:t>Mars 2023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42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899651" y="831901"/>
            <a:ext cx="10338620" cy="5436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Complémentaire à la méthode du coût complet, le calcul des coûts partiels est un outil sur lequel l’entreprise peut s’appuyer pour prendre des décisions.</a:t>
            </a:r>
          </a:p>
          <a:p>
            <a:pPr marL="0" indent="0">
              <a:buNone/>
            </a:pPr>
            <a:r>
              <a:rPr lang="fr-FR" b="1" dirty="0"/>
              <a:t>1.	</a:t>
            </a:r>
            <a:r>
              <a:rPr lang="fr-FR" b="1" u="sng" dirty="0"/>
              <a:t>L’évolution des charges en fonction du niveau d’activité</a:t>
            </a:r>
            <a:endParaRPr lang="fr-FR" b="1" dirty="0"/>
          </a:p>
          <a:p>
            <a:pPr marL="0" indent="0">
              <a:buNone/>
            </a:pPr>
            <a:r>
              <a:rPr lang="fr-FR" b="1" dirty="0"/>
              <a:t>A.	Les charges variables et les charges fixes</a:t>
            </a:r>
          </a:p>
          <a:p>
            <a:pPr marL="0" indent="0">
              <a:buNone/>
            </a:pPr>
            <a:r>
              <a:rPr lang="fr-FR" dirty="0"/>
              <a:t>Les charges ne se comportent pas de la même manière lorsque le niveau d’activité de l’entreprise varie :</a:t>
            </a:r>
          </a:p>
          <a:p>
            <a:pPr lvl="0"/>
            <a:r>
              <a:rPr lang="fr-FR" b="1" u="sng" dirty="0"/>
              <a:t>Les charges variables </a:t>
            </a:r>
            <a:r>
              <a:rPr lang="fr-FR" dirty="0"/>
              <a:t>(ou charges opérationnelles) fluctuent avec le niveau d’activité.</a:t>
            </a:r>
          </a:p>
          <a:p>
            <a:pPr marL="0" indent="0">
              <a:buNone/>
            </a:pPr>
            <a:r>
              <a:rPr lang="fr-FR" b="1" u="sng" dirty="0"/>
              <a:t>Exemple</a:t>
            </a:r>
            <a:r>
              <a:rPr lang="fr-FR" dirty="0"/>
              <a:t> : si les quantités produites sont plus importantes, la consommation de matières premières augmente en parallèle.</a:t>
            </a:r>
          </a:p>
          <a:p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366588" y="5608700"/>
            <a:ext cx="6858000" cy="3598605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15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74838" y="474283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244" y="3668305"/>
            <a:ext cx="7461915" cy="31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929148" y="897290"/>
            <a:ext cx="10279626" cy="277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Les charges fixes </a:t>
            </a:r>
            <a:r>
              <a:rPr lang="fr-FR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(ou charges de structure) restent identiques quel que soit le niveau d’activité.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fr-FR" u="sng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fr-FR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Exemple</a:t>
            </a:r>
            <a:r>
              <a:rPr lang="fr-FR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: lorsque les quantités produites augmentent, les salaires du personnel administratif restent les mêmes.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fr-FR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fr-FR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Néanmoins, au-delà d’un certain niveau d’activité, les charges fixes peuvent progresser. Elles évoluent par paliers.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30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002890" y="920391"/>
            <a:ext cx="10279625" cy="5303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B.	Le calcul du coût des produits</a:t>
            </a:r>
          </a:p>
          <a:p>
            <a:pPr marL="0" indent="0">
              <a:buNone/>
            </a:pPr>
            <a:endParaRPr lang="fr-FR" dirty="0"/>
          </a:p>
          <a:p>
            <a:pPr lvl="0"/>
            <a:r>
              <a:rPr lang="fr-FR" b="1" u="sng" dirty="0"/>
              <a:t>La somme des charges variables</a:t>
            </a:r>
            <a:r>
              <a:rPr lang="fr-FR" b="1" dirty="0"/>
              <a:t> </a:t>
            </a:r>
            <a:r>
              <a:rPr lang="fr-FR" dirty="0"/>
              <a:t>constitue le coût variable. Il s’agit d’un coût partiel car seules les charges variables sont intégrées. </a:t>
            </a:r>
            <a:r>
              <a:rPr lang="fr-FR" b="1" dirty="0"/>
              <a:t>= </a:t>
            </a:r>
            <a:r>
              <a:rPr lang="fr-FR" b="1" dirty="0" err="1"/>
              <a:t>Tx</a:t>
            </a:r>
            <a:r>
              <a:rPr lang="fr-FR" b="1" dirty="0"/>
              <a:t> de charges ∆ x CA</a:t>
            </a:r>
          </a:p>
          <a:p>
            <a:pPr lvl="0"/>
            <a:r>
              <a:rPr lang="fr-FR" b="1" u="sng" dirty="0"/>
              <a:t>La somme des charges fixes</a:t>
            </a:r>
            <a:r>
              <a:rPr lang="fr-FR" b="1" dirty="0"/>
              <a:t> </a:t>
            </a:r>
            <a:r>
              <a:rPr lang="fr-FR" dirty="0"/>
              <a:t>permet d’obtenir le coût fixe. C’est également un coût partiel.</a:t>
            </a:r>
          </a:p>
          <a:p>
            <a:pPr lvl="0"/>
            <a:r>
              <a:rPr lang="fr-FR" b="1" u="sng" dirty="0"/>
              <a:t>Le coût complet</a:t>
            </a:r>
            <a:r>
              <a:rPr lang="fr-FR" b="1" dirty="0"/>
              <a:t> </a:t>
            </a:r>
            <a:r>
              <a:rPr lang="fr-FR" dirty="0"/>
              <a:t>du produit est composé de charges variables et de charges fixes.</a:t>
            </a:r>
          </a:p>
          <a:p>
            <a:pPr algn="just"/>
            <a:r>
              <a:rPr lang="fr-FR" b="1" u="sng" dirty="0"/>
              <a:t>Le coût complet total </a:t>
            </a:r>
            <a:r>
              <a:rPr lang="fr-FR" dirty="0"/>
              <a:t>augmente lorsque les quantités produites augmentent car les charges variables varient proportionnellement à l’activité. Les charges fixes restent identiques.</a:t>
            </a:r>
          </a:p>
          <a:p>
            <a:r>
              <a:rPr lang="fr-FR" b="1" u="sng" dirty="0"/>
              <a:t>Le coût complet unitaire </a:t>
            </a:r>
            <a:r>
              <a:rPr lang="fr-FR" b="1" dirty="0"/>
              <a:t>diminue car les charges fixes sont réparties sur un plus grand nombre d’unités. L’entreprise réalise des économies d’échelle.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3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914399" y="787657"/>
            <a:ext cx="10309123" cy="52444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b="1" dirty="0"/>
              <a:t>2.	</a:t>
            </a:r>
            <a:r>
              <a:rPr lang="fr-FR" sz="2600" b="1" u="sng" dirty="0"/>
              <a:t>L’analyse en coûts partiels</a:t>
            </a:r>
            <a:endParaRPr lang="fr-FR" sz="2600" b="1" dirty="0"/>
          </a:p>
          <a:p>
            <a:pPr marL="0" indent="0">
              <a:buNone/>
            </a:pPr>
            <a:r>
              <a:rPr lang="fr-FR" sz="2600" b="1" dirty="0"/>
              <a:t>A. La marge sur coût variable</a:t>
            </a:r>
          </a:p>
          <a:p>
            <a:pPr marL="0" indent="0">
              <a:buNone/>
            </a:pPr>
            <a:endParaRPr lang="fr-FR" sz="2600" dirty="0"/>
          </a:p>
          <a:p>
            <a:r>
              <a:rPr lang="fr-FR" sz="2600" dirty="0"/>
              <a:t>La marge sur coût variable est la différence entre le chiffre d’affaires et le coût variable (ou charges variables).</a:t>
            </a:r>
          </a:p>
          <a:p>
            <a:pPr marL="0" indent="0" algn="ctr">
              <a:buNone/>
            </a:pPr>
            <a:r>
              <a:rPr lang="fr-FR" sz="2600" b="1" u="sng" dirty="0"/>
              <a:t>Marge sur coût variable = Chiffre d’affaires – Coût variable</a:t>
            </a:r>
          </a:p>
          <a:p>
            <a:pPr marL="0" indent="0" algn="ctr">
              <a:buNone/>
            </a:pPr>
            <a:r>
              <a:rPr lang="fr-FR" sz="2600" b="1" u="sng" dirty="0"/>
              <a:t>= (CA – CA * </a:t>
            </a:r>
            <a:r>
              <a:rPr lang="fr-FR" sz="2600" b="1" u="sng" dirty="0" err="1"/>
              <a:t>Tx</a:t>
            </a:r>
            <a:r>
              <a:rPr lang="fr-FR" sz="2600" b="1" u="sng" dirty="0"/>
              <a:t> de charge ∆)</a:t>
            </a:r>
          </a:p>
          <a:p>
            <a:r>
              <a:rPr lang="fr-FR" sz="2600" dirty="0"/>
              <a:t> Elle représente la somme restant à la disposition de l’entreprise après décompte des charges variables. Elle servira à couvrir les charges fixes et à dégager un bénéfice si elle est suffisante.</a:t>
            </a:r>
          </a:p>
          <a:p>
            <a:r>
              <a:rPr lang="fr-FR" sz="2600" dirty="0"/>
              <a:t>Elle peut être exprimée en pourcentage du chiffre d’affaires. Il s’agit du taux de marge sur coût variable.</a:t>
            </a:r>
          </a:p>
          <a:p>
            <a:pPr marL="0" indent="0" algn="ctr">
              <a:buNone/>
            </a:pPr>
            <a:r>
              <a:rPr lang="fr-FR" sz="2600" b="1" u="sng" dirty="0"/>
              <a:t>Taux de marge sur coût variable = Marge sur coût variable / Chiffre d’affaires</a:t>
            </a:r>
          </a:p>
          <a:p>
            <a:endParaRPr lang="fr-FR" sz="2600" b="1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57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988142" y="949888"/>
            <a:ext cx="10146890" cy="4816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C- </a:t>
            </a:r>
            <a:r>
              <a:rPr lang="fr-FR" b="1" u="sng" dirty="0"/>
              <a:t>Le seuil de rentabilité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 seuil de rentabilité est le niveau de chiffre d’affaires pour lequel le résultat est égal à zéro.</a:t>
            </a:r>
          </a:p>
          <a:p>
            <a:pPr marL="0" indent="0" algn="ctr">
              <a:buNone/>
            </a:pPr>
            <a:r>
              <a:rPr lang="fr-FR" b="1" dirty="0">
                <a:sym typeface="Wingdings" panose="05000000000000000000" pitchFamily="2" charset="2"/>
              </a:rPr>
              <a:t></a:t>
            </a:r>
            <a:r>
              <a:rPr lang="fr-FR" b="1" dirty="0"/>
              <a:t>L’entreprise ne fait alors ni bénéfice ni perte.</a:t>
            </a:r>
            <a:endParaRPr lang="fr-FR" dirty="0"/>
          </a:p>
          <a:p>
            <a:r>
              <a:rPr lang="fr-FR" dirty="0"/>
              <a:t>Il peut être calculé à partir de la marge sur coût variable :</a:t>
            </a:r>
          </a:p>
          <a:p>
            <a:pPr marL="0" indent="0" algn="ctr">
              <a:buNone/>
            </a:pPr>
            <a:r>
              <a:rPr lang="fr-FR" b="1" u="sng" dirty="0"/>
              <a:t>Seuil de rentabilité = Charges fixes / Taux de marge sur coût variable</a:t>
            </a:r>
          </a:p>
          <a:p>
            <a:pPr marL="0" indent="0">
              <a:buNone/>
            </a:pPr>
            <a:r>
              <a:rPr lang="fr-FR" b="1" dirty="0"/>
              <a:t> 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294" y="4461387"/>
            <a:ext cx="8010824" cy="47932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33CF65-5111-A344-9807-E094FA931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294" y="5483223"/>
            <a:ext cx="8010824" cy="47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002891" y="846650"/>
            <a:ext cx="10309122" cy="5141195"/>
          </a:xfrm>
        </p:spPr>
        <p:txBody>
          <a:bodyPr>
            <a:normAutofit/>
          </a:bodyPr>
          <a:lstStyle/>
          <a:p>
            <a:r>
              <a:rPr lang="fr-FR" b="1" dirty="0"/>
              <a:t>Il peut être exprimé en quantité :</a:t>
            </a:r>
          </a:p>
          <a:p>
            <a:pPr marL="0" indent="0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b="1" u="sng" dirty="0"/>
              <a:t>Seuil de rentabilité en quantité = Seuil de rentabilité en valeur / Prix de vente HT</a:t>
            </a:r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r>
              <a:rPr lang="fr-FR" b="1" dirty="0"/>
              <a:t>L’entreprise peut déterminer la date à laquelle le seuil de rentabilité est atteint (point mort) :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u="sng" dirty="0"/>
              <a:t>Point mort = (Seuil de rentabilité × 365) / Chiffre d’affaires annuel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96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67</TotalTime>
  <Words>530</Words>
  <Application>Microsoft Macintosh PowerPoint</Application>
  <PresentationFormat>Grand écran</PresentationFormat>
  <Paragraphs>53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Comic Sans MS</vt:lpstr>
      <vt:lpstr>Garamond</vt:lpstr>
      <vt:lpstr>Organique</vt:lpstr>
      <vt:lpstr>DOSSIER : LE SEUIL DE RENTABILITÉ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 : LE SEUIL DE RENTABILITÉ</dc:title>
  <dc:creator>Neddra CHATTI</dc:creator>
  <cp:lastModifiedBy>Antoine PEREDERII</cp:lastModifiedBy>
  <cp:revision>5</cp:revision>
  <dcterms:created xsi:type="dcterms:W3CDTF">2023-03-19T19:13:53Z</dcterms:created>
  <dcterms:modified xsi:type="dcterms:W3CDTF">2023-03-23T13:31:22Z</dcterms:modified>
</cp:coreProperties>
</file>