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sldIdLst>
    <p:sldId id="256" r:id="rId2"/>
    <p:sldId id="328" r:id="rId3"/>
    <p:sldId id="329" r:id="rId4"/>
    <p:sldId id="331" r:id="rId5"/>
    <p:sldId id="272" r:id="rId6"/>
    <p:sldId id="273" r:id="rId7"/>
    <p:sldId id="274" r:id="rId8"/>
    <p:sldId id="276" r:id="rId9"/>
    <p:sldId id="317" r:id="rId10"/>
    <p:sldId id="278" r:id="rId11"/>
    <p:sldId id="279" r:id="rId12"/>
    <p:sldId id="280" r:id="rId13"/>
    <p:sldId id="281" r:id="rId14"/>
    <p:sldId id="338" r:id="rId15"/>
    <p:sldId id="337" r:id="rId16"/>
    <p:sldId id="341" r:id="rId17"/>
    <p:sldId id="282" r:id="rId18"/>
    <p:sldId id="283" r:id="rId19"/>
    <p:sldId id="284" r:id="rId20"/>
    <p:sldId id="322" r:id="rId21"/>
    <p:sldId id="324" r:id="rId22"/>
    <p:sldId id="285" r:id="rId23"/>
    <p:sldId id="311" r:id="rId24"/>
    <p:sldId id="286" r:id="rId25"/>
    <p:sldId id="312" r:id="rId26"/>
    <p:sldId id="289" r:id="rId27"/>
    <p:sldId id="314" r:id="rId28"/>
    <p:sldId id="315" r:id="rId29"/>
    <p:sldId id="290" r:id="rId30"/>
    <p:sldId id="342" r:id="rId31"/>
    <p:sldId id="291" r:id="rId32"/>
    <p:sldId id="316" r:id="rId33"/>
    <p:sldId id="313"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60" y="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688751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487934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3347376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287FC36-EFCB-41F0-AA50-BD2206CCE8C7}" type="datetimeFigureOut">
              <a:rPr lang="fr-FR" smtClean="0"/>
              <a:t>12/10/2023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1686682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287FC36-EFCB-41F0-AA50-BD2206CCE8C7}" type="datetimeFigureOut">
              <a:rPr lang="fr-FR" smtClean="0"/>
              <a:t>12/10/2023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4120584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287FC36-EFCB-41F0-AA50-BD2206CCE8C7}" type="datetimeFigureOut">
              <a:rPr lang="fr-FR" smtClean="0"/>
              <a:t>12/10/2023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599160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87FC36-EFCB-41F0-AA50-BD2206CCE8C7}" type="datetimeFigureOut">
              <a:rPr lang="fr-FR" smtClean="0"/>
              <a:t>12/10/2023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137568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3287FC36-EFCB-41F0-AA50-BD2206CCE8C7}" type="datetimeFigureOut">
              <a:rPr lang="fr-FR" smtClean="0"/>
              <a:t>12/10/2023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80216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3287FC36-EFCB-41F0-AA50-BD2206CCE8C7}" type="datetimeFigureOut">
              <a:rPr lang="fr-FR" smtClean="0"/>
              <a:t>12/10/2023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1201165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808785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80257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22407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88960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3432497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9032511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287FC36-EFCB-41F0-AA50-BD2206CCE8C7}" type="datetimeFigureOut">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849817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287FC36-EFCB-41F0-AA50-BD2206CCE8C7}" type="datetimeFigureOut">
              <a:rPr lang="fr-FR" smtClean="0"/>
              <a:t>12/10/2023</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AED557A-CDB5-4098-A137-F8466BC1C290}" type="slidenum">
              <a:rPr lang="fr-FR" smtClean="0"/>
              <a:t>‹N°›</a:t>
            </a:fld>
            <a:endParaRPr lang="fr-FR"/>
          </a:p>
        </p:txBody>
      </p:sp>
    </p:spTree>
    <p:extLst>
      <p:ext uri="{BB962C8B-B14F-4D97-AF65-F5344CB8AC3E}">
        <p14:creationId xmlns:p14="http://schemas.microsoft.com/office/powerpoint/2010/main" val="332839959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dmf-avocats.fr/informatique-obligation-de-resultat-et-livraison-dun-logiciel-specifiqu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legalis.net/jurisprudences/tribunal-de-commerce-de-caen-3eme-ch-jugement-du-4-decembre-2019/"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dmf-avocats.fr/informatique-obligation-de-resultat-et-livraison-dun-logiciel-specifique/"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2" Type="http://schemas.openxmlformats.org/officeDocument/2006/relationships/hyperlink" Target="https://creation-site-internet.ooreka.fr/ebibliotheque/voir/254406/contrat-de-creation-de-logicie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91235" y="1733265"/>
            <a:ext cx="9144000" cy="2691098"/>
          </a:xfrm>
        </p:spPr>
        <p:txBody>
          <a:bodyPr>
            <a:normAutofit fontScale="90000"/>
          </a:bodyPr>
          <a:lstStyle/>
          <a:p>
            <a:br>
              <a:rPr lang="fr-FR" sz="4900" b="1" dirty="0"/>
            </a:br>
            <a:br>
              <a:rPr lang="fr-FR" sz="4900" b="1" dirty="0"/>
            </a:br>
            <a:br>
              <a:rPr lang="fr-FR" sz="4900" b="1" dirty="0"/>
            </a:br>
            <a:br>
              <a:rPr lang="fr-FR" sz="4900" b="1" dirty="0"/>
            </a:br>
            <a:r>
              <a:rPr lang="fr-FR" sz="4900" b="1" dirty="0"/>
              <a:t>DOSSIER 1 : INTRODUCTION AU DROIT EN GÉNÉRAL ET AU DROIT EN INFORMATIQUE</a:t>
            </a:r>
            <a:br>
              <a:rPr lang="fr-FR" dirty="0"/>
            </a:br>
            <a:endParaRPr lang="fr-FR" dirty="0"/>
          </a:p>
        </p:txBody>
      </p:sp>
      <p:sp>
        <p:nvSpPr>
          <p:cNvPr id="3" name="Sous-titre 2"/>
          <p:cNvSpPr>
            <a:spLocks noGrp="1"/>
          </p:cNvSpPr>
          <p:nvPr>
            <p:ph type="subTitle" idx="1"/>
          </p:nvPr>
        </p:nvSpPr>
        <p:spPr>
          <a:xfrm>
            <a:off x="1548011" y="4583096"/>
            <a:ext cx="7766936" cy="1096899"/>
          </a:xfrm>
        </p:spPr>
        <p:txBody>
          <a:bodyPr/>
          <a:lstStyle/>
          <a:p>
            <a:pPr algn="r"/>
            <a:r>
              <a:rPr lang="fr-FR" dirty="0"/>
              <a:t>Mme CHATTI</a:t>
            </a:r>
          </a:p>
        </p:txBody>
      </p:sp>
    </p:spTree>
    <p:extLst>
      <p:ext uri="{BB962C8B-B14F-4D97-AF65-F5344CB8AC3E}">
        <p14:creationId xmlns:p14="http://schemas.microsoft.com/office/powerpoint/2010/main" val="3206692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C4CAC3-2838-4F8B-B11F-1EC7BF088037}"/>
              </a:ext>
            </a:extLst>
          </p:cNvPr>
          <p:cNvSpPr>
            <a:spLocks noGrp="1"/>
          </p:cNvSpPr>
          <p:nvPr>
            <p:ph type="title"/>
          </p:nvPr>
        </p:nvSpPr>
        <p:spPr/>
        <p:txBody>
          <a:bodyPr>
            <a:normAutofit fontScale="90000"/>
          </a:bodyPr>
          <a:lstStyle/>
          <a:p>
            <a:r>
              <a:rPr lang="fr-FR" dirty="0"/>
              <a:t>I. Le contrat informatique: un contrat complexe</a:t>
            </a:r>
            <a:br>
              <a:rPr lang="fr-FR" dirty="0"/>
            </a:br>
            <a:r>
              <a:rPr lang="fr-FR" dirty="0"/>
              <a:t>1. La multiplicité des prestations </a:t>
            </a:r>
            <a:br>
              <a:rPr lang="fr-FR" dirty="0"/>
            </a:br>
            <a:br>
              <a:rPr lang="fr-FR" dirty="0"/>
            </a:br>
            <a:endParaRPr lang="fr-FR" dirty="0"/>
          </a:p>
        </p:txBody>
      </p:sp>
      <p:sp>
        <p:nvSpPr>
          <p:cNvPr id="3" name="Espace réservé du contenu 2">
            <a:extLst>
              <a:ext uri="{FF2B5EF4-FFF2-40B4-BE49-F238E27FC236}">
                <a16:creationId xmlns:a16="http://schemas.microsoft.com/office/drawing/2014/main" id="{A2A899DA-A542-4824-88A0-B55E446C61FB}"/>
              </a:ext>
            </a:extLst>
          </p:cNvPr>
          <p:cNvSpPr>
            <a:spLocks noGrp="1"/>
          </p:cNvSpPr>
          <p:nvPr>
            <p:ph idx="1"/>
          </p:nvPr>
        </p:nvSpPr>
        <p:spPr>
          <a:xfrm>
            <a:off x="677333" y="2160589"/>
            <a:ext cx="8881533" cy="3880773"/>
          </a:xfrm>
        </p:spPr>
        <p:txBody>
          <a:bodyPr>
            <a:normAutofit/>
          </a:bodyPr>
          <a:lstStyle/>
          <a:p>
            <a:pPr marL="0" indent="0" algn="just">
              <a:buNone/>
            </a:pPr>
            <a:r>
              <a:rPr lang="fr-FR" dirty="0"/>
              <a:t>• </a:t>
            </a:r>
            <a:r>
              <a:rPr lang="fr-FR" b="1" dirty="0"/>
              <a:t>La gamme de prestations </a:t>
            </a:r>
            <a:r>
              <a:rPr lang="fr-FR" dirty="0"/>
              <a:t>peut être très large : de la fourniture de matériel à la conception de logiciel, passant par la formation du personnel à son utilisation, la maintenance du matériel, etc. </a:t>
            </a:r>
          </a:p>
          <a:p>
            <a:pPr algn="ctr"/>
            <a:r>
              <a:rPr lang="fr-FR" u="sng" dirty="0"/>
              <a:t>Parfois le montage juridique va être très complexe </a:t>
            </a:r>
            <a:r>
              <a:rPr lang="fr-FR" dirty="0"/>
              <a:t>:</a:t>
            </a:r>
          </a:p>
          <a:p>
            <a:pPr marL="0" indent="0" algn="just">
              <a:buNone/>
            </a:pPr>
            <a:r>
              <a:rPr lang="fr-FR" dirty="0"/>
              <a:t>• </a:t>
            </a:r>
            <a:r>
              <a:rPr lang="fr-FR" b="1" dirty="0"/>
              <a:t>Un contrat peut en appeler un autre </a:t>
            </a:r>
            <a:r>
              <a:rPr lang="fr-FR" dirty="0"/>
              <a:t>: </a:t>
            </a:r>
          </a:p>
          <a:p>
            <a:pPr marL="0" indent="0" algn="just">
              <a:buNone/>
            </a:pPr>
            <a:r>
              <a:rPr lang="fr-FR" dirty="0"/>
              <a:t>on peut commencer par un contrat d'étude relative à la formation d'un système, suivi d'un autre contrat comme la vente d'un processeur, qui conduit à son tour à la fourniture du matériel. </a:t>
            </a:r>
          </a:p>
          <a:p>
            <a:pPr marL="0" indent="0" algn="just">
              <a:buNone/>
            </a:pPr>
            <a:r>
              <a:rPr lang="fr-FR" dirty="0"/>
              <a:t>Les contrats sont indépendants les uns des autres. </a:t>
            </a:r>
          </a:p>
        </p:txBody>
      </p:sp>
      <p:pic>
        <p:nvPicPr>
          <p:cNvPr id="4" name="Image 3">
            <a:extLst>
              <a:ext uri="{FF2B5EF4-FFF2-40B4-BE49-F238E27FC236}">
                <a16:creationId xmlns:a16="http://schemas.microsoft.com/office/drawing/2014/main" id="{9351D79D-1332-4C07-9ACD-37FBC6201734}"/>
              </a:ext>
            </a:extLst>
          </p:cNvPr>
          <p:cNvPicPr>
            <a:picLocks noChangeAspect="1"/>
          </p:cNvPicPr>
          <p:nvPr/>
        </p:nvPicPr>
        <p:blipFill>
          <a:blip r:embed="rId2"/>
          <a:stretch>
            <a:fillRect/>
          </a:stretch>
        </p:blipFill>
        <p:spPr>
          <a:xfrm>
            <a:off x="4032179" y="5257718"/>
            <a:ext cx="2705239" cy="1600282"/>
          </a:xfrm>
          <a:prstGeom prst="rect">
            <a:avLst/>
          </a:prstGeom>
        </p:spPr>
      </p:pic>
      <p:sp>
        <p:nvSpPr>
          <p:cNvPr id="5" name="Espace réservé du numéro de diapositive 4">
            <a:extLst>
              <a:ext uri="{FF2B5EF4-FFF2-40B4-BE49-F238E27FC236}">
                <a16:creationId xmlns:a16="http://schemas.microsoft.com/office/drawing/2014/main" id="{7B87A5AA-EACC-49A7-BABB-5EB61A8E7F31}"/>
              </a:ext>
            </a:extLst>
          </p:cNvPr>
          <p:cNvSpPr>
            <a:spLocks noGrp="1"/>
          </p:cNvSpPr>
          <p:nvPr>
            <p:ph type="sldNum" sz="quarter" idx="12"/>
          </p:nvPr>
        </p:nvSpPr>
        <p:spPr/>
        <p:txBody>
          <a:bodyPr/>
          <a:lstStyle/>
          <a:p>
            <a:fld id="{5AED557A-CDB5-4098-A137-F8466BC1C290}" type="slidenum">
              <a:rPr lang="fr-FR" smtClean="0"/>
              <a:t>2</a:t>
            </a:fld>
            <a:endParaRPr lang="fr-FR"/>
          </a:p>
        </p:txBody>
      </p:sp>
    </p:spTree>
    <p:extLst>
      <p:ext uri="{BB962C8B-B14F-4D97-AF65-F5344CB8AC3E}">
        <p14:creationId xmlns:p14="http://schemas.microsoft.com/office/powerpoint/2010/main" val="25968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C8757-04BD-4F8F-8892-FDD4359C3423}"/>
              </a:ext>
            </a:extLst>
          </p:cNvPr>
          <p:cNvSpPr>
            <a:spLocks noGrp="1"/>
          </p:cNvSpPr>
          <p:nvPr>
            <p:ph type="title"/>
          </p:nvPr>
        </p:nvSpPr>
        <p:spPr/>
        <p:txBody>
          <a:bodyPr/>
          <a:lstStyle/>
          <a:p>
            <a:r>
              <a:rPr lang="fr-FR" dirty="0"/>
              <a:t>2. La multiplicité des intervenants </a:t>
            </a:r>
            <a:br>
              <a:rPr lang="fr-FR" dirty="0"/>
            </a:br>
            <a:endParaRPr lang="fr-FR" dirty="0"/>
          </a:p>
        </p:txBody>
      </p:sp>
      <p:sp>
        <p:nvSpPr>
          <p:cNvPr id="3" name="Espace réservé du contenu 2">
            <a:extLst>
              <a:ext uri="{FF2B5EF4-FFF2-40B4-BE49-F238E27FC236}">
                <a16:creationId xmlns:a16="http://schemas.microsoft.com/office/drawing/2014/main" id="{62C68E8C-E891-4974-97BA-5AC681C8A307}"/>
              </a:ext>
            </a:extLst>
          </p:cNvPr>
          <p:cNvSpPr>
            <a:spLocks noGrp="1"/>
          </p:cNvSpPr>
          <p:nvPr>
            <p:ph idx="1"/>
          </p:nvPr>
        </p:nvSpPr>
        <p:spPr>
          <a:xfrm>
            <a:off x="313266" y="2465389"/>
            <a:ext cx="9414933" cy="3880773"/>
          </a:xfrm>
        </p:spPr>
        <p:txBody>
          <a:bodyPr>
            <a:normAutofit fontScale="92500" lnSpcReduction="10000"/>
          </a:bodyPr>
          <a:lstStyle/>
          <a:p>
            <a:pPr marL="0" indent="0">
              <a:buNone/>
            </a:pPr>
            <a:r>
              <a:rPr lang="fr-FR" u="sng" dirty="0"/>
              <a:t>Les différents intervenants : </a:t>
            </a:r>
          </a:p>
          <a:p>
            <a:pPr>
              <a:buAutoNum type="alphaLcPeriod"/>
            </a:pPr>
            <a:r>
              <a:rPr lang="fr-FR" dirty="0"/>
              <a:t>Les éditeurs : </a:t>
            </a:r>
          </a:p>
          <a:p>
            <a:pPr marL="0" indent="0" algn="just">
              <a:buNone/>
            </a:pPr>
            <a:r>
              <a:rPr lang="fr-FR" dirty="0"/>
              <a:t>Ceux qui </a:t>
            </a:r>
            <a:r>
              <a:rPr lang="fr-FR" b="1" dirty="0"/>
              <a:t>fournissent les applications</a:t>
            </a:r>
            <a:r>
              <a:rPr lang="fr-FR" dirty="0"/>
              <a:t>, etc. dont certaines sont extrêmement structurantes (gestion des messageries, etc.) </a:t>
            </a:r>
          </a:p>
          <a:p>
            <a:pPr algn="just"/>
            <a:r>
              <a:rPr lang="fr-FR" b="1" u="sng" dirty="0"/>
              <a:t>Grands éditeurs </a:t>
            </a:r>
            <a:r>
              <a:rPr lang="fr-FR" dirty="0"/>
              <a:t>: liés par des contrats de licence dont la complexité se situe autour du périmètre d'utilisation de la licence. Il faut être très vigilant, car souvent les dispositions contractuelles sont incompréhensibles : plus l'éditeur est important, moins on peut négocier. </a:t>
            </a:r>
          </a:p>
          <a:p>
            <a:pPr algn="just"/>
            <a:r>
              <a:rPr lang="fr-FR" b="1" u="sng" dirty="0"/>
              <a:t>Petits éditeurs : </a:t>
            </a:r>
            <a:r>
              <a:rPr lang="fr-FR" dirty="0"/>
              <a:t>négociations plus aisées, mais posent le problème de la pérennité : il faut penser à introduire des clauses dans le contrat de licence qui impliquent une réflexion stratégique en amont pour évaluer l'impact de leur éventuelle disparition. </a:t>
            </a:r>
          </a:p>
          <a:p>
            <a:pPr marL="0" indent="0" algn="just">
              <a:buNone/>
            </a:pPr>
            <a:r>
              <a:rPr lang="fr-FR" dirty="0">
                <a:sym typeface="Wingdings 2" panose="05020102010507070707" pitchFamily="18" charset="2"/>
              </a:rPr>
              <a:t> </a:t>
            </a:r>
            <a:r>
              <a:rPr lang="fr-FR" dirty="0">
                <a:solidFill>
                  <a:schemeClr val="accent4">
                    <a:lumMod val="75000"/>
                  </a:schemeClr>
                </a:solidFill>
              </a:rPr>
              <a:t>Il n'est pas rare de voire des éditeurs qui déposent le bilan et donc ne peuvent plus apporter d'améliorations. </a:t>
            </a:r>
          </a:p>
        </p:txBody>
      </p:sp>
      <p:pic>
        <p:nvPicPr>
          <p:cNvPr id="4" name="Image 3">
            <a:extLst>
              <a:ext uri="{FF2B5EF4-FFF2-40B4-BE49-F238E27FC236}">
                <a16:creationId xmlns:a16="http://schemas.microsoft.com/office/drawing/2014/main" id="{5E0C368B-6E33-4414-A7AF-3EAD8A2CF29A}"/>
              </a:ext>
            </a:extLst>
          </p:cNvPr>
          <p:cNvPicPr>
            <a:picLocks noChangeAspect="1"/>
          </p:cNvPicPr>
          <p:nvPr/>
        </p:nvPicPr>
        <p:blipFill>
          <a:blip r:embed="rId2"/>
          <a:stretch>
            <a:fillRect/>
          </a:stretch>
        </p:blipFill>
        <p:spPr>
          <a:xfrm>
            <a:off x="7897278" y="0"/>
            <a:ext cx="4294722" cy="2590800"/>
          </a:xfrm>
          <a:prstGeom prst="rect">
            <a:avLst/>
          </a:prstGeom>
        </p:spPr>
      </p:pic>
      <p:sp>
        <p:nvSpPr>
          <p:cNvPr id="5" name="ZoneTexte 4">
            <a:extLst>
              <a:ext uri="{FF2B5EF4-FFF2-40B4-BE49-F238E27FC236}">
                <a16:creationId xmlns:a16="http://schemas.microsoft.com/office/drawing/2014/main" id="{93CEC63C-3D2E-41D7-A73F-148BA726B506}"/>
              </a:ext>
            </a:extLst>
          </p:cNvPr>
          <p:cNvSpPr txBox="1"/>
          <p:nvPr/>
        </p:nvSpPr>
        <p:spPr>
          <a:xfrm>
            <a:off x="381000" y="1390471"/>
            <a:ext cx="7052733" cy="1200329"/>
          </a:xfrm>
          <a:prstGeom prst="rect">
            <a:avLst/>
          </a:prstGeom>
          <a:noFill/>
        </p:spPr>
        <p:txBody>
          <a:bodyPr wrap="square" rtlCol="0">
            <a:spAutoFit/>
          </a:bodyPr>
          <a:lstStyle/>
          <a:p>
            <a:pPr algn="just"/>
            <a:r>
              <a:rPr lang="fr-FR" i="1" dirty="0">
                <a:solidFill>
                  <a:schemeClr val="accent4">
                    <a:lumMod val="75000"/>
                  </a:schemeClr>
                </a:solidFill>
              </a:rPr>
              <a:t>Sur un SI conséquent, la multiplicité des intervenants est importante, à la fois en terme de variété de métiers, et de différence de statuts. </a:t>
            </a:r>
          </a:p>
          <a:p>
            <a:endParaRPr lang="fr-FR" dirty="0"/>
          </a:p>
        </p:txBody>
      </p:sp>
      <p:sp>
        <p:nvSpPr>
          <p:cNvPr id="6" name="Espace réservé du numéro de diapositive 5">
            <a:extLst>
              <a:ext uri="{FF2B5EF4-FFF2-40B4-BE49-F238E27FC236}">
                <a16:creationId xmlns:a16="http://schemas.microsoft.com/office/drawing/2014/main" id="{E40FD754-A282-4B4B-A4DB-FC84C7E446C5}"/>
              </a:ext>
            </a:extLst>
          </p:cNvPr>
          <p:cNvSpPr>
            <a:spLocks noGrp="1"/>
          </p:cNvSpPr>
          <p:nvPr>
            <p:ph type="sldNum" sz="quarter" idx="12"/>
          </p:nvPr>
        </p:nvSpPr>
        <p:spPr/>
        <p:txBody>
          <a:bodyPr/>
          <a:lstStyle/>
          <a:p>
            <a:fld id="{5AED557A-CDB5-4098-A137-F8466BC1C290}" type="slidenum">
              <a:rPr lang="fr-FR" smtClean="0"/>
              <a:t>3</a:t>
            </a:fld>
            <a:endParaRPr lang="fr-FR"/>
          </a:p>
        </p:txBody>
      </p:sp>
    </p:spTree>
    <p:extLst>
      <p:ext uri="{BB962C8B-B14F-4D97-AF65-F5344CB8AC3E}">
        <p14:creationId xmlns:p14="http://schemas.microsoft.com/office/powerpoint/2010/main" val="373263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55AB53-EF8E-4062-8B48-6CD5EE7982E5}"/>
              </a:ext>
            </a:extLst>
          </p:cNvPr>
          <p:cNvSpPr>
            <a:spLocks noGrp="1"/>
          </p:cNvSpPr>
          <p:nvPr>
            <p:ph type="title"/>
          </p:nvPr>
        </p:nvSpPr>
        <p:spPr/>
        <p:txBody>
          <a:bodyPr/>
          <a:lstStyle/>
          <a:p>
            <a:r>
              <a:rPr lang="fr-FR" dirty="0"/>
              <a:t>b. Les salariés : </a:t>
            </a:r>
            <a:br>
              <a:rPr lang="fr-FR" dirty="0"/>
            </a:br>
            <a:endParaRPr lang="fr-FR" dirty="0"/>
          </a:p>
        </p:txBody>
      </p:sp>
      <p:sp>
        <p:nvSpPr>
          <p:cNvPr id="3" name="Espace réservé du contenu 2">
            <a:extLst>
              <a:ext uri="{FF2B5EF4-FFF2-40B4-BE49-F238E27FC236}">
                <a16:creationId xmlns:a16="http://schemas.microsoft.com/office/drawing/2014/main" id="{0B314625-C92A-4FEA-9C0E-FF533D005458}"/>
              </a:ext>
            </a:extLst>
          </p:cNvPr>
          <p:cNvSpPr>
            <a:spLocks noGrp="1"/>
          </p:cNvSpPr>
          <p:nvPr>
            <p:ph idx="1"/>
          </p:nvPr>
        </p:nvSpPr>
        <p:spPr>
          <a:xfrm>
            <a:off x="677334" y="1439333"/>
            <a:ext cx="8596668" cy="5181600"/>
          </a:xfrm>
        </p:spPr>
        <p:txBody>
          <a:bodyPr>
            <a:normAutofit/>
          </a:bodyPr>
          <a:lstStyle/>
          <a:p>
            <a:pPr algn="just"/>
            <a:r>
              <a:rPr lang="fr-FR" dirty="0"/>
              <a:t>Ils sont liés par un contrat de travail, qui doit comporter des </a:t>
            </a:r>
            <a:r>
              <a:rPr lang="fr-FR" i="1" dirty="0"/>
              <a:t>clauses de confidentialité, et des clauses sur la sécurité des données</a:t>
            </a:r>
            <a:r>
              <a:rPr lang="fr-FR" dirty="0"/>
              <a:t>.</a:t>
            </a:r>
          </a:p>
          <a:p>
            <a:pPr algn="just"/>
            <a:r>
              <a:rPr lang="fr-FR" dirty="0"/>
              <a:t> Le salarié est soumis à la </a:t>
            </a:r>
            <a:r>
              <a:rPr lang="fr-FR" i="1" dirty="0"/>
              <a:t>charte infor</a:t>
            </a:r>
            <a:r>
              <a:rPr lang="fr-FR" dirty="0"/>
              <a:t>matique signée et associée à son contrat. Elle doit être négociée avec les organes représentatifs du personnel. </a:t>
            </a:r>
          </a:p>
          <a:p>
            <a:pPr algn="just"/>
            <a:r>
              <a:rPr lang="fr-FR" dirty="0"/>
              <a:t>Elle comprend la </a:t>
            </a:r>
            <a:r>
              <a:rPr lang="fr-FR" b="1" dirty="0"/>
              <a:t>description des outils de surveillance </a:t>
            </a:r>
            <a:r>
              <a:rPr lang="fr-FR" dirty="0"/>
              <a:t>qui sont mis en place pour assurer la sécurité de l'entreprise. </a:t>
            </a:r>
          </a:p>
          <a:p>
            <a:pPr algn="just"/>
            <a:r>
              <a:rPr lang="fr-FR" dirty="0"/>
              <a:t>C'est une </a:t>
            </a:r>
            <a:r>
              <a:rPr lang="fr-FR" b="1" dirty="0"/>
              <a:t>obligation imposée par la CNIL </a:t>
            </a:r>
            <a:r>
              <a:rPr lang="fr-FR" dirty="0"/>
              <a:t>(garantir la sécurité, et prévenir le personnel : principe de transparence). Il s'agit d'encadrer les activités informatiques des salariés, surtout personnelles. </a:t>
            </a:r>
          </a:p>
        </p:txBody>
      </p:sp>
      <p:pic>
        <p:nvPicPr>
          <p:cNvPr id="4" name="Image 3">
            <a:extLst>
              <a:ext uri="{FF2B5EF4-FFF2-40B4-BE49-F238E27FC236}">
                <a16:creationId xmlns:a16="http://schemas.microsoft.com/office/drawing/2014/main" id="{8685C6ED-1C4E-4B62-9AA4-BEE8C70BF68A}"/>
              </a:ext>
            </a:extLst>
          </p:cNvPr>
          <p:cNvPicPr>
            <a:picLocks noChangeAspect="1"/>
          </p:cNvPicPr>
          <p:nvPr/>
        </p:nvPicPr>
        <p:blipFill>
          <a:blip r:embed="rId2"/>
          <a:stretch>
            <a:fillRect/>
          </a:stretch>
        </p:blipFill>
        <p:spPr>
          <a:xfrm>
            <a:off x="2131431" y="4782565"/>
            <a:ext cx="2019404" cy="1644735"/>
          </a:xfrm>
          <a:prstGeom prst="rect">
            <a:avLst/>
          </a:prstGeom>
        </p:spPr>
      </p:pic>
      <p:pic>
        <p:nvPicPr>
          <p:cNvPr id="6" name="Image 5">
            <a:extLst>
              <a:ext uri="{FF2B5EF4-FFF2-40B4-BE49-F238E27FC236}">
                <a16:creationId xmlns:a16="http://schemas.microsoft.com/office/drawing/2014/main" id="{EE70B44A-BD94-48DE-98B7-DEA047D14236}"/>
              </a:ext>
            </a:extLst>
          </p:cNvPr>
          <p:cNvPicPr>
            <a:picLocks noChangeAspect="1"/>
          </p:cNvPicPr>
          <p:nvPr/>
        </p:nvPicPr>
        <p:blipFill rotWithShape="1">
          <a:blip r:embed="rId3"/>
          <a:srcRect l="2047"/>
          <a:stretch/>
        </p:blipFill>
        <p:spPr>
          <a:xfrm>
            <a:off x="9290935" y="0"/>
            <a:ext cx="2901065" cy="2813910"/>
          </a:xfrm>
          <a:prstGeom prst="rect">
            <a:avLst/>
          </a:prstGeom>
        </p:spPr>
      </p:pic>
      <p:sp>
        <p:nvSpPr>
          <p:cNvPr id="5" name="Espace réservé du numéro de diapositive 4">
            <a:extLst>
              <a:ext uri="{FF2B5EF4-FFF2-40B4-BE49-F238E27FC236}">
                <a16:creationId xmlns:a16="http://schemas.microsoft.com/office/drawing/2014/main" id="{7F0B8930-EDE7-4E00-B808-580AB09DE09A}"/>
              </a:ext>
            </a:extLst>
          </p:cNvPr>
          <p:cNvSpPr>
            <a:spLocks noGrp="1"/>
          </p:cNvSpPr>
          <p:nvPr>
            <p:ph type="sldNum" sz="quarter" idx="12"/>
          </p:nvPr>
        </p:nvSpPr>
        <p:spPr/>
        <p:txBody>
          <a:bodyPr/>
          <a:lstStyle/>
          <a:p>
            <a:fld id="{5AED557A-CDB5-4098-A137-F8466BC1C290}" type="slidenum">
              <a:rPr lang="fr-FR" smtClean="0"/>
              <a:t>4</a:t>
            </a:fld>
            <a:endParaRPr lang="fr-FR"/>
          </a:p>
        </p:txBody>
      </p:sp>
    </p:spTree>
    <p:extLst>
      <p:ext uri="{BB962C8B-B14F-4D97-AF65-F5344CB8AC3E}">
        <p14:creationId xmlns:p14="http://schemas.microsoft.com/office/powerpoint/2010/main" val="2424723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t>II. LA FORMATION DES CONTRATS</a:t>
            </a:r>
            <a:br>
              <a:rPr lang="fr-FR" b="1" dirty="0"/>
            </a:br>
            <a:endParaRPr lang="fr-FR" dirty="0"/>
          </a:p>
        </p:txBody>
      </p:sp>
      <p:sp>
        <p:nvSpPr>
          <p:cNvPr id="3" name="Espace réservé du contenu 2"/>
          <p:cNvSpPr>
            <a:spLocks noGrp="1"/>
          </p:cNvSpPr>
          <p:nvPr>
            <p:ph idx="1"/>
          </p:nvPr>
        </p:nvSpPr>
        <p:spPr>
          <a:xfrm>
            <a:off x="838200" y="1187354"/>
            <a:ext cx="10515600" cy="5418397"/>
          </a:xfrm>
        </p:spPr>
        <p:txBody>
          <a:bodyPr>
            <a:normAutofit/>
          </a:bodyPr>
          <a:lstStyle/>
          <a:p>
            <a:pPr marL="0" lvl="0" indent="0">
              <a:buNone/>
            </a:pPr>
            <a:r>
              <a:rPr lang="fr-FR" b="1" u="sng" dirty="0"/>
              <a:t>1. Les conditions de validité des contrats</a:t>
            </a:r>
            <a:endParaRPr lang="fr-FR" b="1" dirty="0"/>
          </a:p>
          <a:p>
            <a:pPr marL="0" lvl="0" indent="0">
              <a:buNone/>
            </a:pPr>
            <a:endParaRPr lang="fr-FR" b="1" u="sng" dirty="0"/>
          </a:p>
          <a:p>
            <a:pPr marL="0" lvl="0" indent="0">
              <a:buNone/>
            </a:pPr>
            <a:r>
              <a:rPr lang="fr-FR" b="1" u="sng" dirty="0">
                <a:solidFill>
                  <a:srgbClr val="FF0000"/>
                </a:solidFill>
              </a:rPr>
              <a:t>a. Le consentement</a:t>
            </a:r>
            <a:endParaRPr lang="fr-FR" b="1" dirty="0">
              <a:solidFill>
                <a:srgbClr val="FF0000"/>
              </a:solidFill>
            </a:endParaRPr>
          </a:p>
          <a:p>
            <a:pPr marL="0" indent="0">
              <a:buNone/>
            </a:pPr>
            <a:endParaRPr lang="fr-FR" dirty="0"/>
          </a:p>
          <a:p>
            <a:pPr lvl="0"/>
            <a:r>
              <a:rPr lang="fr-FR" b="1" dirty="0"/>
              <a:t>L’échange des consentements</a:t>
            </a:r>
            <a:r>
              <a:rPr lang="fr-FR" dirty="0"/>
              <a:t> : le cœur du contrat et l’accord de volonté en détermine la teneur. Il faut un consentement mutuel.</a:t>
            </a:r>
          </a:p>
          <a:p>
            <a:pPr marL="0" lvl="0" indent="0">
              <a:buNone/>
            </a:pPr>
            <a:endParaRPr lang="fr-FR" dirty="0"/>
          </a:p>
          <a:p>
            <a:pPr marL="0" indent="0">
              <a:buNone/>
            </a:pPr>
            <a:endParaRPr lang="fr-FR" dirty="0"/>
          </a:p>
          <a:p>
            <a:r>
              <a:rPr lang="fr-FR" b="1" dirty="0"/>
              <a:t>Les vices du consentement</a:t>
            </a:r>
            <a:r>
              <a:rPr lang="fr-FR" dirty="0"/>
              <a:t> : </a:t>
            </a:r>
          </a:p>
          <a:p>
            <a:pPr marL="0" indent="0" algn="just">
              <a:buNone/>
            </a:pPr>
            <a:r>
              <a:rPr lang="fr-FR" dirty="0"/>
              <a:t>Si le contrat est vicié, il n’est pas valable (vice de consentement). </a:t>
            </a:r>
          </a:p>
          <a:p>
            <a:pPr marL="0" indent="0" algn="just">
              <a:buNone/>
            </a:pPr>
            <a:r>
              <a:rPr lang="fr-FR" dirty="0"/>
              <a:t>La loi a protégé la personne dont le consentement a été altéré en lui permettant de demander la nullité du contrat. </a:t>
            </a:r>
          </a:p>
          <a:p>
            <a:pPr marL="0" indent="0" algn="just">
              <a:buNone/>
            </a:pPr>
            <a:r>
              <a:rPr lang="fr-FR" dirty="0"/>
              <a:t>La volonté n’engage que si </a:t>
            </a:r>
            <a:r>
              <a:rPr lang="fr-FR" dirty="0">
                <a:solidFill>
                  <a:srgbClr val="FF0000"/>
                </a:solidFill>
              </a:rPr>
              <a:t>elle est éclairée et libre</a:t>
            </a:r>
            <a:r>
              <a:rPr lang="fr-FR" dirty="0"/>
              <a:t>. Si l’un ou l’une des parties n’a pas décidé en connaissance de cause, le contrat est annulable.</a:t>
            </a:r>
          </a:p>
        </p:txBody>
      </p:sp>
      <p:pic>
        <p:nvPicPr>
          <p:cNvPr id="4" name="Image 3"/>
          <p:cNvPicPr>
            <a:picLocks noChangeAspect="1"/>
          </p:cNvPicPr>
          <p:nvPr/>
        </p:nvPicPr>
        <p:blipFill>
          <a:blip r:embed="rId2"/>
          <a:stretch>
            <a:fillRect/>
          </a:stretch>
        </p:blipFill>
        <p:spPr>
          <a:xfrm>
            <a:off x="5849007" y="3264843"/>
            <a:ext cx="1417056" cy="1062791"/>
          </a:xfrm>
          <a:prstGeom prst="rect">
            <a:avLst/>
          </a:prstGeom>
        </p:spPr>
      </p:pic>
    </p:spTree>
    <p:extLst>
      <p:ext uri="{BB962C8B-B14F-4D97-AF65-F5344CB8AC3E}">
        <p14:creationId xmlns:p14="http://schemas.microsoft.com/office/powerpoint/2010/main" val="346174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518615"/>
            <a:ext cx="10515600" cy="5658348"/>
          </a:xfrm>
        </p:spPr>
        <p:txBody>
          <a:bodyPr>
            <a:normAutofit/>
          </a:bodyPr>
          <a:lstStyle/>
          <a:p>
            <a:pPr lvl="0"/>
            <a:r>
              <a:rPr lang="fr-FR" dirty="0"/>
              <a:t>Le code civil retient </a:t>
            </a:r>
            <a:r>
              <a:rPr lang="fr-FR" u="sng" dirty="0"/>
              <a:t>trois vices de consentement</a:t>
            </a:r>
            <a:r>
              <a:rPr lang="fr-FR" dirty="0"/>
              <a:t> :</a:t>
            </a:r>
          </a:p>
          <a:p>
            <a:pPr marL="0" lvl="0" indent="0">
              <a:buNone/>
            </a:pPr>
            <a:endParaRPr lang="fr-FR" dirty="0"/>
          </a:p>
          <a:p>
            <a:pPr lvl="1"/>
            <a:r>
              <a:rPr lang="fr-FR" u="sng" dirty="0">
                <a:solidFill>
                  <a:srgbClr val="FF0000"/>
                </a:solidFill>
              </a:rPr>
              <a:t>L’erreur</a:t>
            </a:r>
          </a:p>
          <a:p>
            <a:pPr marL="457200" lvl="1" indent="0">
              <a:buNone/>
            </a:pPr>
            <a:endParaRPr lang="fr-FR" dirty="0">
              <a:solidFill>
                <a:srgbClr val="FF0000"/>
              </a:solidFill>
            </a:endParaRPr>
          </a:p>
          <a:p>
            <a:pPr marL="457200" lvl="1" indent="0">
              <a:buNone/>
            </a:pPr>
            <a:endParaRPr lang="fr-FR" dirty="0">
              <a:solidFill>
                <a:srgbClr val="FF0000"/>
              </a:solidFill>
            </a:endParaRPr>
          </a:p>
          <a:p>
            <a:pPr marL="457200" lvl="1" indent="0">
              <a:buNone/>
            </a:pPr>
            <a:endParaRPr lang="fr-FR" dirty="0">
              <a:solidFill>
                <a:srgbClr val="FF0000"/>
              </a:solidFill>
            </a:endParaRPr>
          </a:p>
          <a:p>
            <a:pPr lvl="1"/>
            <a:r>
              <a:rPr lang="fr-FR" u="sng" dirty="0">
                <a:solidFill>
                  <a:srgbClr val="FF0000"/>
                </a:solidFill>
              </a:rPr>
              <a:t>Le dol</a:t>
            </a:r>
            <a:r>
              <a:rPr lang="fr-FR" dirty="0">
                <a:solidFill>
                  <a:srgbClr val="FF0000"/>
                </a:solidFill>
              </a:rPr>
              <a:t> </a:t>
            </a:r>
          </a:p>
          <a:p>
            <a:pPr lvl="1"/>
            <a:endParaRPr lang="fr-FR" dirty="0">
              <a:solidFill>
                <a:srgbClr val="FF0000"/>
              </a:solidFill>
            </a:endParaRPr>
          </a:p>
          <a:p>
            <a:pPr marL="457200" lvl="1" indent="0">
              <a:buNone/>
            </a:pPr>
            <a:endParaRPr lang="fr-FR" dirty="0">
              <a:solidFill>
                <a:srgbClr val="FF0000"/>
              </a:solidFill>
            </a:endParaRPr>
          </a:p>
          <a:p>
            <a:pPr marL="457200" lvl="1" indent="0">
              <a:buNone/>
            </a:pPr>
            <a:endParaRPr lang="fr-FR" dirty="0">
              <a:solidFill>
                <a:srgbClr val="FF0000"/>
              </a:solidFill>
            </a:endParaRPr>
          </a:p>
          <a:p>
            <a:pPr lvl="1"/>
            <a:r>
              <a:rPr lang="fr-FR" u="sng" dirty="0">
                <a:solidFill>
                  <a:srgbClr val="FF0000"/>
                </a:solidFill>
              </a:rPr>
              <a:t>La violence</a:t>
            </a:r>
            <a:r>
              <a:rPr lang="fr-FR" dirty="0">
                <a:solidFill>
                  <a:srgbClr val="FF0000"/>
                </a:solidFill>
              </a:rPr>
              <a:t> </a:t>
            </a:r>
          </a:p>
          <a:p>
            <a:pPr marL="0" indent="0">
              <a:buNone/>
            </a:pPr>
            <a:endParaRPr lang="fr-FR" dirty="0"/>
          </a:p>
        </p:txBody>
      </p:sp>
      <p:pic>
        <p:nvPicPr>
          <p:cNvPr id="2" name="Image 1"/>
          <p:cNvPicPr>
            <a:picLocks noChangeAspect="1"/>
          </p:cNvPicPr>
          <p:nvPr/>
        </p:nvPicPr>
        <p:blipFill>
          <a:blip r:embed="rId2"/>
          <a:stretch>
            <a:fillRect/>
          </a:stretch>
        </p:blipFill>
        <p:spPr>
          <a:xfrm>
            <a:off x="3655640" y="1177555"/>
            <a:ext cx="2200582" cy="1381318"/>
          </a:xfrm>
          <a:prstGeom prst="rect">
            <a:avLst/>
          </a:prstGeom>
          <a:ln>
            <a:noFill/>
          </a:ln>
          <a:effectLst>
            <a:softEdge rad="112500"/>
          </a:effectLst>
        </p:spPr>
      </p:pic>
      <p:pic>
        <p:nvPicPr>
          <p:cNvPr id="4" name="Image 3"/>
          <p:cNvPicPr>
            <a:picLocks noChangeAspect="1"/>
          </p:cNvPicPr>
          <p:nvPr/>
        </p:nvPicPr>
        <p:blipFill>
          <a:blip r:embed="rId3"/>
          <a:stretch>
            <a:fillRect/>
          </a:stretch>
        </p:blipFill>
        <p:spPr>
          <a:xfrm>
            <a:off x="3161891" y="2944237"/>
            <a:ext cx="2934109" cy="1552792"/>
          </a:xfrm>
          <a:prstGeom prst="rect">
            <a:avLst/>
          </a:prstGeom>
          <a:ln>
            <a:noFill/>
          </a:ln>
          <a:effectLst>
            <a:softEdge rad="112500"/>
          </a:effectLst>
        </p:spPr>
      </p:pic>
      <p:pic>
        <p:nvPicPr>
          <p:cNvPr id="5" name="Image 4"/>
          <p:cNvPicPr>
            <a:picLocks noChangeAspect="1"/>
          </p:cNvPicPr>
          <p:nvPr/>
        </p:nvPicPr>
        <p:blipFill>
          <a:blip r:embed="rId4"/>
          <a:stretch>
            <a:fillRect/>
          </a:stretch>
        </p:blipFill>
        <p:spPr>
          <a:xfrm>
            <a:off x="2291284" y="4882393"/>
            <a:ext cx="1933845" cy="1714739"/>
          </a:xfrm>
          <a:prstGeom prst="rect">
            <a:avLst/>
          </a:prstGeom>
        </p:spPr>
      </p:pic>
    </p:spTree>
    <p:extLst>
      <p:ext uri="{BB962C8B-B14F-4D97-AF65-F5344CB8AC3E}">
        <p14:creationId xmlns:p14="http://schemas.microsoft.com/office/powerpoint/2010/main" val="412709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600501"/>
            <a:ext cx="10515600" cy="5576462"/>
          </a:xfrm>
        </p:spPr>
        <p:txBody>
          <a:bodyPr>
            <a:normAutofit/>
          </a:bodyPr>
          <a:lstStyle/>
          <a:p>
            <a:pPr marL="0" lvl="0" indent="0">
              <a:buNone/>
            </a:pPr>
            <a:r>
              <a:rPr lang="fr-FR" b="1" u="sng" dirty="0">
                <a:solidFill>
                  <a:srgbClr val="FF0000"/>
                </a:solidFill>
              </a:rPr>
              <a:t>b. La capacité</a:t>
            </a:r>
            <a:endParaRPr lang="fr-FR" b="1" dirty="0">
              <a:solidFill>
                <a:srgbClr val="FF0000"/>
              </a:solidFill>
            </a:endParaRPr>
          </a:p>
          <a:p>
            <a:r>
              <a:rPr lang="fr-FR" dirty="0"/>
              <a:t>Pour contracter valablement, les contractants doivent avoir la capacité juridique : </a:t>
            </a:r>
          </a:p>
          <a:p>
            <a:pPr marL="0" indent="0">
              <a:buNone/>
            </a:pPr>
            <a:r>
              <a:rPr lang="fr-FR" dirty="0"/>
              <a:t>les mineurs non émancipés et les majeurs incapables ne peuvent, en principe, contracter, sauf pour les contrats de la vie quotidienne d’un faible montant.</a:t>
            </a:r>
          </a:p>
          <a:p>
            <a:pPr marL="0" lvl="0" indent="0">
              <a:buNone/>
            </a:pPr>
            <a:r>
              <a:rPr lang="fr-FR" b="1" u="sng" dirty="0">
                <a:solidFill>
                  <a:srgbClr val="FF0000"/>
                </a:solidFill>
              </a:rPr>
              <a:t>c. L’objet</a:t>
            </a:r>
            <a:endParaRPr lang="fr-FR" b="1" dirty="0">
              <a:solidFill>
                <a:srgbClr val="FF0000"/>
              </a:solidFill>
            </a:endParaRPr>
          </a:p>
          <a:p>
            <a:r>
              <a:rPr lang="fr-FR" i="1" dirty="0"/>
              <a:t>Ce que le fournisseur doit livrer, ce que le client doit payer sont des objets (obligations) de contrats. </a:t>
            </a:r>
          </a:p>
          <a:p>
            <a:pPr marL="0" lvl="0" indent="0">
              <a:buNone/>
            </a:pPr>
            <a:r>
              <a:rPr lang="fr-FR" b="1" u="sng" dirty="0">
                <a:solidFill>
                  <a:srgbClr val="FF0000"/>
                </a:solidFill>
              </a:rPr>
              <a:t>d. La cause</a:t>
            </a:r>
            <a:endParaRPr lang="fr-FR" b="1" dirty="0">
              <a:solidFill>
                <a:srgbClr val="FF0000"/>
              </a:solidFill>
            </a:endParaRPr>
          </a:p>
          <a:p>
            <a:r>
              <a:rPr lang="fr-FR" i="1" dirty="0"/>
              <a:t>C’est le pourquoi du contrat. Il faut que cette cause soit existante, déterminée, licite. </a:t>
            </a:r>
          </a:p>
          <a:p>
            <a:endParaRPr lang="fr-FR" dirty="0"/>
          </a:p>
        </p:txBody>
      </p:sp>
    </p:spTree>
    <p:extLst>
      <p:ext uri="{BB962C8B-B14F-4D97-AF65-F5344CB8AC3E}">
        <p14:creationId xmlns:p14="http://schemas.microsoft.com/office/powerpoint/2010/main" val="322717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573206"/>
            <a:ext cx="9042779" cy="5603757"/>
          </a:xfrm>
        </p:spPr>
        <p:txBody>
          <a:bodyPr>
            <a:normAutofit/>
          </a:bodyPr>
          <a:lstStyle/>
          <a:p>
            <a:pPr marL="0" indent="0">
              <a:buNone/>
            </a:pPr>
            <a:r>
              <a:rPr lang="fr-FR" b="1" u="sng" dirty="0"/>
              <a:t>4. Les effets du contrat</a:t>
            </a:r>
            <a:endParaRPr lang="fr-FR" b="1" dirty="0"/>
          </a:p>
          <a:p>
            <a:pPr marL="0" indent="0">
              <a:buNone/>
            </a:pPr>
            <a:endParaRPr lang="fr-FR" dirty="0"/>
          </a:p>
          <a:p>
            <a:pPr marL="0" lvl="0" indent="0">
              <a:buNone/>
            </a:pPr>
            <a:r>
              <a:rPr lang="fr-FR" b="1" u="sng" dirty="0"/>
              <a:t>a. La force obligatoire des contrats</a:t>
            </a:r>
            <a:endParaRPr lang="fr-FR" b="1" dirty="0"/>
          </a:p>
          <a:p>
            <a:pPr marL="0" indent="0">
              <a:buNone/>
            </a:pPr>
            <a:endParaRPr lang="fr-FR" dirty="0"/>
          </a:p>
          <a:p>
            <a:r>
              <a:rPr lang="fr-FR" dirty="0">
                <a:solidFill>
                  <a:srgbClr val="FF0000"/>
                </a:solidFill>
              </a:rPr>
              <a:t>Un contrat a force de loi entre les partis (les personnes qui s’engagent). Il </a:t>
            </a:r>
            <a:r>
              <a:rPr lang="fr-FR" b="1" dirty="0">
                <a:solidFill>
                  <a:srgbClr val="FF0000"/>
                </a:solidFill>
              </a:rPr>
              <a:t>ne peut pas y avoir de révocation unilatérale du contrat</a:t>
            </a:r>
            <a:r>
              <a:rPr lang="fr-FR" dirty="0">
                <a:solidFill>
                  <a:srgbClr val="FF0000"/>
                </a:solidFill>
              </a:rPr>
              <a:t>. </a:t>
            </a:r>
          </a:p>
          <a:p>
            <a:pPr marL="0" indent="0">
              <a:buNone/>
            </a:pPr>
            <a:endParaRPr lang="fr-FR" dirty="0">
              <a:solidFill>
                <a:srgbClr val="FF0000"/>
              </a:solidFill>
            </a:endParaRPr>
          </a:p>
          <a:p>
            <a:pPr marL="0" indent="0">
              <a:buNone/>
            </a:pPr>
            <a:endParaRPr lang="fr-FR" dirty="0">
              <a:solidFill>
                <a:srgbClr val="FF0000"/>
              </a:solidFill>
            </a:endParaRPr>
          </a:p>
          <a:p>
            <a:pPr marL="0" indent="0">
              <a:buNone/>
            </a:pPr>
            <a:endParaRPr lang="fr-FR" dirty="0">
              <a:solidFill>
                <a:srgbClr val="FF0000"/>
              </a:solidFill>
            </a:endParaRPr>
          </a:p>
          <a:p>
            <a:pPr marL="0" indent="0">
              <a:buNone/>
            </a:pPr>
            <a:endParaRPr lang="fr-FR" dirty="0">
              <a:solidFill>
                <a:srgbClr val="FF0000"/>
              </a:solidFill>
            </a:endParaRPr>
          </a:p>
          <a:p>
            <a:r>
              <a:rPr lang="fr-FR" dirty="0">
                <a:solidFill>
                  <a:srgbClr val="FF0000"/>
                </a:solidFill>
              </a:rPr>
              <a:t>Le contrat peut être cassé si et seulement si tous les partis sont d’accord. Si un parti veut conserver, le contrat se poursuit.</a:t>
            </a:r>
            <a:endParaRPr lang="fr-FR" i="1" dirty="0">
              <a:solidFill>
                <a:srgbClr val="FF0000"/>
              </a:solidFill>
            </a:endParaRPr>
          </a:p>
          <a:p>
            <a:pPr marL="0" indent="0">
              <a:buNone/>
            </a:pPr>
            <a:endParaRPr lang="fr-FR" dirty="0"/>
          </a:p>
        </p:txBody>
      </p:sp>
      <p:pic>
        <p:nvPicPr>
          <p:cNvPr id="2" name="Image 1"/>
          <p:cNvPicPr>
            <a:picLocks noChangeAspect="1"/>
          </p:cNvPicPr>
          <p:nvPr/>
        </p:nvPicPr>
        <p:blipFill>
          <a:blip r:embed="rId2"/>
          <a:stretch>
            <a:fillRect/>
          </a:stretch>
        </p:blipFill>
        <p:spPr>
          <a:xfrm>
            <a:off x="4210522" y="2819451"/>
            <a:ext cx="2667372" cy="1629002"/>
          </a:xfrm>
          <a:prstGeom prst="rect">
            <a:avLst/>
          </a:prstGeom>
        </p:spPr>
      </p:pic>
      <p:sp>
        <p:nvSpPr>
          <p:cNvPr id="4" name="Interdiction 3"/>
          <p:cNvSpPr/>
          <p:nvPr/>
        </p:nvSpPr>
        <p:spPr>
          <a:xfrm>
            <a:off x="4477407" y="2758966"/>
            <a:ext cx="2081048" cy="1671144"/>
          </a:xfrm>
          <a:prstGeom prst="noSmoking">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solidFill>
                <a:schemeClr val="tx1"/>
              </a:solidFill>
            </a:endParaRPr>
          </a:p>
        </p:txBody>
      </p:sp>
      <p:pic>
        <p:nvPicPr>
          <p:cNvPr id="5" name="Image 4"/>
          <p:cNvPicPr>
            <a:picLocks noChangeAspect="1"/>
          </p:cNvPicPr>
          <p:nvPr/>
        </p:nvPicPr>
        <p:blipFill rotWithShape="1">
          <a:blip r:embed="rId3"/>
          <a:srcRect t="30528"/>
          <a:stretch/>
        </p:blipFill>
        <p:spPr>
          <a:xfrm>
            <a:off x="4966138" y="5097640"/>
            <a:ext cx="2118038" cy="1597058"/>
          </a:xfrm>
          <a:prstGeom prst="rect">
            <a:avLst/>
          </a:prstGeom>
        </p:spPr>
      </p:pic>
    </p:spTree>
    <p:extLst>
      <p:ext uri="{BB962C8B-B14F-4D97-AF65-F5344CB8AC3E}">
        <p14:creationId xmlns:p14="http://schemas.microsoft.com/office/powerpoint/2010/main" val="304039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5038" y="196764"/>
            <a:ext cx="8596668" cy="1320800"/>
          </a:xfrm>
        </p:spPr>
        <p:txBody>
          <a:bodyPr>
            <a:normAutofit/>
          </a:bodyPr>
          <a:lstStyle/>
          <a:p>
            <a:r>
              <a:rPr lang="fr-FR" sz="2800" b="1" u="sng" dirty="0"/>
              <a:t>4. Inexécution du contrat</a:t>
            </a:r>
          </a:p>
        </p:txBody>
      </p:sp>
      <p:sp>
        <p:nvSpPr>
          <p:cNvPr id="3" name="Espace réservé du texte 2"/>
          <p:cNvSpPr>
            <a:spLocks noGrp="1"/>
          </p:cNvSpPr>
          <p:nvPr>
            <p:ph type="body" idx="1"/>
          </p:nvPr>
        </p:nvSpPr>
        <p:spPr>
          <a:xfrm>
            <a:off x="515038" y="2639216"/>
            <a:ext cx="4185623" cy="576262"/>
          </a:xfrm>
        </p:spPr>
        <p:txBody>
          <a:bodyPr/>
          <a:lstStyle/>
          <a:p>
            <a:pPr marL="342900" indent="-342900">
              <a:buFont typeface="Wingdings" panose="05000000000000000000" pitchFamily="2" charset="2"/>
              <a:buChar char="Ø"/>
            </a:pPr>
            <a:r>
              <a:rPr lang="fr-FR" u="sng" dirty="0"/>
              <a:t>Les différentes sanctions :</a:t>
            </a:r>
          </a:p>
        </p:txBody>
      </p:sp>
      <p:sp>
        <p:nvSpPr>
          <p:cNvPr id="7" name="Espace réservé du contenu 6"/>
          <p:cNvSpPr>
            <a:spLocks noGrp="1"/>
          </p:cNvSpPr>
          <p:nvPr>
            <p:ph sz="half" idx="2"/>
          </p:nvPr>
        </p:nvSpPr>
        <p:spPr>
          <a:xfrm>
            <a:off x="966997" y="3340498"/>
            <a:ext cx="4185623" cy="3304117"/>
          </a:xfrm>
        </p:spPr>
        <p:txBody>
          <a:bodyPr>
            <a:normAutofit fontScale="92500" lnSpcReduction="10000"/>
          </a:bodyPr>
          <a:lstStyle/>
          <a:p>
            <a:pPr>
              <a:buFont typeface="Wingdings" panose="05000000000000000000" pitchFamily="2" charset="2"/>
              <a:buChar char="§"/>
            </a:pPr>
            <a:r>
              <a:rPr lang="fr-FR" b="1" u="sng" dirty="0"/>
              <a:t>L’exception d’inexécution :</a:t>
            </a:r>
          </a:p>
          <a:p>
            <a:pPr marL="0" indent="0" algn="just">
              <a:buNone/>
            </a:pPr>
            <a:r>
              <a:rPr lang="fr-FR" dirty="0"/>
              <a:t>Si une partie n’exécute pas le contrat, l’autre peut en réaction ne pas remplir non plus ses obligations</a:t>
            </a:r>
          </a:p>
          <a:p>
            <a:pPr marL="0" indent="0">
              <a:buNone/>
            </a:pPr>
            <a:endParaRPr lang="fr-FR" dirty="0"/>
          </a:p>
          <a:p>
            <a:pPr>
              <a:buFont typeface="Arial" panose="020B0604020202020204" pitchFamily="34" charset="0"/>
              <a:buChar char="•"/>
            </a:pPr>
            <a:r>
              <a:rPr lang="fr-FR" b="1" u="sng" dirty="0"/>
              <a:t>L’acceptation de l’exécution imparfaite :</a:t>
            </a:r>
          </a:p>
          <a:p>
            <a:pPr marL="0" indent="0" algn="just">
              <a:buNone/>
            </a:pPr>
            <a:r>
              <a:rPr lang="fr-FR" dirty="0"/>
              <a:t>La victime peut accepter ou renégocier une modification du contrat pour corriger les conséquences de la mauvaise exécution.</a:t>
            </a:r>
          </a:p>
        </p:txBody>
      </p:sp>
      <p:sp>
        <p:nvSpPr>
          <p:cNvPr id="9" name="Espace réservé du contenu 8"/>
          <p:cNvSpPr>
            <a:spLocks noGrp="1"/>
          </p:cNvSpPr>
          <p:nvPr>
            <p:ph sz="quarter" idx="4"/>
          </p:nvPr>
        </p:nvSpPr>
        <p:spPr>
          <a:xfrm>
            <a:off x="5604579" y="3173800"/>
            <a:ext cx="4185617" cy="3304117"/>
          </a:xfrm>
        </p:spPr>
        <p:txBody>
          <a:bodyPr>
            <a:normAutofit lnSpcReduction="10000"/>
          </a:bodyPr>
          <a:lstStyle/>
          <a:p>
            <a:pPr>
              <a:buFont typeface="Wingdings" panose="05000000000000000000" pitchFamily="2" charset="2"/>
              <a:buChar char="§"/>
            </a:pPr>
            <a:r>
              <a:rPr lang="fr-FR" b="1" u="sng" dirty="0"/>
              <a:t>L’exception forcée en nature :</a:t>
            </a:r>
          </a:p>
          <a:p>
            <a:pPr marL="0" indent="0" algn="just">
              <a:buNone/>
            </a:pPr>
            <a:r>
              <a:rPr lang="fr-FR" dirty="0"/>
              <a:t>Le juge condamne la partie qui n’honore pas le contrat à exécuter son obligation de façon forcée.</a:t>
            </a:r>
          </a:p>
          <a:p>
            <a:endParaRPr lang="fr-FR" dirty="0"/>
          </a:p>
          <a:p>
            <a:pPr>
              <a:buFont typeface="Wingdings" panose="05000000000000000000" pitchFamily="2" charset="2"/>
              <a:buChar char="§"/>
            </a:pPr>
            <a:r>
              <a:rPr lang="fr-FR" b="1" u="sng" dirty="0"/>
              <a:t>La résolution du contrat </a:t>
            </a:r>
            <a:r>
              <a:rPr lang="fr-FR" dirty="0"/>
              <a:t>: </a:t>
            </a:r>
          </a:p>
          <a:p>
            <a:pPr marL="0" indent="0" algn="just">
              <a:buNone/>
            </a:pPr>
            <a:r>
              <a:rPr lang="fr-FR" dirty="0"/>
              <a:t>la victime demande au juge l’annulation pur et simple du contrat, en demandant généralement des dommages et intérêts.</a:t>
            </a:r>
          </a:p>
        </p:txBody>
      </p:sp>
      <p:sp>
        <p:nvSpPr>
          <p:cNvPr id="4" name="Espace réservé du numéro de diapositive 3"/>
          <p:cNvSpPr>
            <a:spLocks noGrp="1"/>
          </p:cNvSpPr>
          <p:nvPr>
            <p:ph type="sldNum" sz="quarter" idx="12"/>
          </p:nvPr>
        </p:nvSpPr>
        <p:spPr/>
        <p:txBody>
          <a:bodyPr/>
          <a:lstStyle/>
          <a:p>
            <a:fld id="{5AED557A-CDB5-4098-A137-F8466BC1C290}" type="slidenum">
              <a:rPr lang="fr-FR" smtClean="0"/>
              <a:t>9</a:t>
            </a:fld>
            <a:endParaRPr lang="fr-FR"/>
          </a:p>
        </p:txBody>
      </p:sp>
      <p:sp>
        <p:nvSpPr>
          <p:cNvPr id="10" name="ZoneTexte 9"/>
          <p:cNvSpPr txBox="1"/>
          <p:nvPr/>
        </p:nvSpPr>
        <p:spPr>
          <a:xfrm>
            <a:off x="540276" y="807023"/>
            <a:ext cx="8733726" cy="1703480"/>
          </a:xfrm>
          <a:prstGeom prst="rect">
            <a:avLst/>
          </a:prstGeom>
          <a:noFill/>
        </p:spPr>
        <p:txBody>
          <a:bodyPr wrap="square" rtlCol="0">
            <a:spAutoFit/>
          </a:bodyPr>
          <a:lstStyle/>
          <a:p>
            <a:pPr algn="just">
              <a:lnSpc>
                <a:spcPct val="150000"/>
              </a:lnSpc>
            </a:pPr>
            <a:r>
              <a:rPr lang="fr-FR" dirty="0"/>
              <a:t>Il y a résolution lorsque le contrat est valablement formé, mais qu’une des parties au contrat synallagmatique n’a pas exécuté son obligation. La situation pénalise une des parties au contrat, le temps que le </a:t>
            </a:r>
            <a:r>
              <a:rPr lang="fr-FR" dirty="0" err="1"/>
              <a:t>cocontratctant</a:t>
            </a:r>
            <a:r>
              <a:rPr lang="fr-FR" dirty="0"/>
              <a:t> remplisse son obligation: l’inexécution doit être sanctionnée.</a:t>
            </a:r>
          </a:p>
        </p:txBody>
      </p:sp>
    </p:spTree>
    <p:extLst>
      <p:ext uri="{BB962C8B-B14F-4D97-AF65-F5344CB8AC3E}">
        <p14:creationId xmlns:p14="http://schemas.microsoft.com/office/powerpoint/2010/main" val="125540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t>Partie 3 :  La formation des contrats informatiques</a:t>
            </a:r>
            <a:br>
              <a:rPr lang="fr-FR" i="1" dirty="0"/>
            </a:br>
            <a:endParaRPr lang="fr-FR" dirty="0"/>
          </a:p>
        </p:txBody>
      </p:sp>
      <p:sp>
        <p:nvSpPr>
          <p:cNvPr id="3" name="Espace réservé du contenu 2"/>
          <p:cNvSpPr>
            <a:spLocks noGrp="1"/>
          </p:cNvSpPr>
          <p:nvPr>
            <p:ph idx="1"/>
          </p:nvPr>
        </p:nvSpPr>
        <p:spPr>
          <a:xfrm>
            <a:off x="677334" y="2160589"/>
            <a:ext cx="9292576" cy="3880773"/>
          </a:xfrm>
        </p:spPr>
        <p:txBody>
          <a:bodyPr>
            <a:normAutofit/>
          </a:bodyPr>
          <a:lstStyle/>
          <a:p>
            <a:pPr marL="0" indent="0">
              <a:buNone/>
            </a:pPr>
            <a:r>
              <a:rPr lang="fr-FR" b="1" dirty="0"/>
              <a:t>I. </a:t>
            </a:r>
            <a:r>
              <a:rPr lang="fr-FR" dirty="0"/>
              <a:t>LA MISE EN PLACE DU CONTRAT INFORMATIQUE</a:t>
            </a:r>
            <a:endParaRPr lang="fr-FR" i="1" dirty="0"/>
          </a:p>
          <a:p>
            <a:pPr marL="514350" indent="-514350">
              <a:buAutoNum type="arabicPeriod"/>
            </a:pPr>
            <a:r>
              <a:rPr lang="fr-FR" b="1" u="sng" dirty="0"/>
              <a:t>Phase précontractuelle</a:t>
            </a:r>
          </a:p>
          <a:p>
            <a:pPr marL="514350" indent="-514350">
              <a:buAutoNum type="arabicPeriod"/>
            </a:pPr>
            <a:endParaRPr lang="fr-FR" b="1" u="sng" dirty="0"/>
          </a:p>
          <a:p>
            <a:pPr marL="0" indent="0" algn="just">
              <a:buNone/>
            </a:pPr>
            <a:r>
              <a:rPr lang="fr-FR" dirty="0"/>
              <a:t>La formation du contrat informatique passe par plusieurs étapes qui finissent par la conclusion du contrat. On peut parler de deux phases principales qui précèdent la formation du contrat informatique : </a:t>
            </a:r>
          </a:p>
          <a:p>
            <a:pPr marL="0" indent="0" algn="just">
              <a:buNone/>
            </a:pPr>
            <a:r>
              <a:rPr lang="fr-FR" dirty="0"/>
              <a:t>la phase de la sélection du cocontractant ou du partenaire </a:t>
            </a:r>
            <a:r>
              <a:rPr lang="fr-FR" b="1" dirty="0"/>
              <a:t>(a)</a:t>
            </a:r>
            <a:r>
              <a:rPr lang="fr-FR" dirty="0"/>
              <a:t>  </a:t>
            </a:r>
          </a:p>
          <a:p>
            <a:pPr marL="0" indent="0" algn="just">
              <a:buNone/>
            </a:pPr>
            <a:r>
              <a:rPr lang="fr-FR" dirty="0"/>
              <a:t>la phase des pourparlers </a:t>
            </a:r>
            <a:r>
              <a:rPr lang="fr-FR" b="1" dirty="0"/>
              <a:t>(b)</a:t>
            </a:r>
            <a:r>
              <a:rPr lang="fr-FR" dirty="0"/>
              <a:t> qui finissent par </a:t>
            </a:r>
          </a:p>
          <a:p>
            <a:pPr marL="0" indent="0" algn="just">
              <a:buNone/>
            </a:pPr>
            <a:r>
              <a:rPr lang="fr-FR" dirty="0"/>
              <a:t>une offre de contrat </a:t>
            </a:r>
            <a:r>
              <a:rPr lang="fr-FR" b="1" dirty="0"/>
              <a:t>(c)</a:t>
            </a:r>
            <a:r>
              <a:rPr lang="fr-FR" dirty="0"/>
              <a:t>.</a:t>
            </a:r>
            <a:endParaRPr lang="fr-FR" b="1" dirty="0"/>
          </a:p>
          <a:p>
            <a:pPr marL="0" indent="0" algn="just">
              <a:buNone/>
            </a:pPr>
            <a:r>
              <a:rPr lang="fr-FR" dirty="0"/>
              <a:t> </a:t>
            </a:r>
            <a:endParaRPr lang="fr-FR" i="1" dirty="0"/>
          </a:p>
          <a:p>
            <a:endParaRPr lang="fr-FR" dirty="0"/>
          </a:p>
        </p:txBody>
      </p:sp>
    </p:spTree>
    <p:extLst>
      <p:ext uri="{BB962C8B-B14F-4D97-AF65-F5344CB8AC3E}">
        <p14:creationId xmlns:p14="http://schemas.microsoft.com/office/powerpoint/2010/main" val="352784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
                                            <p:txEl>
                                              <p:pRg st="4" end="4"/>
                                            </p:txEl>
                                          </p:spTgt>
                                        </p:tgtEl>
                                        <p:attrNameLst>
                                          <p:attrName>style.color</p:attrName>
                                        </p:attrNameLst>
                                      </p:cBhvr>
                                      <p:to>
                                        <a:schemeClr val="accent2"/>
                                      </p:to>
                                    </p:animClr>
                                    <p:animClr clrSpc="rgb" dir="cw">
                                      <p:cBhvr>
                                        <p:cTn id="7" dur="500" fill="hold"/>
                                        <p:tgtEl>
                                          <p:spTgt spid="3">
                                            <p:txEl>
                                              <p:pRg st="4" end="4"/>
                                            </p:txEl>
                                          </p:spTgt>
                                        </p:tgtEl>
                                        <p:attrNameLst>
                                          <p:attrName>fillcolor</p:attrName>
                                        </p:attrNameLst>
                                      </p:cBhvr>
                                      <p:to>
                                        <a:schemeClr val="accent2"/>
                                      </p:to>
                                    </p:animClr>
                                    <p:set>
                                      <p:cBhvr>
                                        <p:cTn id="8" dur="500" fill="hold"/>
                                        <p:tgtEl>
                                          <p:spTgt spid="3">
                                            <p:txEl>
                                              <p:pRg st="4" end="4"/>
                                            </p:txEl>
                                          </p:spTgt>
                                        </p:tgtEl>
                                        <p:attrNameLst>
                                          <p:attrName>fill.type</p:attrName>
                                        </p:attrNameLst>
                                      </p:cBhvr>
                                      <p:to>
                                        <p:strVal val="solid"/>
                                      </p:to>
                                    </p:set>
                                    <p:set>
                                      <p:cBhvr>
                                        <p:cTn id="9" dur="500" fill="hold"/>
                                        <p:tgtEl>
                                          <p:spTgt spid="3">
                                            <p:txEl>
                                              <p:pRg st="4" end="4"/>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nodeType="clickEffect">
                                  <p:stCondLst>
                                    <p:cond delay="0"/>
                                  </p:stCondLst>
                                  <p:childTnLst>
                                    <p:animClr clrSpc="rgb" dir="cw">
                                      <p:cBhvr override="childStyle">
                                        <p:cTn id="13" dur="500" fill="hold"/>
                                        <p:tgtEl>
                                          <p:spTgt spid="3">
                                            <p:txEl>
                                              <p:pRg st="5" end="5"/>
                                            </p:txEl>
                                          </p:spTgt>
                                        </p:tgtEl>
                                        <p:attrNameLst>
                                          <p:attrName>style.color</p:attrName>
                                        </p:attrNameLst>
                                      </p:cBhvr>
                                      <p:to>
                                        <a:schemeClr val="accent2"/>
                                      </p:to>
                                    </p:animClr>
                                    <p:animClr clrSpc="rgb" dir="cw">
                                      <p:cBhvr>
                                        <p:cTn id="14" dur="500" fill="hold"/>
                                        <p:tgtEl>
                                          <p:spTgt spid="3">
                                            <p:txEl>
                                              <p:pRg st="5" end="5"/>
                                            </p:txEl>
                                          </p:spTgt>
                                        </p:tgtEl>
                                        <p:attrNameLst>
                                          <p:attrName>fillcolor</p:attrName>
                                        </p:attrNameLst>
                                      </p:cBhvr>
                                      <p:to>
                                        <a:schemeClr val="accent2"/>
                                      </p:to>
                                    </p:animClr>
                                    <p:set>
                                      <p:cBhvr>
                                        <p:cTn id="15" dur="500" fill="hold"/>
                                        <p:tgtEl>
                                          <p:spTgt spid="3">
                                            <p:txEl>
                                              <p:pRg st="5" end="5"/>
                                            </p:txEl>
                                          </p:spTgt>
                                        </p:tgtEl>
                                        <p:attrNameLst>
                                          <p:attrName>fill.type</p:attrName>
                                        </p:attrNameLst>
                                      </p:cBhvr>
                                      <p:to>
                                        <p:strVal val="solid"/>
                                      </p:to>
                                    </p:set>
                                    <p:set>
                                      <p:cBhvr>
                                        <p:cTn id="16" dur="500" fill="hold"/>
                                        <p:tgtEl>
                                          <p:spTgt spid="3">
                                            <p:txEl>
                                              <p:pRg st="5" end="5"/>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nodeType="clickEffect">
                                  <p:stCondLst>
                                    <p:cond delay="0"/>
                                  </p:stCondLst>
                                  <p:childTnLst>
                                    <p:animClr clrSpc="rgb" dir="cw">
                                      <p:cBhvr override="childStyle">
                                        <p:cTn id="20" dur="500" fill="hold"/>
                                        <p:tgtEl>
                                          <p:spTgt spid="3">
                                            <p:txEl>
                                              <p:pRg st="6" end="6"/>
                                            </p:txEl>
                                          </p:spTgt>
                                        </p:tgtEl>
                                        <p:attrNameLst>
                                          <p:attrName>style.color</p:attrName>
                                        </p:attrNameLst>
                                      </p:cBhvr>
                                      <p:to>
                                        <a:schemeClr val="accent2"/>
                                      </p:to>
                                    </p:animClr>
                                    <p:animClr clrSpc="rgb" dir="cw">
                                      <p:cBhvr>
                                        <p:cTn id="21" dur="500" fill="hold"/>
                                        <p:tgtEl>
                                          <p:spTgt spid="3">
                                            <p:txEl>
                                              <p:pRg st="6" end="6"/>
                                            </p:txEl>
                                          </p:spTgt>
                                        </p:tgtEl>
                                        <p:attrNameLst>
                                          <p:attrName>fillcolor</p:attrName>
                                        </p:attrNameLst>
                                      </p:cBhvr>
                                      <p:to>
                                        <a:schemeClr val="accent2"/>
                                      </p:to>
                                    </p:animClr>
                                    <p:set>
                                      <p:cBhvr>
                                        <p:cTn id="22" dur="500" fill="hold"/>
                                        <p:tgtEl>
                                          <p:spTgt spid="3">
                                            <p:txEl>
                                              <p:pRg st="6" end="6"/>
                                            </p:txEl>
                                          </p:spTgt>
                                        </p:tgtEl>
                                        <p:attrNameLst>
                                          <p:attrName>fill.type</p:attrName>
                                        </p:attrNameLst>
                                      </p:cBhvr>
                                      <p:to>
                                        <p:strVal val="solid"/>
                                      </p:to>
                                    </p:set>
                                    <p:set>
                                      <p:cBhvr>
                                        <p:cTn id="23" dur="500" fill="hold"/>
                                        <p:tgtEl>
                                          <p:spTgt spid="3">
                                            <p:txEl>
                                              <p:pRg st="6" end="6"/>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81800" y="481915"/>
            <a:ext cx="9026224" cy="3880773"/>
          </a:xfrm>
        </p:spPr>
        <p:txBody>
          <a:bodyPr>
            <a:normAutofit/>
          </a:bodyPr>
          <a:lstStyle/>
          <a:p>
            <a:pPr marL="0" indent="0">
              <a:buNone/>
            </a:pPr>
            <a:r>
              <a:rPr lang="fr-FR" dirty="0"/>
              <a:t> a. </a:t>
            </a:r>
            <a:r>
              <a:rPr lang="fr-FR" u="sng" dirty="0"/>
              <a:t>La sélection du partenaire</a:t>
            </a:r>
          </a:p>
          <a:p>
            <a:pPr marL="0" indent="0">
              <a:buNone/>
            </a:pPr>
            <a:r>
              <a:rPr lang="fr-FR" b="1" dirty="0"/>
              <a:t>a.1.</a:t>
            </a:r>
            <a:r>
              <a:rPr lang="fr-FR" dirty="0"/>
              <a:t>     </a:t>
            </a:r>
            <a:r>
              <a:rPr lang="fr-FR" b="1" u="sng" dirty="0">
                <a:solidFill>
                  <a:srgbClr val="FF0000"/>
                </a:solidFill>
              </a:rPr>
              <a:t>Le cahier de charges</a:t>
            </a:r>
            <a:endParaRPr lang="fr-FR" dirty="0">
              <a:solidFill>
                <a:srgbClr val="FF0000"/>
              </a:solidFill>
            </a:endParaRPr>
          </a:p>
          <a:p>
            <a:pPr marL="0" indent="0">
              <a:buNone/>
            </a:pPr>
            <a:r>
              <a:rPr lang="fr-FR" dirty="0">
                <a:solidFill>
                  <a:srgbClr val="FF0000"/>
                </a:solidFill>
              </a:rPr>
              <a:t> </a:t>
            </a:r>
          </a:p>
          <a:p>
            <a:pPr algn="just"/>
            <a:r>
              <a:rPr lang="fr-FR" b="1" dirty="0">
                <a:solidFill>
                  <a:srgbClr val="FF0000"/>
                </a:solidFill>
              </a:rPr>
              <a:t>Définition :</a:t>
            </a:r>
            <a:r>
              <a:rPr lang="fr-FR" dirty="0">
                <a:solidFill>
                  <a:srgbClr val="FF0000"/>
                </a:solidFill>
              </a:rPr>
              <a:t> Le cahier de charge est un document contractuel décrivant d’une manière exhaustive ce qui est attendu du maître d’œuvre par le maître d’ouvrage.</a:t>
            </a:r>
          </a:p>
          <a:p>
            <a:pPr algn="just"/>
            <a:r>
              <a:rPr lang="fr-FR" dirty="0"/>
              <a:t>Une fois le cahier de charges est prêt, le maitre d’ouvrage peut lancer un appel d’offre ou bien choisir directement son partenaire.</a:t>
            </a:r>
          </a:p>
          <a:p>
            <a:pPr marL="0" indent="0">
              <a:buNone/>
            </a:pPr>
            <a:endParaRPr lang="fr-FR" dirty="0"/>
          </a:p>
          <a:p>
            <a:pPr marL="0" indent="0">
              <a:buNone/>
            </a:pPr>
            <a:endParaRPr lang="fr-FR" dirty="0"/>
          </a:p>
        </p:txBody>
      </p:sp>
      <p:pic>
        <p:nvPicPr>
          <p:cNvPr id="2" name="Image 1"/>
          <p:cNvPicPr>
            <a:picLocks noChangeAspect="1"/>
          </p:cNvPicPr>
          <p:nvPr/>
        </p:nvPicPr>
        <p:blipFill>
          <a:blip r:embed="rId2"/>
          <a:stretch>
            <a:fillRect/>
          </a:stretch>
        </p:blipFill>
        <p:spPr>
          <a:xfrm>
            <a:off x="4094219" y="3570216"/>
            <a:ext cx="3298795" cy="2771591"/>
          </a:xfrm>
          <a:prstGeom prst="rect">
            <a:avLst/>
          </a:prstGeom>
        </p:spPr>
      </p:pic>
    </p:spTree>
    <p:extLst>
      <p:ext uri="{BB962C8B-B14F-4D97-AF65-F5344CB8AC3E}">
        <p14:creationId xmlns:p14="http://schemas.microsoft.com/office/powerpoint/2010/main" val="122887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655093"/>
            <a:ext cx="9233848" cy="5521870"/>
          </a:xfrm>
        </p:spPr>
        <p:txBody>
          <a:bodyPr>
            <a:normAutofit/>
          </a:bodyPr>
          <a:lstStyle/>
          <a:p>
            <a:pPr marL="0" indent="0" algn="just">
              <a:buNone/>
            </a:pPr>
            <a:r>
              <a:rPr lang="fr-FR" b="1" u="sng" dirty="0"/>
              <a:t>a.2.</a:t>
            </a:r>
            <a:r>
              <a:rPr lang="fr-FR" u="sng" dirty="0"/>
              <a:t>    </a:t>
            </a:r>
            <a:r>
              <a:rPr lang="fr-FR" b="1" u="sng" dirty="0"/>
              <a:t>L’appel d’offre</a:t>
            </a:r>
            <a:endParaRPr lang="fr-FR" dirty="0"/>
          </a:p>
          <a:p>
            <a:pPr algn="just"/>
            <a:endParaRPr lang="fr-FR" dirty="0"/>
          </a:p>
          <a:p>
            <a:pPr marL="0" indent="0" algn="just">
              <a:buNone/>
            </a:pPr>
            <a:r>
              <a:rPr lang="fr-FR" u="sng" dirty="0"/>
              <a:t>L’appel d’offre peut être ouvert ou restreint</a:t>
            </a:r>
            <a:r>
              <a:rPr lang="fr-FR" dirty="0"/>
              <a:t> :</a:t>
            </a:r>
          </a:p>
          <a:p>
            <a:pPr marL="0" indent="0" algn="just">
              <a:buNone/>
            </a:pPr>
            <a:endParaRPr lang="fr-FR" dirty="0"/>
          </a:p>
          <a:p>
            <a:pPr algn="just"/>
            <a:r>
              <a:rPr lang="fr-FR" b="1" dirty="0"/>
              <a:t>L’appel d’offre ouvert : </a:t>
            </a:r>
            <a:r>
              <a:rPr lang="fr-FR" dirty="0"/>
              <a:t>Toute personne peut remettre une offre. L’offre retenue est celle qui est économiquement la plus avantageuse sans négociations.</a:t>
            </a:r>
          </a:p>
          <a:p>
            <a:pPr algn="just"/>
            <a:r>
              <a:rPr lang="fr-FR" b="1" dirty="0"/>
              <a:t>L’appel d’offre restreint :</a:t>
            </a:r>
            <a:r>
              <a:rPr lang="fr-FR" dirty="0"/>
              <a:t> est la procédure par laquelle seuls les candidats que le maitre de l’ouvrage choisit et décide de consulter, peuvent remettre des offres, sur la base d’un cahier de charges.</a:t>
            </a:r>
          </a:p>
          <a:p>
            <a:pPr algn="just"/>
            <a:endParaRPr lang="fr-FR" dirty="0"/>
          </a:p>
        </p:txBody>
      </p:sp>
      <p:pic>
        <p:nvPicPr>
          <p:cNvPr id="2" name="Image 1"/>
          <p:cNvPicPr>
            <a:picLocks noChangeAspect="1"/>
          </p:cNvPicPr>
          <p:nvPr/>
        </p:nvPicPr>
        <p:blipFill>
          <a:blip r:embed="rId2"/>
          <a:stretch>
            <a:fillRect/>
          </a:stretch>
        </p:blipFill>
        <p:spPr>
          <a:xfrm>
            <a:off x="4586426" y="4390762"/>
            <a:ext cx="2743862" cy="1786201"/>
          </a:xfrm>
          <a:prstGeom prst="rect">
            <a:avLst/>
          </a:prstGeom>
        </p:spPr>
      </p:pic>
    </p:spTree>
    <p:extLst>
      <p:ext uri="{BB962C8B-B14F-4D97-AF65-F5344CB8AC3E}">
        <p14:creationId xmlns:p14="http://schemas.microsoft.com/office/powerpoint/2010/main" val="417916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736979"/>
            <a:ext cx="8919949" cy="5745708"/>
          </a:xfrm>
        </p:spPr>
        <p:txBody>
          <a:bodyPr>
            <a:normAutofit lnSpcReduction="10000"/>
          </a:bodyPr>
          <a:lstStyle/>
          <a:p>
            <a:pPr marL="0" indent="0" algn="just">
              <a:buNone/>
            </a:pPr>
            <a:r>
              <a:rPr lang="fr-FR" u="sng" dirty="0"/>
              <a:t>b. Les pourparlers</a:t>
            </a:r>
            <a:endParaRPr lang="fr-FR" dirty="0"/>
          </a:p>
          <a:p>
            <a:pPr marL="0" indent="0" algn="just">
              <a:buNone/>
            </a:pPr>
            <a:endParaRPr lang="fr-FR" dirty="0"/>
          </a:p>
          <a:p>
            <a:pPr algn="just"/>
            <a:r>
              <a:rPr lang="fr-FR" dirty="0">
                <a:solidFill>
                  <a:srgbClr val="FF0000"/>
                </a:solidFill>
              </a:rPr>
              <a:t>La plupart des contrats informatiques passent par l’étape de la négociation (pourparlers) avant de conclure un éventuel contrat.</a:t>
            </a:r>
          </a:p>
          <a:p>
            <a:pPr marL="0" indent="0" algn="just">
              <a:buNone/>
            </a:pPr>
            <a:endParaRPr lang="fr-FR" dirty="0"/>
          </a:p>
          <a:p>
            <a:pPr algn="just"/>
            <a:r>
              <a:rPr lang="fr-FR" dirty="0"/>
              <a:t>La négociation finit par la fixation définitive d’une offre, qui lors de son acceptation, le contrat devient conclu.</a:t>
            </a:r>
          </a:p>
          <a:p>
            <a:pPr marL="0" indent="0" algn="just">
              <a:buNone/>
            </a:pPr>
            <a:endParaRPr lang="fr-FR" dirty="0"/>
          </a:p>
          <a:p>
            <a:pPr algn="just"/>
            <a:r>
              <a:rPr lang="fr-FR" dirty="0"/>
              <a:t>La phase précontractuelle est soumise au principe de bonne foi, ce qui implique le respect de certaines obligations :</a:t>
            </a:r>
          </a:p>
          <a:p>
            <a:pPr marL="0" indent="0" algn="just">
              <a:buNone/>
            </a:pPr>
            <a:endParaRPr lang="fr-FR" dirty="0"/>
          </a:p>
          <a:p>
            <a:pPr marL="0" indent="0" algn="just">
              <a:buNone/>
            </a:pPr>
            <a:r>
              <a:rPr lang="fr-FR" dirty="0"/>
              <a:t>-       </a:t>
            </a:r>
            <a:r>
              <a:rPr lang="fr-FR" dirty="0">
                <a:solidFill>
                  <a:srgbClr val="FF0000"/>
                </a:solidFill>
              </a:rPr>
              <a:t>L’obligation de loyauté ;</a:t>
            </a:r>
          </a:p>
          <a:p>
            <a:pPr marL="0" indent="0" algn="just">
              <a:buNone/>
            </a:pPr>
            <a:r>
              <a:rPr lang="fr-FR" dirty="0">
                <a:solidFill>
                  <a:srgbClr val="FF0000"/>
                </a:solidFill>
              </a:rPr>
              <a:t>-       L’exigence de collaboration ;</a:t>
            </a:r>
          </a:p>
          <a:p>
            <a:pPr marL="530225" indent="-530225" algn="just">
              <a:buNone/>
            </a:pPr>
            <a:r>
              <a:rPr lang="fr-FR" dirty="0">
                <a:solidFill>
                  <a:srgbClr val="FF0000"/>
                </a:solidFill>
              </a:rPr>
              <a:t>-       Un devoir d’information et de conseil : le client informe le professionnel de ses     besoins et  le professionnel doit informer et conseiller le client.</a:t>
            </a:r>
          </a:p>
          <a:p>
            <a:pPr marL="0" indent="0" algn="just">
              <a:buNone/>
            </a:pPr>
            <a:r>
              <a:rPr lang="fr-FR" dirty="0"/>
              <a:t>     </a:t>
            </a:r>
          </a:p>
          <a:p>
            <a:pPr algn="just"/>
            <a:endParaRPr lang="fr-FR" dirty="0"/>
          </a:p>
        </p:txBody>
      </p:sp>
      <p:pic>
        <p:nvPicPr>
          <p:cNvPr id="2" name="Image 1"/>
          <p:cNvPicPr>
            <a:picLocks noChangeAspect="1"/>
          </p:cNvPicPr>
          <p:nvPr/>
        </p:nvPicPr>
        <p:blipFill>
          <a:blip r:embed="rId2"/>
          <a:stretch>
            <a:fillRect/>
          </a:stretch>
        </p:blipFill>
        <p:spPr>
          <a:xfrm>
            <a:off x="10205884" y="0"/>
            <a:ext cx="1986116" cy="2035460"/>
          </a:xfrm>
          <a:prstGeom prst="rect">
            <a:avLst/>
          </a:prstGeom>
        </p:spPr>
      </p:pic>
    </p:spTree>
    <p:extLst>
      <p:ext uri="{BB962C8B-B14F-4D97-AF65-F5344CB8AC3E}">
        <p14:creationId xmlns:p14="http://schemas.microsoft.com/office/powerpoint/2010/main" val="300345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DFCBDD6-A643-4039-9C0F-C8E801651A81}"/>
              </a:ext>
            </a:extLst>
          </p:cNvPr>
          <p:cNvSpPr>
            <a:spLocks noGrp="1"/>
          </p:cNvSpPr>
          <p:nvPr>
            <p:ph idx="1"/>
          </p:nvPr>
        </p:nvSpPr>
        <p:spPr>
          <a:xfrm>
            <a:off x="618067" y="1745722"/>
            <a:ext cx="8596668" cy="4606952"/>
          </a:xfrm>
        </p:spPr>
        <p:txBody>
          <a:bodyPr>
            <a:normAutofit/>
          </a:bodyPr>
          <a:lstStyle/>
          <a:p>
            <a:pPr marL="0" indent="0" algn="just">
              <a:buNone/>
            </a:pPr>
            <a:r>
              <a:rPr lang="fr-FR" u="sng" dirty="0"/>
              <a:t>L’expression des besoins : </a:t>
            </a:r>
          </a:p>
          <a:p>
            <a:pPr marL="0" indent="0" algn="just">
              <a:buNone/>
            </a:pPr>
            <a:endParaRPr lang="fr-FR" u="sng" dirty="0"/>
          </a:p>
          <a:p>
            <a:pPr algn="just"/>
            <a:r>
              <a:rPr lang="fr-FR" dirty="0"/>
              <a:t>Réunions où le futur client exprime ses besoins au futur prestataire.</a:t>
            </a:r>
          </a:p>
          <a:p>
            <a:pPr algn="just"/>
            <a:r>
              <a:rPr lang="fr-FR" dirty="0"/>
              <a:t> Le client à l'obligation de définir ses besoins spécifiques : </a:t>
            </a:r>
            <a:r>
              <a:rPr lang="fr-FR" u="sng" dirty="0"/>
              <a:t>c'est le </a:t>
            </a:r>
            <a:r>
              <a:rPr lang="fr-FR" b="1" u="sng" dirty="0"/>
              <a:t>devoir de collaboration. </a:t>
            </a:r>
          </a:p>
          <a:p>
            <a:pPr algn="just"/>
            <a:r>
              <a:rPr lang="fr-FR" dirty="0"/>
              <a:t>C'est pourquoi, c'est au client qu'incombe le besoin de délivrer le cahier des charges. </a:t>
            </a:r>
          </a:p>
          <a:p>
            <a:pPr algn="just">
              <a:lnSpc>
                <a:spcPct val="160000"/>
              </a:lnSpc>
            </a:pPr>
            <a:r>
              <a:rPr lang="fr-FR" dirty="0"/>
              <a:t>Dès la publication du cahier des charges, c'est au fournisseur de demander des informations complémentaires s'il en a besoin, voir de suppléer le client s'il est incompétent ou défaillant : </a:t>
            </a:r>
            <a:r>
              <a:rPr lang="fr-FR" b="1" dirty="0"/>
              <a:t>c'est le devoir de conseil et d'information</a:t>
            </a:r>
            <a:r>
              <a:rPr lang="fr-FR" dirty="0"/>
              <a:t>.</a:t>
            </a:r>
          </a:p>
          <a:p>
            <a:pPr marL="530225" indent="-530225" algn="just">
              <a:buNone/>
            </a:pPr>
            <a:endParaRPr lang="fr-FR" dirty="0"/>
          </a:p>
          <a:p>
            <a:pPr algn="just"/>
            <a:endParaRPr lang="fr-FR" dirty="0"/>
          </a:p>
        </p:txBody>
      </p:sp>
      <p:pic>
        <p:nvPicPr>
          <p:cNvPr id="4" name="Image 3">
            <a:extLst>
              <a:ext uri="{FF2B5EF4-FFF2-40B4-BE49-F238E27FC236}">
                <a16:creationId xmlns:a16="http://schemas.microsoft.com/office/drawing/2014/main" id="{43298927-0D4E-4EF7-B1DC-6565903820F1}"/>
              </a:ext>
            </a:extLst>
          </p:cNvPr>
          <p:cNvPicPr>
            <a:picLocks noChangeAspect="1"/>
          </p:cNvPicPr>
          <p:nvPr/>
        </p:nvPicPr>
        <p:blipFill rotWithShape="1">
          <a:blip r:embed="rId2"/>
          <a:srcRect t="4221"/>
          <a:stretch/>
        </p:blipFill>
        <p:spPr>
          <a:xfrm>
            <a:off x="10008305" y="-1"/>
            <a:ext cx="2183695" cy="3183467"/>
          </a:xfrm>
          <a:prstGeom prst="rect">
            <a:avLst/>
          </a:prstGeom>
        </p:spPr>
      </p:pic>
      <p:sp>
        <p:nvSpPr>
          <p:cNvPr id="5" name="Espace réservé du numéro de diapositive 4">
            <a:extLst>
              <a:ext uri="{FF2B5EF4-FFF2-40B4-BE49-F238E27FC236}">
                <a16:creationId xmlns:a16="http://schemas.microsoft.com/office/drawing/2014/main" id="{0684044D-631B-47FB-8A0B-C28D34D24806}"/>
              </a:ext>
            </a:extLst>
          </p:cNvPr>
          <p:cNvSpPr>
            <a:spLocks noGrp="1"/>
          </p:cNvSpPr>
          <p:nvPr>
            <p:ph type="sldNum" sz="quarter" idx="12"/>
          </p:nvPr>
        </p:nvSpPr>
        <p:spPr/>
        <p:txBody>
          <a:bodyPr/>
          <a:lstStyle/>
          <a:p>
            <a:fld id="{5AED557A-CDB5-4098-A137-F8466BC1C290}" type="slidenum">
              <a:rPr lang="fr-FR" smtClean="0"/>
              <a:t>14</a:t>
            </a:fld>
            <a:endParaRPr lang="fr-FR"/>
          </a:p>
        </p:txBody>
      </p:sp>
      <p:sp>
        <p:nvSpPr>
          <p:cNvPr id="7" name="Titre 6">
            <a:extLst>
              <a:ext uri="{FF2B5EF4-FFF2-40B4-BE49-F238E27FC236}">
                <a16:creationId xmlns:a16="http://schemas.microsoft.com/office/drawing/2014/main" id="{EFD2597F-6488-466F-9F79-A538244135EB}"/>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8618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7EF6F72-3959-4EA8-891C-2F9C71B968A7}"/>
              </a:ext>
            </a:extLst>
          </p:cNvPr>
          <p:cNvSpPr>
            <a:spLocks noGrp="1"/>
          </p:cNvSpPr>
          <p:nvPr>
            <p:ph idx="1"/>
          </p:nvPr>
        </p:nvSpPr>
        <p:spPr/>
        <p:txBody>
          <a:bodyPr>
            <a:normAutofit/>
          </a:bodyPr>
          <a:lstStyle/>
          <a:p>
            <a:pPr marL="0" indent="0" algn="just">
              <a:buNone/>
            </a:pPr>
            <a:r>
              <a:rPr lang="fr-FR" dirty="0"/>
              <a:t>Intérêts de la phase </a:t>
            </a:r>
            <a:r>
              <a:rPr lang="fr-FR" dirty="0" err="1"/>
              <a:t>pré-contractuelle</a:t>
            </a:r>
            <a:r>
              <a:rPr lang="fr-FR" dirty="0"/>
              <a:t> :</a:t>
            </a:r>
          </a:p>
          <a:p>
            <a:pPr algn="just"/>
            <a:r>
              <a:rPr lang="fr-FR" u="sng" dirty="0"/>
              <a:t>Déterminer le périmètre fonctionnel et technique </a:t>
            </a:r>
            <a:r>
              <a:rPr lang="fr-FR" dirty="0"/>
              <a:t>: les conditions de livraison, certaines contraintes (</a:t>
            </a:r>
            <a:r>
              <a:rPr lang="fr-FR" dirty="0" err="1"/>
              <a:t>inter-opérabilité</a:t>
            </a:r>
            <a:r>
              <a:rPr lang="fr-FR" dirty="0"/>
              <a:t> entre le matériel nouveau et celui existant).</a:t>
            </a:r>
          </a:p>
          <a:p>
            <a:pPr algn="just"/>
            <a:r>
              <a:rPr lang="fr-FR" u="sng" dirty="0"/>
              <a:t>Anticiper des évolutions / adaptations du projet, et les risques </a:t>
            </a:r>
            <a:r>
              <a:rPr lang="fr-FR" dirty="0"/>
              <a:t>qui en découlent : discuter en cas de retard, d'infaisabilité d'une partie du projet, de défaillance (faillite) du prestataire ou du client.</a:t>
            </a:r>
          </a:p>
          <a:p>
            <a:pPr algn="just"/>
            <a:r>
              <a:rPr lang="fr-FR" u="sng" dirty="0"/>
              <a:t>Sécuriser le contrat informatique </a:t>
            </a:r>
            <a:r>
              <a:rPr lang="fr-FR" dirty="0"/>
              <a:t>: plus la structure juridique est rigoureuse, adaptée et équilibrée, meilleure sera l'exécution du contrat. Sécurité financière et juridique. </a:t>
            </a:r>
          </a:p>
          <a:p>
            <a:pPr algn="just"/>
            <a:r>
              <a:rPr lang="fr-FR" u="sng" dirty="0"/>
              <a:t>Limiter des risques de contentieux.</a:t>
            </a:r>
          </a:p>
        </p:txBody>
      </p:sp>
      <p:sp>
        <p:nvSpPr>
          <p:cNvPr id="5" name="Titre 4">
            <a:extLst>
              <a:ext uri="{FF2B5EF4-FFF2-40B4-BE49-F238E27FC236}">
                <a16:creationId xmlns:a16="http://schemas.microsoft.com/office/drawing/2014/main" id="{4173AAEE-7EB6-410F-AF6D-87A9B19DB320}"/>
              </a:ext>
            </a:extLst>
          </p:cNvPr>
          <p:cNvSpPr>
            <a:spLocks noGrp="1"/>
          </p:cNvSpPr>
          <p:nvPr>
            <p:ph type="title"/>
          </p:nvPr>
        </p:nvSpPr>
        <p:spPr/>
        <p:txBody>
          <a:bodyPr/>
          <a:lstStyle/>
          <a:p>
            <a:endParaRPr lang="fr-FR"/>
          </a:p>
        </p:txBody>
      </p:sp>
      <p:sp>
        <p:nvSpPr>
          <p:cNvPr id="2" name="Espace réservé du numéro de diapositive 1">
            <a:extLst>
              <a:ext uri="{FF2B5EF4-FFF2-40B4-BE49-F238E27FC236}">
                <a16:creationId xmlns:a16="http://schemas.microsoft.com/office/drawing/2014/main" id="{D6C7F08B-768F-4B9F-95AD-E5401E360550}"/>
              </a:ext>
            </a:extLst>
          </p:cNvPr>
          <p:cNvSpPr>
            <a:spLocks noGrp="1"/>
          </p:cNvSpPr>
          <p:nvPr>
            <p:ph type="sldNum" sz="quarter" idx="12"/>
          </p:nvPr>
        </p:nvSpPr>
        <p:spPr/>
        <p:txBody>
          <a:bodyPr/>
          <a:lstStyle/>
          <a:p>
            <a:fld id="{5AED557A-CDB5-4098-A137-F8466BC1C290}" type="slidenum">
              <a:rPr lang="fr-FR" smtClean="0"/>
              <a:t>15</a:t>
            </a:fld>
            <a:endParaRPr lang="fr-FR"/>
          </a:p>
        </p:txBody>
      </p:sp>
    </p:spTree>
    <p:extLst>
      <p:ext uri="{BB962C8B-B14F-4D97-AF65-F5344CB8AC3E}">
        <p14:creationId xmlns:p14="http://schemas.microsoft.com/office/powerpoint/2010/main" val="154506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628C79-6AC7-409E-86FE-9C15799567DD}"/>
              </a:ext>
            </a:extLst>
          </p:cNvPr>
          <p:cNvSpPr>
            <a:spLocks noGrp="1"/>
          </p:cNvSpPr>
          <p:nvPr>
            <p:ph type="title"/>
          </p:nvPr>
        </p:nvSpPr>
        <p:spPr/>
        <p:txBody>
          <a:bodyPr>
            <a:normAutofit/>
          </a:bodyPr>
          <a:lstStyle/>
          <a:p>
            <a:r>
              <a:rPr lang="fr-FR" sz="2800" dirty="0"/>
              <a:t>c. La négociation du contenu du contrat informatique et offre</a:t>
            </a:r>
          </a:p>
        </p:txBody>
      </p:sp>
      <p:sp>
        <p:nvSpPr>
          <p:cNvPr id="3" name="Espace réservé du contenu 2">
            <a:extLst>
              <a:ext uri="{FF2B5EF4-FFF2-40B4-BE49-F238E27FC236}">
                <a16:creationId xmlns:a16="http://schemas.microsoft.com/office/drawing/2014/main" id="{5C4E4036-812D-4067-A8C3-A21860E7722F}"/>
              </a:ext>
            </a:extLst>
          </p:cNvPr>
          <p:cNvSpPr>
            <a:spLocks noGrp="1"/>
          </p:cNvSpPr>
          <p:nvPr>
            <p:ph idx="1"/>
          </p:nvPr>
        </p:nvSpPr>
        <p:spPr/>
        <p:txBody>
          <a:bodyPr/>
          <a:lstStyle/>
          <a:p>
            <a:pPr marL="0" indent="0">
              <a:buNone/>
            </a:pPr>
            <a:r>
              <a:rPr lang="fr-FR" u="sng" dirty="0"/>
              <a:t>1. Lors de la négociation du contenu du contrat, il convient de : </a:t>
            </a:r>
          </a:p>
          <a:p>
            <a:r>
              <a:rPr lang="fr-FR" dirty="0"/>
              <a:t>Savoir ce qui doit être contenu dans un contrat </a:t>
            </a:r>
          </a:p>
          <a:p>
            <a:r>
              <a:rPr lang="fr-FR" dirty="0"/>
              <a:t>Identifier les points délicats qui nécessiteront une clause particulière</a:t>
            </a:r>
          </a:p>
          <a:p>
            <a:r>
              <a:rPr lang="fr-FR" dirty="0"/>
              <a:t>Demander des garanties </a:t>
            </a:r>
          </a:p>
          <a:p>
            <a:r>
              <a:rPr lang="fr-FR" dirty="0"/>
              <a:t>Anticiper le suivi de la bonne exécution du projet</a:t>
            </a:r>
          </a:p>
        </p:txBody>
      </p:sp>
      <p:sp>
        <p:nvSpPr>
          <p:cNvPr id="4" name="Espace réservé du numéro de diapositive 3">
            <a:extLst>
              <a:ext uri="{FF2B5EF4-FFF2-40B4-BE49-F238E27FC236}">
                <a16:creationId xmlns:a16="http://schemas.microsoft.com/office/drawing/2014/main" id="{29E3A902-9DD0-47E2-81FD-B6C5C5190A72}"/>
              </a:ext>
            </a:extLst>
          </p:cNvPr>
          <p:cNvSpPr>
            <a:spLocks noGrp="1"/>
          </p:cNvSpPr>
          <p:nvPr>
            <p:ph type="sldNum" sz="quarter" idx="12"/>
          </p:nvPr>
        </p:nvSpPr>
        <p:spPr/>
        <p:txBody>
          <a:bodyPr/>
          <a:lstStyle/>
          <a:p>
            <a:fld id="{5AED557A-CDB5-4098-A137-F8466BC1C290}" type="slidenum">
              <a:rPr lang="fr-FR" smtClean="0"/>
              <a:t>16</a:t>
            </a:fld>
            <a:endParaRPr lang="fr-FR"/>
          </a:p>
        </p:txBody>
      </p:sp>
    </p:spTree>
    <p:extLst>
      <p:ext uri="{BB962C8B-B14F-4D97-AF65-F5344CB8AC3E}">
        <p14:creationId xmlns:p14="http://schemas.microsoft.com/office/powerpoint/2010/main" val="63080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95447" y="672983"/>
            <a:ext cx="8596668" cy="3880773"/>
          </a:xfrm>
        </p:spPr>
        <p:txBody>
          <a:bodyPr>
            <a:normAutofit/>
          </a:bodyPr>
          <a:lstStyle/>
          <a:p>
            <a:pPr marL="0" indent="0">
              <a:buNone/>
            </a:pPr>
            <a:r>
              <a:rPr lang="fr-FR" b="1" u="sng" dirty="0"/>
              <a:t>2. </a:t>
            </a:r>
            <a:r>
              <a:rPr lang="fr-FR" u="sng" dirty="0"/>
              <a:t>L’offre</a:t>
            </a:r>
            <a:endParaRPr lang="fr-FR" dirty="0"/>
          </a:p>
          <a:p>
            <a:r>
              <a:rPr lang="fr-FR" dirty="0">
                <a:solidFill>
                  <a:srgbClr val="FF0000"/>
                </a:solidFill>
              </a:rPr>
              <a:t>La plupart des systèmes juridiques exigent que l’offre soit ferme et expresse.</a:t>
            </a:r>
          </a:p>
          <a:p>
            <a:r>
              <a:rPr lang="fr-FR" dirty="0">
                <a:solidFill>
                  <a:srgbClr val="FF0000"/>
                </a:solidFill>
              </a:rPr>
              <a:t>Une offre ferme est une offre par laquelle son auteur reconnaît que l'autre partie peut former le contrat par sa seule acceptation.</a:t>
            </a:r>
          </a:p>
          <a:p>
            <a:pPr marL="0" indent="0">
              <a:buNone/>
            </a:pPr>
            <a:endParaRPr lang="fr-FR" dirty="0"/>
          </a:p>
          <a:p>
            <a:pPr marL="0" indent="0">
              <a:buNone/>
            </a:pPr>
            <a:r>
              <a:rPr lang="fr-FR" dirty="0"/>
              <a:t>= Une simple déclaration d'intention n'est pas une offre ferme.</a:t>
            </a:r>
          </a:p>
          <a:p>
            <a:pPr marL="0" indent="0">
              <a:buNone/>
            </a:pPr>
            <a:r>
              <a:rPr lang="fr-FR" dirty="0"/>
              <a:t>= Une offre avec réserve n’est pas une offre ferme</a:t>
            </a:r>
          </a:p>
          <a:p>
            <a:endParaRPr lang="fr-FR" dirty="0"/>
          </a:p>
        </p:txBody>
      </p:sp>
    </p:spTree>
    <p:extLst>
      <p:ext uri="{BB962C8B-B14F-4D97-AF65-F5344CB8AC3E}">
        <p14:creationId xmlns:p14="http://schemas.microsoft.com/office/powerpoint/2010/main" val="319116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3206" y="655093"/>
            <a:ext cx="9116704" cy="5521870"/>
          </a:xfrm>
        </p:spPr>
        <p:txBody>
          <a:bodyPr>
            <a:normAutofit/>
          </a:bodyPr>
          <a:lstStyle/>
          <a:p>
            <a:pPr lvl="0" algn="just"/>
            <a:r>
              <a:rPr lang="fr-FR" b="1" u="sng" dirty="0"/>
              <a:t>Phase contractuelle</a:t>
            </a:r>
            <a:endParaRPr lang="fr-FR" b="1" dirty="0"/>
          </a:p>
          <a:p>
            <a:pPr marL="0" indent="0" algn="just">
              <a:buNone/>
            </a:pPr>
            <a:r>
              <a:rPr lang="fr-FR" dirty="0"/>
              <a:t>La phase contractuelle permet de mettre en place les montages contractuels :</a:t>
            </a:r>
            <a:endParaRPr lang="fr-FR" i="1" dirty="0"/>
          </a:p>
          <a:p>
            <a:pPr marL="0" indent="0" algn="just">
              <a:buNone/>
            </a:pPr>
            <a:endParaRPr lang="fr-FR" i="1" dirty="0"/>
          </a:p>
          <a:p>
            <a:pPr lvl="0" algn="just">
              <a:buFont typeface="Arial" panose="020B0604020202020204" pitchFamily="34" charset="0"/>
              <a:buChar char="•"/>
            </a:pPr>
            <a:r>
              <a:rPr lang="fr-FR" b="1" dirty="0"/>
              <a:t>Avec sous-traitants</a:t>
            </a:r>
            <a:r>
              <a:rPr lang="fr-FR" dirty="0"/>
              <a:t> : on est alors responsable face au client des déficiences des sous-traitants.</a:t>
            </a:r>
          </a:p>
          <a:p>
            <a:pPr lvl="0" algn="just">
              <a:buFont typeface="Arial" panose="020B0604020202020204" pitchFamily="34" charset="0"/>
              <a:buChar char="•"/>
            </a:pPr>
            <a:r>
              <a:rPr lang="fr-FR" b="1" dirty="0"/>
              <a:t>Avec cotraitants</a:t>
            </a:r>
            <a:r>
              <a:rPr lang="fr-FR" dirty="0"/>
              <a:t> : on propose au client de contacter plusieurs autres entreprises.</a:t>
            </a:r>
          </a:p>
          <a:p>
            <a:pPr marL="0" indent="0" algn="just">
              <a:lnSpc>
                <a:spcPct val="150000"/>
              </a:lnSpc>
              <a:buNone/>
            </a:pPr>
            <a:endParaRPr lang="fr-FR" dirty="0"/>
          </a:p>
        </p:txBody>
      </p:sp>
      <p:pic>
        <p:nvPicPr>
          <p:cNvPr id="2" name="Image 1"/>
          <p:cNvPicPr>
            <a:picLocks noChangeAspect="1"/>
          </p:cNvPicPr>
          <p:nvPr/>
        </p:nvPicPr>
        <p:blipFill>
          <a:blip r:embed="rId2"/>
          <a:stretch>
            <a:fillRect/>
          </a:stretch>
        </p:blipFill>
        <p:spPr>
          <a:xfrm>
            <a:off x="4037806" y="3436044"/>
            <a:ext cx="3896825" cy="2530028"/>
          </a:xfrm>
          <a:prstGeom prst="rect">
            <a:avLst/>
          </a:prstGeom>
          <a:ln>
            <a:noFill/>
          </a:ln>
          <a:effectLst>
            <a:softEdge rad="112500"/>
          </a:effectLst>
        </p:spPr>
      </p:pic>
    </p:spTree>
    <p:extLst>
      <p:ext uri="{BB962C8B-B14F-4D97-AF65-F5344CB8AC3E}">
        <p14:creationId xmlns:p14="http://schemas.microsoft.com/office/powerpoint/2010/main" val="344632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3866" y="448175"/>
            <a:ext cx="9457899" cy="6086901"/>
          </a:xfrm>
        </p:spPr>
        <p:txBody>
          <a:bodyPr>
            <a:normAutofit lnSpcReduction="10000"/>
          </a:bodyPr>
          <a:lstStyle/>
          <a:p>
            <a:pPr marL="0" lvl="0" indent="0">
              <a:buNone/>
            </a:pPr>
            <a:r>
              <a:rPr lang="fr-FR" b="1" u="sng" dirty="0"/>
              <a:t>3. Les obligations d’informations </a:t>
            </a:r>
            <a:endParaRPr lang="fr-FR" b="1" dirty="0"/>
          </a:p>
          <a:p>
            <a:pPr marL="0" indent="0">
              <a:buNone/>
            </a:pPr>
            <a:endParaRPr lang="fr-FR" dirty="0"/>
          </a:p>
          <a:p>
            <a:pPr marL="0" indent="0">
              <a:buNone/>
            </a:pPr>
            <a:r>
              <a:rPr lang="fr-FR" b="1" dirty="0">
                <a:solidFill>
                  <a:srgbClr val="FF0000"/>
                </a:solidFill>
              </a:rPr>
              <a:t>Face au client, le professionnel a des obligations</a:t>
            </a:r>
            <a:r>
              <a:rPr lang="fr-FR" dirty="0">
                <a:solidFill>
                  <a:srgbClr val="FF0000"/>
                </a:solidFill>
              </a:rPr>
              <a:t> :</a:t>
            </a:r>
            <a:endParaRPr lang="fr-FR" i="1" dirty="0">
              <a:solidFill>
                <a:srgbClr val="FF0000"/>
              </a:solidFill>
            </a:endParaRPr>
          </a:p>
          <a:p>
            <a:pPr marL="0" indent="0">
              <a:buNone/>
            </a:pPr>
            <a:endParaRPr lang="fr-FR" i="1" dirty="0">
              <a:solidFill>
                <a:srgbClr val="FF0000"/>
              </a:solidFill>
            </a:endParaRPr>
          </a:p>
          <a:p>
            <a:pPr lvl="0"/>
            <a:r>
              <a:rPr lang="fr-FR" b="1" dirty="0">
                <a:solidFill>
                  <a:srgbClr val="FF0000"/>
                </a:solidFill>
              </a:rPr>
              <a:t>D’informations</a:t>
            </a:r>
            <a:r>
              <a:rPr lang="fr-FR" dirty="0">
                <a:solidFill>
                  <a:srgbClr val="FF0000"/>
                </a:solidFill>
              </a:rPr>
              <a:t> : on doit informer le client du produit que l’on propose ;</a:t>
            </a:r>
          </a:p>
          <a:p>
            <a:pPr lvl="0"/>
            <a:r>
              <a:rPr lang="fr-FR" b="1" dirty="0">
                <a:solidFill>
                  <a:srgbClr val="FF0000"/>
                </a:solidFill>
              </a:rPr>
              <a:t>De renseignements</a:t>
            </a:r>
            <a:r>
              <a:rPr lang="fr-FR" dirty="0">
                <a:solidFill>
                  <a:srgbClr val="FF0000"/>
                </a:solidFill>
              </a:rPr>
              <a:t> : on doit répondre aux questions du client ;</a:t>
            </a:r>
          </a:p>
          <a:p>
            <a:pPr lvl="0"/>
            <a:r>
              <a:rPr lang="fr-FR" b="1" dirty="0">
                <a:solidFill>
                  <a:srgbClr val="FF0000"/>
                </a:solidFill>
              </a:rPr>
              <a:t>De mise en garde</a:t>
            </a:r>
            <a:r>
              <a:rPr lang="fr-FR" dirty="0">
                <a:solidFill>
                  <a:srgbClr val="FF0000"/>
                </a:solidFill>
              </a:rPr>
              <a:t> : mettre en garde le client contre les risques et problèmes du produit.</a:t>
            </a:r>
          </a:p>
          <a:p>
            <a:pPr marL="0" indent="0">
              <a:buNone/>
            </a:pPr>
            <a:r>
              <a:rPr lang="fr-FR" dirty="0">
                <a:solidFill>
                  <a:srgbClr val="FF0000"/>
                </a:solidFill>
              </a:rPr>
              <a:t>Cette information doit se faire si possible par écrit (tout simplement pour avoir une preuve écrite).</a:t>
            </a:r>
          </a:p>
          <a:p>
            <a:pPr marL="0" indent="0">
              <a:buNone/>
            </a:pPr>
            <a:endParaRPr lang="fr-FR" dirty="0">
              <a:solidFill>
                <a:srgbClr val="FF0000"/>
              </a:solidFill>
            </a:endParaRPr>
          </a:p>
          <a:p>
            <a:pPr marL="0" indent="0">
              <a:buNone/>
            </a:pPr>
            <a:r>
              <a:rPr lang="fr-FR" b="1" dirty="0">
                <a:solidFill>
                  <a:srgbClr val="FF0000"/>
                </a:solidFill>
              </a:rPr>
              <a:t>Le client, quant à lui, a une obligation de collaboration </a:t>
            </a:r>
            <a:r>
              <a:rPr lang="fr-FR" dirty="0">
                <a:solidFill>
                  <a:srgbClr val="FF0000"/>
                </a:solidFill>
              </a:rPr>
              <a:t>:</a:t>
            </a:r>
          </a:p>
          <a:p>
            <a:r>
              <a:rPr lang="fr-FR" dirty="0">
                <a:solidFill>
                  <a:srgbClr val="FF0000"/>
                </a:solidFill>
              </a:rPr>
              <a:t> Il doit s’informer, se renseigner, se mettre en garde. Pour cela, l’entreprise doit reformuler les questions du client pour être sûr de bien répondre. </a:t>
            </a:r>
          </a:p>
          <a:p>
            <a:r>
              <a:rPr lang="fr-FR" dirty="0">
                <a:solidFill>
                  <a:srgbClr val="FF0000"/>
                </a:solidFill>
              </a:rPr>
              <a:t>Attention: si l’on omet de dire quelque chose, cela peut être considéré comme un silence dolosif qui permet d’annuler le contrat.</a:t>
            </a:r>
            <a:endParaRPr lang="fr-FR" i="1" dirty="0">
              <a:solidFill>
                <a:srgbClr val="FF0000"/>
              </a:solidFill>
            </a:endParaRPr>
          </a:p>
          <a:p>
            <a:pPr marL="0" lvl="0" indent="0" algn="ctr">
              <a:buNone/>
            </a:pPr>
            <a:r>
              <a:rPr lang="fr-FR" dirty="0">
                <a:solidFill>
                  <a:srgbClr val="FF0000"/>
                </a:solidFill>
                <a:hlinkClick r:id="rId2" action="ppaction://hlinkfile"/>
              </a:rPr>
              <a:t>dmf-avocats.fr/informatique-obligation-de-resultat-et-livraison-dun-logiciel-specifique</a:t>
            </a:r>
            <a:r>
              <a:rPr lang="fr-FR" dirty="0">
                <a:solidFill>
                  <a:srgbClr val="FF0000"/>
                </a:solidFill>
              </a:rPr>
              <a:t>/</a:t>
            </a:r>
          </a:p>
          <a:p>
            <a:endParaRPr lang="fr-FR" dirty="0"/>
          </a:p>
          <a:p>
            <a:endParaRPr lang="fr-FR" dirty="0"/>
          </a:p>
        </p:txBody>
      </p:sp>
      <p:pic>
        <p:nvPicPr>
          <p:cNvPr id="2" name="Image 1"/>
          <p:cNvPicPr>
            <a:picLocks noChangeAspect="1"/>
          </p:cNvPicPr>
          <p:nvPr/>
        </p:nvPicPr>
        <p:blipFill rotWithShape="1">
          <a:blip r:embed="rId3"/>
          <a:srcRect l="-1" r="3200"/>
          <a:stretch/>
        </p:blipFill>
        <p:spPr>
          <a:xfrm>
            <a:off x="9491499" y="2785559"/>
            <a:ext cx="2277715" cy="17052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116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939DA2-F151-492D-AAB1-E3A45F9B3CB8}"/>
              </a:ext>
            </a:extLst>
          </p:cNvPr>
          <p:cNvSpPr>
            <a:spLocks noGrp="1"/>
          </p:cNvSpPr>
          <p:nvPr>
            <p:ph type="title"/>
          </p:nvPr>
        </p:nvSpPr>
        <p:spPr/>
        <p:txBody>
          <a:bodyPr>
            <a:normAutofit fontScale="90000"/>
          </a:bodyPr>
          <a:lstStyle/>
          <a:p>
            <a:r>
              <a:rPr lang="fr-FR" dirty="0"/>
              <a:t>L'obligation de conseil et d'information (OCI) </a:t>
            </a:r>
            <a:br>
              <a:rPr lang="fr-FR" dirty="0"/>
            </a:br>
            <a:endParaRPr lang="fr-FR" dirty="0"/>
          </a:p>
        </p:txBody>
      </p:sp>
      <p:sp>
        <p:nvSpPr>
          <p:cNvPr id="3" name="Espace réservé du contenu 2">
            <a:extLst>
              <a:ext uri="{FF2B5EF4-FFF2-40B4-BE49-F238E27FC236}">
                <a16:creationId xmlns:a16="http://schemas.microsoft.com/office/drawing/2014/main" id="{7E2591DC-0C0A-47CF-980A-D061F2B8A951}"/>
              </a:ext>
            </a:extLst>
          </p:cNvPr>
          <p:cNvSpPr>
            <a:spLocks noGrp="1"/>
          </p:cNvSpPr>
          <p:nvPr>
            <p:ph idx="1"/>
          </p:nvPr>
        </p:nvSpPr>
        <p:spPr/>
        <p:txBody>
          <a:bodyPr>
            <a:normAutofit/>
          </a:bodyPr>
          <a:lstStyle/>
          <a:p>
            <a:pPr algn="just"/>
            <a:r>
              <a:rPr lang="fr-FR" dirty="0"/>
              <a:t>Dans plus de </a:t>
            </a:r>
            <a:r>
              <a:rPr lang="fr-FR" b="1" dirty="0"/>
              <a:t>50 % des litiges au niveau informatique</a:t>
            </a:r>
            <a:r>
              <a:rPr lang="fr-FR" dirty="0"/>
              <a:t>, c'est cette obligation qui est mise en cause. </a:t>
            </a:r>
          </a:p>
          <a:p>
            <a:pPr algn="just"/>
            <a:r>
              <a:rPr lang="fr-FR" dirty="0"/>
              <a:t>A l'instar de l'obligation de collaboration du client, il y a l'OCI qui pèse sur tous les prestataires informatiques. </a:t>
            </a:r>
          </a:p>
          <a:p>
            <a:pPr algn="just"/>
            <a:r>
              <a:rPr lang="fr-FR" dirty="0"/>
              <a:t>L'obligation d'information s'applique au prestataire pendant </a:t>
            </a:r>
            <a:r>
              <a:rPr lang="fr-FR" b="1" dirty="0"/>
              <a:t>toute la durée de vie du contrat</a:t>
            </a:r>
            <a:r>
              <a:rPr lang="fr-FR" dirty="0"/>
              <a:t> (et pas seulement pendant la négociation). </a:t>
            </a:r>
          </a:p>
          <a:p>
            <a:pPr algn="just"/>
            <a:r>
              <a:rPr lang="fr-FR" dirty="0"/>
              <a:t>La particularité de cette OCI est qu'elle n'a pas besoin d'être précisée dans le contrat : </a:t>
            </a:r>
            <a:r>
              <a:rPr lang="fr-FR" b="1" dirty="0"/>
              <a:t>elle est présumée</a:t>
            </a:r>
            <a:r>
              <a:rPr lang="fr-FR" dirty="0"/>
              <a:t>. </a:t>
            </a:r>
          </a:p>
          <a:p>
            <a:pPr algn="just"/>
            <a:r>
              <a:rPr lang="fr-FR" dirty="0"/>
              <a:t>Si elle n'est pas respectée, elle </a:t>
            </a:r>
            <a:r>
              <a:rPr lang="fr-FR" b="1" dirty="0"/>
              <a:t>engage la responsabilité du prestataire</a:t>
            </a:r>
            <a:r>
              <a:rPr lang="fr-FR" dirty="0"/>
              <a:t>. </a:t>
            </a:r>
          </a:p>
        </p:txBody>
      </p:sp>
      <p:pic>
        <p:nvPicPr>
          <p:cNvPr id="4" name="Image 3">
            <a:extLst>
              <a:ext uri="{FF2B5EF4-FFF2-40B4-BE49-F238E27FC236}">
                <a16:creationId xmlns:a16="http://schemas.microsoft.com/office/drawing/2014/main" id="{D066ACBE-C81A-4C22-8153-671914B7AEC4}"/>
              </a:ext>
            </a:extLst>
          </p:cNvPr>
          <p:cNvPicPr>
            <a:picLocks noChangeAspect="1"/>
          </p:cNvPicPr>
          <p:nvPr/>
        </p:nvPicPr>
        <p:blipFill>
          <a:blip r:embed="rId2"/>
          <a:stretch>
            <a:fillRect/>
          </a:stretch>
        </p:blipFill>
        <p:spPr>
          <a:xfrm>
            <a:off x="8912811" y="0"/>
            <a:ext cx="3279189" cy="1854200"/>
          </a:xfrm>
          <a:prstGeom prst="rect">
            <a:avLst/>
          </a:prstGeom>
        </p:spPr>
      </p:pic>
      <p:sp>
        <p:nvSpPr>
          <p:cNvPr id="5" name="Espace réservé du numéro de diapositive 4">
            <a:extLst>
              <a:ext uri="{FF2B5EF4-FFF2-40B4-BE49-F238E27FC236}">
                <a16:creationId xmlns:a16="http://schemas.microsoft.com/office/drawing/2014/main" id="{AF781AB6-44AF-4E5E-858A-CB90AF00B75A}"/>
              </a:ext>
            </a:extLst>
          </p:cNvPr>
          <p:cNvSpPr>
            <a:spLocks noGrp="1"/>
          </p:cNvSpPr>
          <p:nvPr>
            <p:ph type="sldNum" sz="quarter" idx="12"/>
          </p:nvPr>
        </p:nvSpPr>
        <p:spPr/>
        <p:txBody>
          <a:bodyPr/>
          <a:lstStyle/>
          <a:p>
            <a:fld id="{5AED557A-CDB5-4098-A137-F8466BC1C290}" type="slidenum">
              <a:rPr lang="fr-FR" smtClean="0"/>
              <a:t>20</a:t>
            </a:fld>
            <a:endParaRPr lang="fr-FR"/>
          </a:p>
        </p:txBody>
      </p:sp>
    </p:spTree>
    <p:extLst>
      <p:ext uri="{BB962C8B-B14F-4D97-AF65-F5344CB8AC3E}">
        <p14:creationId xmlns:p14="http://schemas.microsoft.com/office/powerpoint/2010/main" val="344568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B92973-2797-4C08-83A6-CF027EC2EE84}"/>
              </a:ext>
            </a:extLst>
          </p:cNvPr>
          <p:cNvSpPr>
            <a:spLocks noGrp="1"/>
          </p:cNvSpPr>
          <p:nvPr>
            <p:ph type="title"/>
          </p:nvPr>
        </p:nvSpPr>
        <p:spPr/>
        <p:txBody>
          <a:bodyPr/>
          <a:lstStyle/>
          <a:p>
            <a:r>
              <a:rPr lang="fr-FR" dirty="0"/>
              <a:t>Obligation de mise en garde </a:t>
            </a:r>
            <a:br>
              <a:rPr lang="fr-FR" dirty="0"/>
            </a:br>
            <a:endParaRPr lang="fr-FR" dirty="0"/>
          </a:p>
        </p:txBody>
      </p:sp>
      <p:sp>
        <p:nvSpPr>
          <p:cNvPr id="3" name="Espace réservé du contenu 2">
            <a:extLst>
              <a:ext uri="{FF2B5EF4-FFF2-40B4-BE49-F238E27FC236}">
                <a16:creationId xmlns:a16="http://schemas.microsoft.com/office/drawing/2014/main" id="{628FCA69-417E-45F6-BDA4-F40D5059298B}"/>
              </a:ext>
            </a:extLst>
          </p:cNvPr>
          <p:cNvSpPr>
            <a:spLocks noGrp="1"/>
          </p:cNvSpPr>
          <p:nvPr>
            <p:ph idx="1"/>
          </p:nvPr>
        </p:nvSpPr>
        <p:spPr>
          <a:xfrm>
            <a:off x="677334" y="1498601"/>
            <a:ext cx="8596668" cy="5054600"/>
          </a:xfrm>
        </p:spPr>
        <p:txBody>
          <a:bodyPr>
            <a:normAutofit fontScale="62500" lnSpcReduction="20000"/>
          </a:bodyPr>
          <a:lstStyle/>
          <a:p>
            <a:pPr algn="just">
              <a:lnSpc>
                <a:spcPct val="170000"/>
              </a:lnSpc>
            </a:pPr>
            <a:r>
              <a:rPr lang="fr-FR" dirty="0"/>
              <a:t>Elle va au delà </a:t>
            </a:r>
            <a:r>
              <a:rPr lang="fr-FR" b="1" dirty="0"/>
              <a:t>du simple renseignement </a:t>
            </a:r>
            <a:r>
              <a:rPr lang="fr-FR" dirty="0"/>
              <a:t>: c'est l'obligation de mettre en garde le client contre certains risques inhérents à l'utilisation de son produit. En effet, l'attention des clients doit être </a:t>
            </a:r>
            <a:r>
              <a:rPr lang="fr-FR" b="1" dirty="0"/>
              <a:t>attirée sur le fait que la mise en œuvre de certains produits connait des limites</a:t>
            </a:r>
            <a:r>
              <a:rPr lang="fr-FR" dirty="0"/>
              <a:t>. </a:t>
            </a:r>
          </a:p>
          <a:p>
            <a:pPr algn="just">
              <a:lnSpc>
                <a:spcPct val="170000"/>
              </a:lnSpc>
            </a:pPr>
            <a:endParaRPr lang="fr-FR" sz="1000" dirty="0"/>
          </a:p>
          <a:p>
            <a:pPr marL="0" indent="0" algn="ctr">
              <a:buNone/>
            </a:pPr>
            <a:r>
              <a:rPr lang="fr-FR" u="sng" dirty="0"/>
              <a:t>Cela peut prendre différentes formes </a:t>
            </a:r>
            <a:r>
              <a:rPr lang="fr-FR" dirty="0"/>
              <a:t>: </a:t>
            </a:r>
          </a:p>
          <a:p>
            <a:pPr marL="0" indent="0" algn="just">
              <a:lnSpc>
                <a:spcPct val="160000"/>
              </a:lnSpc>
              <a:buNone/>
            </a:pPr>
            <a:r>
              <a:rPr lang="fr-FR" dirty="0"/>
              <a:t>• L'informer sur </a:t>
            </a:r>
            <a:r>
              <a:rPr lang="fr-FR" b="1" dirty="0"/>
              <a:t>l'obligation de réaliser des prestations supplémentaires </a:t>
            </a:r>
            <a:r>
              <a:rPr lang="fr-FR" dirty="0"/>
              <a:t>: dire que son produit ne suffit pas pour répondre à ses besoins et qu'il faudra en acheter un autre. </a:t>
            </a:r>
          </a:p>
          <a:p>
            <a:pPr marL="0" indent="0" algn="just">
              <a:lnSpc>
                <a:spcPct val="160000"/>
              </a:lnSpc>
              <a:buNone/>
            </a:pPr>
            <a:r>
              <a:rPr lang="fr-FR" dirty="0"/>
              <a:t>• Orienter le client sur le choix de certains produits ou sur l'inopportunité de certains produits</a:t>
            </a:r>
          </a:p>
          <a:p>
            <a:pPr marL="0" indent="0" algn="just">
              <a:lnSpc>
                <a:spcPct val="160000"/>
              </a:lnSpc>
              <a:buNone/>
            </a:pPr>
            <a:r>
              <a:rPr lang="fr-FR" dirty="0"/>
              <a:t>• Faire appel à un conseiller informatique extérieur si on n'est pas en mesure de bien conseiller </a:t>
            </a:r>
          </a:p>
          <a:p>
            <a:pPr marL="0" indent="0" algn="just">
              <a:lnSpc>
                <a:spcPct val="160000"/>
              </a:lnSpc>
              <a:buNone/>
            </a:pPr>
            <a:r>
              <a:rPr lang="fr-FR" dirty="0"/>
              <a:t>• Le conseiller sur l’intérêt d'un contrat de maintenance, … </a:t>
            </a:r>
          </a:p>
          <a:p>
            <a:pPr algn="just">
              <a:lnSpc>
                <a:spcPct val="160000"/>
              </a:lnSpc>
            </a:pPr>
            <a:r>
              <a:rPr lang="fr-FR" dirty="0"/>
              <a:t>Dans tous les cas, il faut être </a:t>
            </a:r>
            <a:r>
              <a:rPr lang="fr-FR" b="1" dirty="0"/>
              <a:t>très honnête</a:t>
            </a:r>
            <a:r>
              <a:rPr lang="fr-FR" dirty="0"/>
              <a:t>. Le prestataire doit veiller à mettre en garde le client dans un délai raisonnable (ne pas attendre qu'un problème arrive) permettant au client de prendre les mesures adaptées dans un temps suffisant au regard des contraintes de son activité.</a:t>
            </a:r>
          </a:p>
          <a:p>
            <a:pPr algn="just">
              <a:lnSpc>
                <a:spcPct val="160000"/>
              </a:lnSpc>
            </a:pPr>
            <a:r>
              <a:rPr lang="fr-FR" dirty="0"/>
              <a:t> La jurisprudence (les juges) va toujours demander </a:t>
            </a:r>
            <a:r>
              <a:rPr lang="fr-FR" b="1" dirty="0"/>
              <a:t>à minima (= au minimum)</a:t>
            </a:r>
            <a:r>
              <a:rPr lang="fr-FR" dirty="0"/>
              <a:t> que cette mise en garde soit écrite, et rappeler chaque fois que possible pour insister et préciser l'impact de ces risques sur le projet du client. </a:t>
            </a:r>
          </a:p>
        </p:txBody>
      </p:sp>
      <p:pic>
        <p:nvPicPr>
          <p:cNvPr id="4" name="Image 3">
            <a:extLst>
              <a:ext uri="{FF2B5EF4-FFF2-40B4-BE49-F238E27FC236}">
                <a16:creationId xmlns:a16="http://schemas.microsoft.com/office/drawing/2014/main" id="{30C8C2FA-87D6-497B-AC9D-61C8D9DE68D7}"/>
              </a:ext>
            </a:extLst>
          </p:cNvPr>
          <p:cNvPicPr>
            <a:picLocks noChangeAspect="1"/>
          </p:cNvPicPr>
          <p:nvPr/>
        </p:nvPicPr>
        <p:blipFill>
          <a:blip r:embed="rId2"/>
          <a:stretch>
            <a:fillRect/>
          </a:stretch>
        </p:blipFill>
        <p:spPr>
          <a:xfrm>
            <a:off x="10290029" y="-1"/>
            <a:ext cx="1901971" cy="1786467"/>
          </a:xfrm>
          <a:prstGeom prst="rect">
            <a:avLst/>
          </a:prstGeom>
        </p:spPr>
      </p:pic>
      <p:sp>
        <p:nvSpPr>
          <p:cNvPr id="5" name="Espace réservé du numéro de diapositive 4">
            <a:extLst>
              <a:ext uri="{FF2B5EF4-FFF2-40B4-BE49-F238E27FC236}">
                <a16:creationId xmlns:a16="http://schemas.microsoft.com/office/drawing/2014/main" id="{78FA5EC6-C9C5-4F52-ABE9-99BA4B0F438A}"/>
              </a:ext>
            </a:extLst>
          </p:cNvPr>
          <p:cNvSpPr>
            <a:spLocks noGrp="1"/>
          </p:cNvSpPr>
          <p:nvPr>
            <p:ph type="sldNum" sz="quarter" idx="12"/>
          </p:nvPr>
        </p:nvSpPr>
        <p:spPr/>
        <p:txBody>
          <a:bodyPr/>
          <a:lstStyle/>
          <a:p>
            <a:fld id="{5AED557A-CDB5-4098-A137-F8466BC1C290}" type="slidenum">
              <a:rPr lang="fr-FR" smtClean="0"/>
              <a:t>21</a:t>
            </a:fld>
            <a:endParaRPr lang="fr-FR"/>
          </a:p>
        </p:txBody>
      </p:sp>
    </p:spTree>
    <p:extLst>
      <p:ext uri="{BB962C8B-B14F-4D97-AF65-F5344CB8AC3E}">
        <p14:creationId xmlns:p14="http://schemas.microsoft.com/office/powerpoint/2010/main" val="186832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3458" y="360784"/>
            <a:ext cx="9114504" cy="5228855"/>
          </a:xfrm>
        </p:spPr>
        <p:txBody>
          <a:bodyPr>
            <a:normAutofit/>
          </a:bodyPr>
          <a:lstStyle/>
          <a:p>
            <a:pPr marL="0" lvl="0" indent="0">
              <a:buNone/>
            </a:pPr>
            <a:r>
              <a:rPr lang="fr-FR" b="1" u="sng" dirty="0"/>
              <a:t>b. Obligations de moyens et obligations de résultats</a:t>
            </a:r>
            <a:endParaRPr lang="fr-FR" b="1" dirty="0"/>
          </a:p>
          <a:p>
            <a:pPr marL="0" indent="0">
              <a:buNone/>
            </a:pPr>
            <a:endParaRPr lang="fr-FR" dirty="0"/>
          </a:p>
          <a:p>
            <a:pPr marL="0" indent="0">
              <a:buNone/>
            </a:pPr>
            <a:r>
              <a:rPr lang="fr-FR" dirty="0"/>
              <a:t>On distingue, pour un contrat donné deux possibilité d’obligations :</a:t>
            </a:r>
            <a:endParaRPr lang="fr-FR" i="1" dirty="0"/>
          </a:p>
          <a:p>
            <a:pPr marL="0" indent="0">
              <a:buNone/>
            </a:pPr>
            <a:endParaRPr lang="fr-FR" i="1" dirty="0"/>
          </a:p>
          <a:p>
            <a:pPr lvl="0"/>
            <a:r>
              <a:rPr lang="fr-FR" b="1" dirty="0">
                <a:solidFill>
                  <a:srgbClr val="FF0000"/>
                </a:solidFill>
              </a:rPr>
              <a:t>Obligations de moyens</a:t>
            </a:r>
            <a:r>
              <a:rPr lang="fr-FR" dirty="0">
                <a:solidFill>
                  <a:srgbClr val="FF0000"/>
                </a:solidFill>
              </a:rPr>
              <a:t> : Principe qui consiste à tout mettre en œuvre pour arriver à un résultat mais sans garantir le résultat.</a:t>
            </a:r>
          </a:p>
          <a:p>
            <a:pPr lvl="0"/>
            <a:r>
              <a:rPr lang="fr-FR" b="1" dirty="0">
                <a:solidFill>
                  <a:srgbClr val="FF0000"/>
                </a:solidFill>
              </a:rPr>
              <a:t>Obligations de résultats</a:t>
            </a:r>
            <a:r>
              <a:rPr lang="fr-FR" dirty="0">
                <a:solidFill>
                  <a:srgbClr val="FF0000"/>
                </a:solidFill>
              </a:rPr>
              <a:t> : Engagement d’atteindre un résultat.</a:t>
            </a:r>
            <a:endParaRPr lang="fr-FR" i="1" dirty="0">
              <a:solidFill>
                <a:srgbClr val="FF0000"/>
              </a:solidFill>
            </a:endParaRPr>
          </a:p>
          <a:p>
            <a:pPr marL="0" indent="0">
              <a:buNone/>
            </a:pPr>
            <a:endParaRPr lang="fr-FR" dirty="0"/>
          </a:p>
          <a:p>
            <a:pPr marL="0" indent="0" algn="ctr">
              <a:buNone/>
            </a:pPr>
            <a:r>
              <a:rPr lang="fr-FR" sz="3300" b="1" dirty="0">
                <a:solidFill>
                  <a:schemeClr val="accent1"/>
                </a:solidFill>
                <a:sym typeface="Wingdings" panose="05000000000000000000" pitchFamily="2" charset="2"/>
              </a:rPr>
              <a:t></a:t>
            </a:r>
            <a:r>
              <a:rPr lang="fr-FR" b="1" dirty="0">
                <a:solidFill>
                  <a:schemeClr val="accent1"/>
                </a:solidFill>
              </a:rPr>
              <a:t>Le type d’obligation est défini par le critère d’aléas. Si on est dans une situation d’aléas, alors on est en obligations de moyens. Sinon, on est en obligations de résultats.</a:t>
            </a:r>
          </a:p>
        </p:txBody>
      </p:sp>
      <p:pic>
        <p:nvPicPr>
          <p:cNvPr id="2" name="Image 1"/>
          <p:cNvPicPr>
            <a:picLocks noChangeAspect="1"/>
          </p:cNvPicPr>
          <p:nvPr/>
        </p:nvPicPr>
        <p:blipFill>
          <a:blip r:embed="rId2"/>
          <a:stretch>
            <a:fillRect/>
          </a:stretch>
        </p:blipFill>
        <p:spPr>
          <a:xfrm>
            <a:off x="9497962" y="0"/>
            <a:ext cx="2694038" cy="1865103"/>
          </a:xfrm>
          <a:prstGeom prst="rect">
            <a:avLst/>
          </a:prstGeom>
        </p:spPr>
      </p:pic>
      <p:pic>
        <p:nvPicPr>
          <p:cNvPr id="4" name="Image 3"/>
          <p:cNvPicPr>
            <a:picLocks noChangeAspect="1"/>
          </p:cNvPicPr>
          <p:nvPr/>
        </p:nvPicPr>
        <p:blipFill>
          <a:blip r:embed="rId3"/>
          <a:stretch>
            <a:fillRect/>
          </a:stretch>
        </p:blipFill>
        <p:spPr>
          <a:xfrm>
            <a:off x="5187759" y="4582856"/>
            <a:ext cx="6787931" cy="2275144"/>
          </a:xfrm>
          <a:prstGeom prst="rect">
            <a:avLst/>
          </a:prstGeom>
        </p:spPr>
      </p:pic>
    </p:spTree>
    <p:extLst>
      <p:ext uri="{BB962C8B-B14F-4D97-AF65-F5344CB8AC3E}">
        <p14:creationId xmlns:p14="http://schemas.microsoft.com/office/powerpoint/2010/main" val="77664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1" presetClass="emph" presetSubtype="0" fill="hold" nodeType="clickEffect">
                                  <p:stCondLst>
                                    <p:cond delay="0"/>
                                  </p:stCondLst>
                                  <p:childTnLst>
                                    <p:animClr clrSpc="hsl" dir="cw">
                                      <p:cBhvr override="childStyle">
                                        <p:cTn id="14" dur="500" fill="hold"/>
                                        <p:tgtEl>
                                          <p:spTgt spid="3">
                                            <p:txEl>
                                              <p:pRg st="7" end="7"/>
                                            </p:txEl>
                                          </p:spTgt>
                                        </p:tgtEl>
                                        <p:attrNameLst>
                                          <p:attrName>style.color</p:attrName>
                                        </p:attrNameLst>
                                      </p:cBhvr>
                                      <p:by>
                                        <p:hsl h="7200000" s="0" l="0"/>
                                      </p:by>
                                    </p:animClr>
                                    <p:animClr clrSpc="hsl" dir="cw">
                                      <p:cBhvr>
                                        <p:cTn id="15" dur="500" fill="hold"/>
                                        <p:tgtEl>
                                          <p:spTgt spid="3">
                                            <p:txEl>
                                              <p:pRg st="7" end="7"/>
                                            </p:txEl>
                                          </p:spTgt>
                                        </p:tgtEl>
                                        <p:attrNameLst>
                                          <p:attrName>fillcolor</p:attrName>
                                        </p:attrNameLst>
                                      </p:cBhvr>
                                      <p:by>
                                        <p:hsl h="7200000" s="0" l="0"/>
                                      </p:by>
                                    </p:animClr>
                                    <p:animClr clrSpc="hsl" dir="cw">
                                      <p:cBhvr>
                                        <p:cTn id="16" dur="500" fill="hold"/>
                                        <p:tgtEl>
                                          <p:spTgt spid="3">
                                            <p:txEl>
                                              <p:pRg st="7" end="7"/>
                                            </p:txEl>
                                          </p:spTgt>
                                        </p:tgtEl>
                                        <p:attrNameLst>
                                          <p:attrName>stroke.color</p:attrName>
                                        </p:attrNameLst>
                                      </p:cBhvr>
                                      <p:by>
                                        <p:hsl h="7200000" s="0" l="0"/>
                                      </p:by>
                                    </p:animClr>
                                    <p:set>
                                      <p:cBhvr>
                                        <p:cTn id="17" dur="500" fill="hold"/>
                                        <p:tgtEl>
                                          <p:spTgt spid="3">
                                            <p:txEl>
                                              <p:pRg st="7" end="7"/>
                                            </p:txEl>
                                          </p:spTgt>
                                        </p:tgtEl>
                                        <p:attrNameLst>
                                          <p:attrName>fill.type</p:attrName>
                                        </p:attrNameLst>
                                      </p:cBhvr>
                                      <p:to>
                                        <p:strVal val="solid"/>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729" y="834098"/>
            <a:ext cx="9453716" cy="4755148"/>
          </a:xfrm>
          <a:prstGeom prst="rect">
            <a:avLst/>
          </a:prstGeom>
        </p:spPr>
        <p:txBody>
          <a:bodyPr wrap="square">
            <a:spAutoFit/>
          </a:bodyPr>
          <a:lstStyle/>
          <a:p>
            <a:r>
              <a:rPr lang="fr-FR" sz="1900" b="1" i="1" u="sng" dirty="0"/>
              <a:t>Exemples: </a:t>
            </a:r>
          </a:p>
          <a:p>
            <a:pPr algn="just"/>
            <a:endParaRPr lang="fr-FR" b="1" dirty="0"/>
          </a:p>
          <a:p>
            <a:pPr algn="just"/>
            <a:r>
              <a:rPr lang="fr-FR" b="1" dirty="0"/>
              <a:t>Suite à un dysfonctionnement du réseau informatique d’un de ses clients, un prestataire de services de maintenance informatique s’est vu condamné le </a:t>
            </a:r>
            <a:r>
              <a:rPr lang="fr-FR" b="1" dirty="0">
                <a:hlinkClick r:id="rId2"/>
              </a:rPr>
              <a:t>4 décembre 2019</a:t>
            </a:r>
            <a:r>
              <a:rPr lang="fr-FR" b="1" dirty="0"/>
              <a:t> par le tribunal de commerce de Caen à verser la somme de 15 000€ à titre de dommages intérêts au bénéfice de ce client après que ledit tribunal ai retenu que la qualité des interventions du prestataire n’avait pas été en adéquation avec l’obligation de résultat qui lui incombait.</a:t>
            </a:r>
            <a:endParaRPr lang="fr-FR" b="1" i="1" dirty="0"/>
          </a:p>
          <a:p>
            <a:pPr algn="just"/>
            <a:endParaRPr lang="fr-FR" sz="1400" dirty="0"/>
          </a:p>
          <a:p>
            <a:pPr algn="just"/>
            <a:r>
              <a:rPr lang="fr-FR" b="1" dirty="0"/>
              <a:t>Jugé dans ce sens en matière informatique que « </a:t>
            </a:r>
            <a:r>
              <a:rPr lang="fr-FR" b="1" i="1" dirty="0"/>
              <a:t>si la prestation promise est sous la pleine et entière maîtrise du débiteur, celui-ci sera en principe tenu au résultat. Cette qualification n’implique pas nécessairement que la prestation soit dépourvue de tout aléa. Il suffit qu’elle présente une probabilité suffisamment importante de réussite, pour que le créancier puisse légitimement s’attendre à l’obtention du résultat. Dans le cas présent, on peut effectivement considérer que l’aléa était suffisamment restreint pour que l’on ait affaire à une obligation de résultat</a:t>
            </a:r>
            <a:r>
              <a:rPr lang="fr-FR" b="1" dirty="0"/>
              <a:t> ».</a:t>
            </a:r>
          </a:p>
          <a:p>
            <a:endParaRPr lang="fr-FR" dirty="0"/>
          </a:p>
        </p:txBody>
      </p:sp>
    </p:spTree>
    <p:extLst>
      <p:ext uri="{BB962C8B-B14F-4D97-AF65-F5344CB8AC3E}">
        <p14:creationId xmlns:p14="http://schemas.microsoft.com/office/powerpoint/2010/main" val="20216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heel(1)">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heel(1)">
                                      <p:cBhvr>
                                        <p:cTn id="12"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91233" y="159224"/>
            <a:ext cx="8596668" cy="686937"/>
          </a:xfrm>
        </p:spPr>
        <p:txBody>
          <a:bodyPr>
            <a:normAutofit fontScale="90000"/>
          </a:bodyPr>
          <a:lstStyle/>
          <a:p>
            <a:r>
              <a:rPr lang="fr-FR" b="1" dirty="0"/>
              <a:t>II.  LES CONTRATS INFORMATIQUES</a:t>
            </a:r>
            <a:br>
              <a:rPr lang="fr-FR" b="1" dirty="0"/>
            </a:br>
            <a:endParaRPr lang="fr-FR" dirty="0"/>
          </a:p>
        </p:txBody>
      </p:sp>
      <p:sp>
        <p:nvSpPr>
          <p:cNvPr id="3" name="Espace réservé du contenu 2"/>
          <p:cNvSpPr>
            <a:spLocks noGrp="1"/>
          </p:cNvSpPr>
          <p:nvPr>
            <p:ph idx="1"/>
          </p:nvPr>
        </p:nvSpPr>
        <p:spPr>
          <a:xfrm>
            <a:off x="259307" y="655094"/>
            <a:ext cx="9444251" cy="6018662"/>
          </a:xfrm>
        </p:spPr>
        <p:txBody>
          <a:bodyPr>
            <a:normAutofit/>
          </a:bodyPr>
          <a:lstStyle/>
          <a:p>
            <a:pPr marL="0" indent="0">
              <a:buNone/>
            </a:pPr>
            <a:endParaRPr lang="fr-FR" u="sng" dirty="0"/>
          </a:p>
          <a:p>
            <a:pPr marL="0" indent="0">
              <a:buNone/>
            </a:pPr>
            <a:r>
              <a:rPr lang="fr-FR" u="sng" dirty="0"/>
              <a:t>Les contrats informatiques les plus fréquents sont</a:t>
            </a:r>
            <a:r>
              <a:rPr lang="fr-FR" dirty="0"/>
              <a:t> :</a:t>
            </a:r>
          </a:p>
          <a:p>
            <a:pPr marL="0" indent="0">
              <a:buNone/>
            </a:pPr>
            <a:r>
              <a:rPr lang="fr-FR" dirty="0"/>
              <a:t>1. </a:t>
            </a:r>
            <a:r>
              <a:rPr lang="fr-FR" b="1" u="sng" dirty="0"/>
              <a:t>Les contrats de fourniture de produits informatiques </a:t>
            </a:r>
            <a:r>
              <a:rPr lang="fr-FR" u="sng" dirty="0"/>
              <a:t> </a:t>
            </a:r>
            <a:endParaRPr lang="fr-FR" dirty="0"/>
          </a:p>
          <a:p>
            <a:pPr marL="0" indent="0">
              <a:buNone/>
            </a:pPr>
            <a:endParaRPr lang="fr-FR" dirty="0"/>
          </a:p>
          <a:p>
            <a:pPr lvl="0"/>
            <a:r>
              <a:rPr lang="fr-FR" dirty="0"/>
              <a:t>Les contrats de vente </a:t>
            </a:r>
          </a:p>
          <a:p>
            <a:pPr lvl="0"/>
            <a:r>
              <a:rPr lang="fr-FR" dirty="0"/>
              <a:t>Location de matériel informatique</a:t>
            </a:r>
          </a:p>
          <a:p>
            <a:pPr marL="0" indent="0">
              <a:buNone/>
            </a:pPr>
            <a:endParaRPr lang="fr-FR" dirty="0">
              <a:solidFill>
                <a:srgbClr val="FF0000"/>
              </a:solidFill>
            </a:endParaRPr>
          </a:p>
          <a:p>
            <a:r>
              <a:rPr lang="fr-FR" dirty="0">
                <a:solidFill>
                  <a:schemeClr val="tx1"/>
                </a:solidFill>
              </a:rPr>
              <a:t>Crédit bail</a:t>
            </a:r>
          </a:p>
        </p:txBody>
      </p:sp>
      <p:pic>
        <p:nvPicPr>
          <p:cNvPr id="4" name="Image 3"/>
          <p:cNvPicPr>
            <a:picLocks noChangeAspect="1"/>
          </p:cNvPicPr>
          <p:nvPr/>
        </p:nvPicPr>
        <p:blipFill rotWithShape="1">
          <a:blip r:embed="rId2"/>
          <a:srcRect r="4191"/>
          <a:stretch/>
        </p:blipFill>
        <p:spPr>
          <a:xfrm>
            <a:off x="4625483" y="2861187"/>
            <a:ext cx="7566518" cy="3996813"/>
          </a:xfrm>
          <a:prstGeom prst="rect">
            <a:avLst/>
          </a:prstGeom>
        </p:spPr>
      </p:pic>
    </p:spTree>
    <p:extLst>
      <p:ext uri="{BB962C8B-B14F-4D97-AF65-F5344CB8AC3E}">
        <p14:creationId xmlns:p14="http://schemas.microsoft.com/office/powerpoint/2010/main" val="4224791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7333" y="486697"/>
            <a:ext cx="9941505" cy="5884606"/>
          </a:xfrm>
        </p:spPr>
        <p:txBody>
          <a:bodyPr>
            <a:normAutofit/>
          </a:bodyPr>
          <a:lstStyle/>
          <a:p>
            <a:pPr marL="0" indent="0">
              <a:buNone/>
            </a:pPr>
            <a:r>
              <a:rPr lang="fr-FR" b="1" u="sng" dirty="0"/>
              <a:t>2.</a:t>
            </a:r>
            <a:r>
              <a:rPr lang="fr-FR" u="sng" dirty="0"/>
              <a:t> </a:t>
            </a:r>
            <a:r>
              <a:rPr lang="fr-FR" b="1" u="sng" dirty="0"/>
              <a:t>Les contrats de réalisation de services informatiques</a:t>
            </a:r>
            <a:endParaRPr lang="fr-FR" dirty="0"/>
          </a:p>
          <a:p>
            <a:pPr marL="0" indent="0">
              <a:buNone/>
            </a:pPr>
            <a:r>
              <a:rPr lang="fr-FR" dirty="0"/>
              <a:t> </a:t>
            </a:r>
          </a:p>
          <a:p>
            <a:pPr lvl="0"/>
            <a:r>
              <a:rPr lang="fr-FR" b="1" dirty="0"/>
              <a:t>Les contrats de licence de logiciel</a:t>
            </a:r>
            <a:r>
              <a:rPr lang="fr-FR" dirty="0"/>
              <a:t> : autorisation d’utilisation d’un droit de propriété intellectuelle </a:t>
            </a:r>
          </a:p>
          <a:p>
            <a:pPr lvl="0"/>
            <a:r>
              <a:rPr lang="fr-FR" b="1" dirty="0"/>
              <a:t>Les contrats de maintenance de matériel ou de logiciel</a:t>
            </a:r>
          </a:p>
          <a:p>
            <a:pPr lvl="0"/>
            <a:r>
              <a:rPr lang="fr-FR" b="1" dirty="0"/>
              <a:t>Les contrats d'intégration </a:t>
            </a:r>
            <a:r>
              <a:rPr lang="fr-FR" dirty="0"/>
              <a:t>(ex. Intégration d’un système informatique)</a:t>
            </a:r>
          </a:p>
          <a:p>
            <a:pPr lvl="0"/>
            <a:r>
              <a:rPr lang="fr-FR" b="1" dirty="0"/>
              <a:t>Les contrats de développement de logiciel</a:t>
            </a:r>
          </a:p>
          <a:p>
            <a:pPr lvl="0"/>
            <a:r>
              <a:rPr lang="fr-FR" b="1" dirty="0"/>
              <a:t>Les contrats d’infogérance</a:t>
            </a:r>
            <a:r>
              <a:rPr lang="fr-FR" dirty="0"/>
              <a:t> : appelés aussi contrats d'externalisation (outsourcing) gestion d’une partie ou la totalité du système informatique avec ou sans délocalisation ;</a:t>
            </a:r>
          </a:p>
          <a:p>
            <a:pPr lvl="0"/>
            <a:r>
              <a:rPr lang="fr-FR" b="1" dirty="0"/>
              <a:t>Les contrats d'hébergement de site web </a:t>
            </a:r>
            <a:r>
              <a:rPr lang="fr-FR" dirty="0"/>
              <a:t>: Le contrat d'hébergement est un contrat passé entre un client et une entreprise dotée d'un serveur. Ce </a:t>
            </a:r>
            <a:r>
              <a:rPr lang="fr-FR" b="1" dirty="0"/>
              <a:t>contrat</a:t>
            </a:r>
            <a:r>
              <a:rPr lang="fr-FR" dirty="0"/>
              <a:t> a pour objet de stocker sur un serveur informatique connecté à Internet des données informatiques et de mettre à la disposition du client des moyens techniques lui permettant de publier ses données sur Internet (signaux, écrits, images, sons, messages…).</a:t>
            </a:r>
            <a:endParaRPr lang="fr-FR" i="1" dirty="0"/>
          </a:p>
          <a:p>
            <a:pPr marL="0" indent="0">
              <a:buNone/>
            </a:pPr>
            <a:endParaRPr lang="fr-FR" dirty="0"/>
          </a:p>
        </p:txBody>
      </p:sp>
      <p:pic>
        <p:nvPicPr>
          <p:cNvPr id="4" name="Image 3"/>
          <p:cNvPicPr>
            <a:picLocks noChangeAspect="1"/>
          </p:cNvPicPr>
          <p:nvPr/>
        </p:nvPicPr>
        <p:blipFill>
          <a:blip r:embed="rId2"/>
          <a:stretch>
            <a:fillRect/>
          </a:stretch>
        </p:blipFill>
        <p:spPr>
          <a:xfrm>
            <a:off x="6631363" y="4999704"/>
            <a:ext cx="2719114" cy="1878385"/>
          </a:xfrm>
          <a:prstGeom prst="rect">
            <a:avLst/>
          </a:prstGeom>
        </p:spPr>
      </p:pic>
    </p:spTree>
    <p:extLst>
      <p:ext uri="{BB962C8B-B14F-4D97-AF65-F5344CB8AC3E}">
        <p14:creationId xmlns:p14="http://schemas.microsoft.com/office/powerpoint/2010/main" val="3263289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887104"/>
            <a:ext cx="8919949" cy="5289859"/>
          </a:xfrm>
        </p:spPr>
        <p:txBody>
          <a:bodyPr/>
          <a:lstStyle/>
          <a:p>
            <a:r>
              <a:rPr lang="fr-FR" b="1" u="sng" dirty="0"/>
              <a:t>Contrat d’audit informatique : </a:t>
            </a:r>
            <a:r>
              <a:rPr lang="fr-FR" dirty="0"/>
              <a:t>faire un état des lieux préalable, cerner les besoins de chaque partie et éviter un éventuel contentieux. </a:t>
            </a:r>
            <a:endParaRPr lang="fr-FR" b="1" u="sng" dirty="0"/>
          </a:p>
          <a:p>
            <a:r>
              <a:rPr lang="fr-FR" b="1" u="sng" dirty="0"/>
              <a:t>Le contrat de maintenance informatique</a:t>
            </a:r>
            <a:endParaRPr lang="fr-FR" dirty="0"/>
          </a:p>
          <a:p>
            <a:pPr marL="0" indent="0">
              <a:buNone/>
            </a:pPr>
            <a:r>
              <a:rPr lang="fr-FR" dirty="0"/>
              <a:t>C’est « </a:t>
            </a:r>
            <a:r>
              <a:rPr lang="fr-FR" i="1" dirty="0"/>
              <a:t>le contrat par lequel une entreprise se charge de vérifier, entretenir ou réparer un appareil technique, ou une installation complexe, tel un ensemble ou système informatique </a:t>
            </a:r>
            <a:r>
              <a:rPr lang="fr-FR" dirty="0"/>
              <a:t>».</a:t>
            </a:r>
          </a:p>
          <a:p>
            <a:pPr marL="0" indent="0">
              <a:buNone/>
            </a:pPr>
            <a:r>
              <a:rPr lang="fr-FR" dirty="0"/>
              <a:t> </a:t>
            </a:r>
          </a:p>
          <a:p>
            <a:pPr lvl="0"/>
            <a:r>
              <a:rPr lang="fr-FR" b="1" u="sng" dirty="0"/>
              <a:t>Contrat d’intégration de logiciel</a:t>
            </a:r>
            <a:endParaRPr lang="fr-FR" dirty="0"/>
          </a:p>
          <a:p>
            <a:pPr lvl="0"/>
            <a:r>
              <a:rPr lang="fr-FR" b="1" u="sng" dirty="0"/>
              <a:t>Contrat de développement de site web</a:t>
            </a:r>
            <a:r>
              <a:rPr lang="fr-FR" b="1" dirty="0"/>
              <a:t>.</a:t>
            </a:r>
            <a:endParaRPr lang="fr-FR" dirty="0"/>
          </a:p>
          <a:p>
            <a:endParaRPr lang="fr-FR" dirty="0"/>
          </a:p>
        </p:txBody>
      </p:sp>
    </p:spTree>
    <p:extLst>
      <p:ext uri="{BB962C8B-B14F-4D97-AF65-F5344CB8AC3E}">
        <p14:creationId xmlns:p14="http://schemas.microsoft.com/office/powerpoint/2010/main" val="163577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t>Quelles sont les mentions obligatoires d’un contrat d’intégration informatique ?</a:t>
            </a:r>
            <a:br>
              <a:rPr lang="fr-FR" b="1" dirty="0"/>
            </a:br>
            <a:endParaRPr lang="fr-FR" dirty="0"/>
          </a:p>
        </p:txBody>
      </p:sp>
      <p:sp>
        <p:nvSpPr>
          <p:cNvPr id="3" name="Espace réservé du contenu 2"/>
          <p:cNvSpPr>
            <a:spLocks noGrp="1"/>
          </p:cNvSpPr>
          <p:nvPr>
            <p:ph idx="1"/>
          </p:nvPr>
        </p:nvSpPr>
        <p:spPr>
          <a:xfrm>
            <a:off x="677333" y="2160589"/>
            <a:ext cx="9041853" cy="4254959"/>
          </a:xfrm>
        </p:spPr>
        <p:txBody>
          <a:bodyPr>
            <a:normAutofit/>
          </a:bodyPr>
          <a:lstStyle/>
          <a:p>
            <a:pPr algn="just" fontAlgn="base"/>
            <a:r>
              <a:rPr lang="fr-FR" dirty="0"/>
              <a:t>Comme tout contrat, le contrat d’intégration informatique doit </a:t>
            </a:r>
            <a:r>
              <a:rPr lang="fr-FR" b="1" dirty="0"/>
              <a:t>mentionner de manière claire et précise les différents éléments essentiels à la réalisation de la prestation informatique dans les meilleures conditions possibles.</a:t>
            </a:r>
            <a:endParaRPr lang="fr-FR" dirty="0"/>
          </a:p>
          <a:p>
            <a:pPr marL="0" indent="0" algn="just" fontAlgn="base">
              <a:buNone/>
            </a:pPr>
            <a:endParaRPr lang="fr-FR" u="sng" dirty="0"/>
          </a:p>
          <a:p>
            <a:pPr marL="0" indent="0" algn="just" fontAlgn="base">
              <a:buNone/>
            </a:pPr>
            <a:r>
              <a:rPr lang="fr-FR" u="sng" dirty="0"/>
              <a:t>Voici certains des éléments devant figurer au contrat : </a:t>
            </a:r>
          </a:p>
          <a:p>
            <a:pPr algn="just" fontAlgn="base"/>
            <a:r>
              <a:rPr lang="fr-FR" b="1" dirty="0"/>
              <a:t>L’objet de la prestation informatique</a:t>
            </a:r>
            <a:r>
              <a:rPr lang="fr-FR" dirty="0"/>
              <a:t> : c’est-à-dire le logiciel ou progiciel qui fera l’objet de l’intégration. Cela doit passer par l’analyse des demandes et attentes du client afin d’adapter au mieux la prestation qui sera réalisée ; </a:t>
            </a:r>
          </a:p>
          <a:p>
            <a:pPr algn="just" fontAlgn="base"/>
            <a:r>
              <a:rPr lang="fr-FR" b="1" dirty="0"/>
              <a:t>Les modalités de l’intégration </a:t>
            </a:r>
            <a:r>
              <a:rPr lang="fr-FR" dirty="0"/>
              <a:t>: si cela implique un travail d’adaptation de la part de l’entreprise cliente, de formation des futurs utilisateurs du logiciel, ou bien un travail de développements supplémentaires de la part du prestataire pour adapter l’outil informatique spécifiquement à l’entreprise ;</a:t>
            </a:r>
          </a:p>
        </p:txBody>
      </p:sp>
    </p:spTree>
    <p:extLst>
      <p:ext uri="{BB962C8B-B14F-4D97-AF65-F5344CB8AC3E}">
        <p14:creationId xmlns:p14="http://schemas.microsoft.com/office/powerpoint/2010/main" val="253422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7333" y="973395"/>
            <a:ext cx="8879621" cy="5067968"/>
          </a:xfrm>
        </p:spPr>
        <p:txBody>
          <a:bodyPr/>
          <a:lstStyle/>
          <a:p>
            <a:pPr algn="just" fontAlgn="base"/>
            <a:r>
              <a:rPr lang="fr-FR" b="1" dirty="0"/>
              <a:t>Si un audit préalable doit être réalisé</a:t>
            </a:r>
            <a:r>
              <a:rPr lang="fr-FR" dirty="0"/>
              <a:t> : un audit informatique peut s’avérer essentiel afin de définir le périmètre des obligations de chaque partie et éviter un éventuel contentieux ; </a:t>
            </a:r>
          </a:p>
          <a:p>
            <a:pPr algn="just" fontAlgn="base"/>
            <a:r>
              <a:rPr lang="fr-FR" b="1" dirty="0"/>
              <a:t>Si une formation est nécessaire pour les futurs utilisateurs</a:t>
            </a:r>
            <a:r>
              <a:rPr lang="fr-FR" dirty="0"/>
              <a:t> : une telle formation sera notamment importante dans la situation où il revient à l’entreprise cliente d’adapter ses procédures internes au logiciel concerné ; </a:t>
            </a:r>
          </a:p>
          <a:p>
            <a:pPr algn="just" fontAlgn="base"/>
            <a:r>
              <a:rPr lang="fr-FR" b="1" dirty="0"/>
              <a:t>Le délai </a:t>
            </a:r>
            <a:r>
              <a:rPr lang="fr-FR" dirty="0"/>
              <a:t>imposé doit généralement figurer au contrat ; </a:t>
            </a:r>
          </a:p>
          <a:p>
            <a:pPr algn="just" fontAlgn="base"/>
            <a:r>
              <a:rPr lang="fr-FR" b="1" dirty="0"/>
              <a:t>La rémunération </a:t>
            </a:r>
            <a:r>
              <a:rPr lang="fr-FR" dirty="0"/>
              <a:t>du prestataire informatique : sachant que cette rémunération peut évoluer au cours de la réalisation de la prestation en fonction des demandes et attentes de l’entreprise, et en fonction des prestations supplémentaires que le professionnel informatique doit réaliser ; </a:t>
            </a:r>
          </a:p>
          <a:p>
            <a:pPr algn="just"/>
            <a:endParaRPr lang="fr-FR" dirty="0"/>
          </a:p>
          <a:p>
            <a:endParaRPr lang="fr-FR" dirty="0"/>
          </a:p>
        </p:txBody>
      </p:sp>
    </p:spTree>
    <p:extLst>
      <p:ext uri="{BB962C8B-B14F-4D97-AF65-F5344CB8AC3E}">
        <p14:creationId xmlns:p14="http://schemas.microsoft.com/office/powerpoint/2010/main" val="340015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19585" y="559559"/>
            <a:ext cx="9534099" cy="6032310"/>
          </a:xfrm>
        </p:spPr>
        <p:txBody>
          <a:bodyPr>
            <a:normAutofit/>
          </a:bodyPr>
          <a:lstStyle/>
          <a:p>
            <a:pPr marL="0" lvl="0" indent="0">
              <a:buNone/>
            </a:pPr>
            <a:r>
              <a:rPr lang="fr-FR" b="1" u="sng" dirty="0"/>
              <a:t>3. Contrats portant sur un ouvrage</a:t>
            </a:r>
          </a:p>
          <a:p>
            <a:pPr marL="0" lvl="0" indent="0">
              <a:buNone/>
            </a:pPr>
            <a:endParaRPr lang="fr-FR" b="1" dirty="0"/>
          </a:p>
          <a:p>
            <a:pPr lvl="0"/>
            <a:r>
              <a:rPr lang="fr-FR" b="1" u="sng" dirty="0"/>
              <a:t>La mise à disposition d’un logiciel existant</a:t>
            </a:r>
            <a:r>
              <a:rPr lang="fr-FR" dirty="0"/>
              <a:t> </a:t>
            </a:r>
          </a:p>
          <a:p>
            <a:pPr marL="0" indent="0">
              <a:buNone/>
            </a:pPr>
            <a:endParaRPr lang="fr-FR" dirty="0"/>
          </a:p>
          <a:p>
            <a:pPr marL="0" indent="0">
              <a:buNone/>
            </a:pPr>
            <a:r>
              <a:rPr lang="fr-FR" dirty="0"/>
              <a:t>une </a:t>
            </a:r>
            <a:r>
              <a:rPr lang="fr-FR" b="1" dirty="0"/>
              <a:t>œuvre de l’esprit</a:t>
            </a:r>
            <a:r>
              <a:rPr lang="fr-FR" dirty="0"/>
              <a:t> et accède à la protection par le droit d’auteur. </a:t>
            </a:r>
          </a:p>
          <a:p>
            <a:pPr marL="0" indent="0">
              <a:buNone/>
            </a:pPr>
            <a:endParaRPr lang="fr-FR" dirty="0"/>
          </a:p>
          <a:p>
            <a:pPr marL="0" indent="0">
              <a:buNone/>
            </a:pPr>
            <a:r>
              <a:rPr lang="fr-FR" dirty="0"/>
              <a:t>Par conséquent, il est en réalité question de la « </a:t>
            </a:r>
            <a:r>
              <a:rPr lang="fr-FR" b="1" dirty="0"/>
              <a:t>vente des droits sur un logiciel</a:t>
            </a:r>
            <a:r>
              <a:rPr lang="fr-FR" dirty="0"/>
              <a:t> ». Aussi cela ne permet pas au propriétaire d’en faire des copies et de les commercialiser sans son accord. </a:t>
            </a:r>
          </a:p>
          <a:p>
            <a:pPr marL="0" indent="0">
              <a:buNone/>
            </a:pPr>
            <a:endParaRPr lang="fr-FR" dirty="0"/>
          </a:p>
          <a:p>
            <a:pPr marL="0" indent="0">
              <a:buNone/>
            </a:pPr>
            <a:r>
              <a:rPr lang="fr-FR" dirty="0"/>
              <a:t>Le fournisseur est tenu à l’obligation classique de conseil, de délivrance mais aucune période de rodage n’est prévue puisque le logiciel est présumé avoir été testé avant sa commercialisation. </a:t>
            </a:r>
          </a:p>
          <a:p>
            <a:endParaRPr lang="fr-FR" dirty="0"/>
          </a:p>
        </p:txBody>
      </p:sp>
      <p:pic>
        <p:nvPicPr>
          <p:cNvPr id="2" name="Image 1"/>
          <p:cNvPicPr>
            <a:picLocks noChangeAspect="1"/>
          </p:cNvPicPr>
          <p:nvPr/>
        </p:nvPicPr>
        <p:blipFill>
          <a:blip r:embed="rId2"/>
          <a:stretch>
            <a:fillRect/>
          </a:stretch>
        </p:blipFill>
        <p:spPr>
          <a:xfrm>
            <a:off x="8392663" y="0"/>
            <a:ext cx="3799338" cy="1710813"/>
          </a:xfrm>
          <a:prstGeom prst="rect">
            <a:avLst/>
          </a:prstGeom>
        </p:spPr>
      </p:pic>
    </p:spTree>
    <p:extLst>
      <p:ext uri="{BB962C8B-B14F-4D97-AF65-F5344CB8AC3E}">
        <p14:creationId xmlns:p14="http://schemas.microsoft.com/office/powerpoint/2010/main" val="408281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504967"/>
            <a:ext cx="8810767" cy="6155140"/>
          </a:xfrm>
        </p:spPr>
        <p:txBody>
          <a:bodyPr>
            <a:normAutofit lnSpcReduction="10000"/>
          </a:bodyPr>
          <a:lstStyle/>
          <a:p>
            <a:pPr marL="0" lvl="0" indent="0">
              <a:buNone/>
            </a:pPr>
            <a:r>
              <a:rPr lang="fr-FR" b="1" u="sng" dirty="0"/>
              <a:t>L’élaboration d’un logiciel spécifique :</a:t>
            </a:r>
          </a:p>
          <a:p>
            <a:pPr marL="0" lvl="0" indent="0">
              <a:buNone/>
            </a:pPr>
            <a:endParaRPr lang="fr-FR" b="1" dirty="0"/>
          </a:p>
          <a:p>
            <a:r>
              <a:rPr lang="fr-FR" dirty="0">
                <a:solidFill>
                  <a:srgbClr val="FF0000"/>
                </a:solidFill>
              </a:rPr>
              <a:t>Le contrat de réalisation de logiciel est un contrat dont l’objet est l’étude et l’analyse d’un logiciel spécifique. Ce contrat porte sur l’écriture, la conception et la fourniture du logiciel.</a:t>
            </a:r>
            <a:endParaRPr lang="fr-FR" i="1" dirty="0">
              <a:solidFill>
                <a:srgbClr val="FF0000"/>
              </a:solidFill>
            </a:endParaRPr>
          </a:p>
          <a:p>
            <a:r>
              <a:rPr lang="fr-FR" i="1" dirty="0">
                <a:solidFill>
                  <a:srgbClr val="FF0000"/>
                </a:solidFill>
              </a:rPr>
              <a:t>Comme tout contrat, il doit respecter les effets de cause, d’objet, de capacité et de consentement. </a:t>
            </a:r>
          </a:p>
          <a:p>
            <a:pPr marL="0" indent="0">
              <a:buNone/>
            </a:pPr>
            <a:endParaRPr lang="fr-FR" i="1" dirty="0">
              <a:solidFill>
                <a:srgbClr val="FF0000"/>
              </a:solidFill>
            </a:endParaRPr>
          </a:p>
          <a:p>
            <a:pPr marL="0" indent="0">
              <a:buNone/>
            </a:pPr>
            <a:r>
              <a:rPr lang="fr-FR" i="1" u="sng" dirty="0"/>
              <a:t>Mais il y a des obligations supplémentaires</a:t>
            </a:r>
            <a:r>
              <a:rPr lang="fr-FR" i="1" dirty="0"/>
              <a:t> :</a:t>
            </a:r>
            <a:endParaRPr lang="fr-FR" dirty="0"/>
          </a:p>
          <a:p>
            <a:pPr lvl="0"/>
            <a:r>
              <a:rPr lang="fr-FR" dirty="0"/>
              <a:t>L’</a:t>
            </a:r>
            <a:r>
              <a:rPr lang="fr-FR" b="1" dirty="0"/>
              <a:t>informaticien</a:t>
            </a:r>
            <a:r>
              <a:rPr lang="fr-FR" dirty="0"/>
              <a:t> a l’obligation d’exécuter l’ouvrage conformément à l’état de l’art. Une erreur de programmation sera équivalente à une faute ;</a:t>
            </a:r>
          </a:p>
          <a:p>
            <a:pPr lvl="0"/>
            <a:r>
              <a:rPr lang="fr-FR" b="1" dirty="0"/>
              <a:t>Livrer</a:t>
            </a:r>
            <a:r>
              <a:rPr lang="fr-FR" dirty="0"/>
              <a:t> le logiciel le moment prévu ;</a:t>
            </a:r>
          </a:p>
          <a:p>
            <a:pPr lvl="0"/>
            <a:r>
              <a:rPr lang="fr-FR" b="1" dirty="0"/>
              <a:t>Procès-Verbal de Recette provisoire</a:t>
            </a:r>
            <a:r>
              <a:rPr lang="fr-FR" dirty="0"/>
              <a:t> : on livre le logiciel et démarre alors une période de test. S’il y a des erreurs de programmations, le client doit fournir la liste et le concepteur doit alors tout réparer pendant la période test. </a:t>
            </a:r>
          </a:p>
          <a:p>
            <a:pPr lvl="0"/>
            <a:r>
              <a:rPr lang="fr-FR" b="1" dirty="0"/>
              <a:t>PV de Recette définitif</a:t>
            </a:r>
            <a:r>
              <a:rPr lang="fr-FR" dirty="0"/>
              <a:t> : si le client est d’accord sur le produit, on signe le PVR.</a:t>
            </a:r>
          </a:p>
          <a:p>
            <a:pPr lvl="0"/>
            <a:r>
              <a:rPr lang="fr-FR" dirty="0"/>
              <a:t>La propriété du logiciel est alors </a:t>
            </a:r>
            <a:r>
              <a:rPr lang="fr-FR" b="1" dirty="0"/>
              <a:t>transférée</a:t>
            </a:r>
            <a:r>
              <a:rPr lang="fr-FR" dirty="0"/>
              <a:t> au client et le fournisseur a alors le droit d’être payé.</a:t>
            </a:r>
          </a:p>
          <a:p>
            <a:endParaRPr lang="fr-FR" dirty="0"/>
          </a:p>
        </p:txBody>
      </p:sp>
    </p:spTree>
    <p:extLst>
      <p:ext uri="{BB962C8B-B14F-4D97-AF65-F5344CB8AC3E}">
        <p14:creationId xmlns:p14="http://schemas.microsoft.com/office/powerpoint/2010/main" val="3314092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504967"/>
            <a:ext cx="8810767" cy="6155140"/>
          </a:xfrm>
        </p:spPr>
        <p:txBody>
          <a:bodyPr>
            <a:normAutofit/>
          </a:bodyPr>
          <a:lstStyle/>
          <a:p>
            <a:pPr marL="0" indent="0">
              <a:buNone/>
            </a:pPr>
            <a:r>
              <a:rPr lang="fr-FR" i="1" u="sng" dirty="0"/>
              <a:t>Mais il y a des obligations supplémentaires</a:t>
            </a:r>
            <a:r>
              <a:rPr lang="fr-FR" i="1" dirty="0"/>
              <a:t> :</a:t>
            </a:r>
            <a:endParaRPr lang="fr-FR" dirty="0"/>
          </a:p>
          <a:p>
            <a:pPr marL="0" lvl="0" indent="0" algn="ctr">
              <a:buNone/>
            </a:pPr>
            <a:endParaRPr lang="fr-FR" dirty="0">
              <a:solidFill>
                <a:srgbClr val="FF0000"/>
              </a:solidFill>
              <a:hlinkClick r:id="rId2" action="ppaction://hlinkfile"/>
            </a:endParaRPr>
          </a:p>
          <a:p>
            <a:pPr marL="0" lvl="0" indent="0" algn="ctr">
              <a:buNone/>
            </a:pPr>
            <a:endParaRPr lang="fr-FR" dirty="0">
              <a:solidFill>
                <a:srgbClr val="FF0000"/>
              </a:solidFill>
              <a:hlinkClick r:id="rId2" action="ppaction://hlinkfile"/>
            </a:endParaRPr>
          </a:p>
          <a:p>
            <a:pPr marL="0" lvl="0" indent="0" algn="ctr">
              <a:buNone/>
            </a:pPr>
            <a:endParaRPr lang="fr-FR" dirty="0">
              <a:solidFill>
                <a:srgbClr val="FF0000"/>
              </a:solidFill>
              <a:hlinkClick r:id="rId2" action="ppaction://hlinkfile"/>
            </a:endParaRPr>
          </a:p>
          <a:p>
            <a:pPr marL="0" lvl="0" indent="0" algn="ctr">
              <a:buNone/>
            </a:pPr>
            <a:endParaRPr lang="fr-FR" dirty="0">
              <a:solidFill>
                <a:srgbClr val="FF0000"/>
              </a:solidFill>
              <a:hlinkClick r:id="rId2" action="ppaction://hlinkfile"/>
            </a:endParaRPr>
          </a:p>
          <a:p>
            <a:pPr marL="0" lvl="0" indent="0" algn="ctr">
              <a:buNone/>
            </a:pPr>
            <a:endParaRPr lang="fr-FR" dirty="0">
              <a:solidFill>
                <a:srgbClr val="FF0000"/>
              </a:solidFill>
              <a:hlinkClick r:id="rId2" action="ppaction://hlinkfile"/>
            </a:endParaRPr>
          </a:p>
          <a:p>
            <a:pPr marL="0" lvl="0" indent="0" algn="ctr">
              <a:buNone/>
            </a:pPr>
            <a:endParaRPr lang="fr-FR" dirty="0">
              <a:solidFill>
                <a:srgbClr val="FF0000"/>
              </a:solidFill>
              <a:hlinkClick r:id="rId2" action="ppaction://hlinkfile"/>
            </a:endParaRPr>
          </a:p>
          <a:p>
            <a:pPr marL="0" lvl="0" indent="0" algn="ctr">
              <a:buNone/>
            </a:pPr>
            <a:endParaRPr lang="fr-FR" dirty="0">
              <a:solidFill>
                <a:srgbClr val="FF0000"/>
              </a:solidFill>
              <a:hlinkClick r:id="rId2" action="ppaction://hlinkfile"/>
            </a:endParaRPr>
          </a:p>
          <a:p>
            <a:pPr marL="0" lvl="0" indent="0" algn="ctr">
              <a:buNone/>
            </a:pPr>
            <a:endParaRPr lang="fr-FR" dirty="0">
              <a:solidFill>
                <a:srgbClr val="FF0000"/>
              </a:solidFill>
              <a:hlinkClick r:id="rId2" action="ppaction://hlinkfile"/>
            </a:endParaRPr>
          </a:p>
          <a:p>
            <a:pPr marL="0" lvl="0" indent="0" algn="ctr">
              <a:buNone/>
            </a:pPr>
            <a:endParaRPr lang="fr-FR" dirty="0">
              <a:solidFill>
                <a:srgbClr val="FF0000"/>
              </a:solidFill>
              <a:hlinkClick r:id="rId2" action="ppaction://hlinkfile"/>
            </a:endParaRPr>
          </a:p>
          <a:p>
            <a:pPr marL="0" lvl="0" indent="0" algn="ctr">
              <a:buNone/>
            </a:pPr>
            <a:r>
              <a:rPr lang="fr-FR" dirty="0">
                <a:solidFill>
                  <a:srgbClr val="FF0000"/>
                </a:solidFill>
                <a:hlinkClick r:id="rId2" action="ppaction://hlinkfile"/>
              </a:rPr>
              <a:t>https://www.alphalives.com/agence-web-paris/projet-web/recette-informatique</a:t>
            </a:r>
            <a:endParaRPr lang="fr-FR" dirty="0">
              <a:solidFill>
                <a:srgbClr val="FF0000"/>
              </a:solidFill>
              <a:hlinkClick r:id="rId2" action="ppaction://hlinkfile"/>
            </a:endParaRPr>
          </a:p>
        </p:txBody>
      </p:sp>
      <p:pic>
        <p:nvPicPr>
          <p:cNvPr id="2" name="Image 1"/>
          <p:cNvPicPr>
            <a:picLocks noChangeAspect="1"/>
          </p:cNvPicPr>
          <p:nvPr/>
        </p:nvPicPr>
        <p:blipFill>
          <a:blip r:embed="rId3"/>
          <a:stretch>
            <a:fillRect/>
          </a:stretch>
        </p:blipFill>
        <p:spPr>
          <a:xfrm>
            <a:off x="9511687" y="0"/>
            <a:ext cx="2680313" cy="1814052"/>
          </a:xfrm>
          <a:prstGeom prst="rect">
            <a:avLst/>
          </a:prstGeom>
        </p:spPr>
      </p:pic>
      <p:pic>
        <p:nvPicPr>
          <p:cNvPr id="4" name="Image 3"/>
          <p:cNvPicPr>
            <a:picLocks noChangeAspect="1"/>
          </p:cNvPicPr>
          <p:nvPr/>
        </p:nvPicPr>
        <p:blipFill>
          <a:blip r:embed="rId4"/>
          <a:stretch>
            <a:fillRect/>
          </a:stretch>
        </p:blipFill>
        <p:spPr>
          <a:xfrm>
            <a:off x="838200" y="1629969"/>
            <a:ext cx="8420692" cy="2610465"/>
          </a:xfrm>
          <a:prstGeom prst="rect">
            <a:avLst/>
          </a:prstGeom>
        </p:spPr>
      </p:pic>
      <p:sp>
        <p:nvSpPr>
          <p:cNvPr id="5" name="ZoneTexte 4"/>
          <p:cNvSpPr txBox="1"/>
          <p:nvPr/>
        </p:nvSpPr>
        <p:spPr>
          <a:xfrm>
            <a:off x="8834284" y="5486400"/>
            <a:ext cx="294968" cy="280219"/>
          </a:xfrm>
          <a:prstGeom prst="rect">
            <a:avLst/>
          </a:prstGeom>
          <a:solidFill>
            <a:schemeClr val="tx1"/>
          </a:solidFill>
        </p:spPr>
        <p:txBody>
          <a:bodyPr wrap="square" rtlCol="0">
            <a:spAutoFit/>
          </a:bodyPr>
          <a:lstStyle/>
          <a:p>
            <a:endParaRPr lang="fr-FR"/>
          </a:p>
        </p:txBody>
      </p:sp>
    </p:spTree>
    <p:extLst>
      <p:ext uri="{BB962C8B-B14F-4D97-AF65-F5344CB8AC3E}">
        <p14:creationId xmlns:p14="http://schemas.microsoft.com/office/powerpoint/2010/main" val="305266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7333" y="811161"/>
            <a:ext cx="9100847" cy="5230201"/>
          </a:xfrm>
        </p:spPr>
        <p:txBody>
          <a:bodyPr>
            <a:normAutofit fontScale="92500" lnSpcReduction="10000"/>
          </a:bodyPr>
          <a:lstStyle/>
          <a:p>
            <a:pPr marL="0" indent="0" algn="just" fontAlgn="base">
              <a:buNone/>
            </a:pPr>
            <a:r>
              <a:rPr lang="fr-FR" dirty="0"/>
              <a:t>Comme tout contrat, le contrat de logiciel informatique doit contenir un certain nombre de </a:t>
            </a:r>
            <a:r>
              <a:rPr lang="fr-FR" b="1" dirty="0"/>
              <a:t>mentions</a:t>
            </a:r>
            <a:r>
              <a:rPr lang="fr-FR" dirty="0"/>
              <a:t> : </a:t>
            </a:r>
          </a:p>
          <a:p>
            <a:pPr algn="just" fontAlgn="base"/>
            <a:r>
              <a:rPr lang="fr-FR" dirty="0"/>
              <a:t>Le contrat doit d’abord mentionner </a:t>
            </a:r>
            <a:r>
              <a:rPr lang="fr-FR" b="1" dirty="0"/>
              <a:t>l’objet</a:t>
            </a:r>
            <a:r>
              <a:rPr lang="fr-FR" dirty="0"/>
              <a:t>, c’est-à-dire définir précisément en quoi va consister la conception du logiciel ; </a:t>
            </a:r>
          </a:p>
          <a:p>
            <a:pPr algn="just" fontAlgn="base"/>
            <a:r>
              <a:rPr lang="fr-FR" dirty="0"/>
              <a:t>Les </a:t>
            </a:r>
            <a:r>
              <a:rPr lang="fr-FR" b="1" dirty="0"/>
              <a:t>attentes spécifiques du client </a:t>
            </a:r>
            <a:r>
              <a:rPr lang="fr-FR" dirty="0"/>
              <a:t>doivent également figurer au contrat afin de permettre d’élaborer un logiciel adapté et spécifique aux demandes de l’entreprise cliente ; </a:t>
            </a:r>
          </a:p>
          <a:p>
            <a:pPr algn="just" fontAlgn="base"/>
            <a:r>
              <a:rPr lang="fr-FR" dirty="0"/>
              <a:t>La </a:t>
            </a:r>
            <a:r>
              <a:rPr lang="fr-FR" b="1" dirty="0"/>
              <a:t>méthode utilisée pour réaliser le projet</a:t>
            </a:r>
            <a:r>
              <a:rPr lang="fr-FR" dirty="0"/>
              <a:t> : une phase d’études, d’analyse, une phase de réalisation, etc. ;</a:t>
            </a:r>
          </a:p>
          <a:p>
            <a:pPr algn="just" fontAlgn="base"/>
            <a:r>
              <a:rPr lang="fr-FR" dirty="0"/>
              <a:t>Le </a:t>
            </a:r>
            <a:r>
              <a:rPr lang="fr-FR" b="1" dirty="0"/>
              <a:t>délai</a:t>
            </a:r>
            <a:r>
              <a:rPr lang="fr-FR" dirty="0"/>
              <a:t> imparti pour l’élaboration du produit final ;</a:t>
            </a:r>
          </a:p>
          <a:p>
            <a:pPr algn="just" fontAlgn="base"/>
            <a:r>
              <a:rPr lang="fr-FR" dirty="0"/>
              <a:t>La </a:t>
            </a:r>
            <a:r>
              <a:rPr lang="fr-FR" b="1" dirty="0"/>
              <a:t>rémunération</a:t>
            </a:r>
            <a:r>
              <a:rPr lang="fr-FR" dirty="0"/>
              <a:t> doit avoir été convenue ; </a:t>
            </a:r>
          </a:p>
          <a:p>
            <a:pPr algn="just" fontAlgn="base"/>
            <a:r>
              <a:rPr lang="fr-FR" dirty="0"/>
              <a:t>Il est également essentiel de </a:t>
            </a:r>
            <a:r>
              <a:rPr lang="fr-FR" b="1" dirty="0"/>
              <a:t>déterminer les droits d’auteurs et droits patrimoniaux</a:t>
            </a:r>
            <a:r>
              <a:rPr lang="fr-FR" dirty="0"/>
              <a:t> sur le logiciel une fois l’élaboration achevée. Il est par exemple possible de convenir du transfert de droits intellectuels, auquel cas il faudra expressément délimiter les droits cédés, etc.</a:t>
            </a:r>
          </a:p>
          <a:p>
            <a:pPr marL="0" indent="0" algn="just" fontAlgn="base">
              <a:buNone/>
            </a:pPr>
            <a:r>
              <a:rPr lang="fr-FR" dirty="0">
                <a:hlinkClick r:id="rId2"/>
              </a:rPr>
              <a:t>https://creation-site-internet.ooreka.fr/ebibliotheque/voir/254406/contrat-de-creation-de-logiciel</a:t>
            </a:r>
            <a:endParaRPr lang="fr-FR" dirty="0"/>
          </a:p>
          <a:p>
            <a:endParaRPr lang="fr-FR" dirty="0"/>
          </a:p>
        </p:txBody>
      </p:sp>
    </p:spTree>
    <p:extLst>
      <p:ext uri="{BB962C8B-B14F-4D97-AF65-F5344CB8AC3E}">
        <p14:creationId xmlns:p14="http://schemas.microsoft.com/office/powerpoint/2010/main" val="288192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377381" y="2861187"/>
            <a:ext cx="3893574" cy="830997"/>
          </a:xfrm>
          <a:prstGeom prst="rect">
            <a:avLst/>
          </a:prstGeom>
          <a:noFill/>
        </p:spPr>
        <p:txBody>
          <a:bodyPr wrap="square" rtlCol="0">
            <a:spAutoFit/>
          </a:bodyPr>
          <a:lstStyle/>
          <a:p>
            <a:pPr algn="ctr"/>
            <a:r>
              <a:rPr lang="fr-FR" sz="4800" dirty="0">
                <a:solidFill>
                  <a:srgbClr val="FF0000"/>
                </a:solidFill>
              </a:rPr>
              <a:t>FIN</a:t>
            </a:r>
          </a:p>
        </p:txBody>
      </p:sp>
    </p:spTree>
    <p:extLst>
      <p:ext uri="{BB962C8B-B14F-4D97-AF65-F5344CB8AC3E}">
        <p14:creationId xmlns:p14="http://schemas.microsoft.com/office/powerpoint/2010/main" val="634530059"/>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444</TotalTime>
  <Words>3375</Words>
  <Application>Microsoft Office PowerPoint</Application>
  <PresentationFormat>Grand écran</PresentationFormat>
  <Paragraphs>258</Paragraphs>
  <Slides>33</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33</vt:i4>
      </vt:variant>
    </vt:vector>
  </HeadingPairs>
  <TitlesOfParts>
    <vt:vector size="39" baseType="lpstr">
      <vt:lpstr>Arial</vt:lpstr>
      <vt:lpstr>Trebuchet MS</vt:lpstr>
      <vt:lpstr>Wingdings</vt:lpstr>
      <vt:lpstr>Wingdings 2</vt:lpstr>
      <vt:lpstr>Wingdings 3</vt:lpstr>
      <vt:lpstr>Facette</vt:lpstr>
      <vt:lpstr>    DOSSIER 1 : INTRODUCTION AU DROIT EN GÉNÉRAL ET AU DROIT EN INFORMATIQUE </vt:lpstr>
      <vt:lpstr>I. Le contrat informatique: un contrat complexe 1. La multiplicité des prestations   </vt:lpstr>
      <vt:lpstr>2. La multiplicité des intervenants  </vt:lpstr>
      <vt:lpstr>b. Les salariés :  </vt:lpstr>
      <vt:lpstr>II. LA FORMATION DES CONTRATS </vt:lpstr>
      <vt:lpstr>Présentation PowerPoint</vt:lpstr>
      <vt:lpstr>Présentation PowerPoint</vt:lpstr>
      <vt:lpstr>Présentation PowerPoint</vt:lpstr>
      <vt:lpstr>4. Inexécution du contrat</vt:lpstr>
      <vt:lpstr>Partie 3 :  La formation des contrats informatiques </vt:lpstr>
      <vt:lpstr>Présentation PowerPoint</vt:lpstr>
      <vt:lpstr>Présentation PowerPoint</vt:lpstr>
      <vt:lpstr>Présentation PowerPoint</vt:lpstr>
      <vt:lpstr>Présentation PowerPoint</vt:lpstr>
      <vt:lpstr>Présentation PowerPoint</vt:lpstr>
      <vt:lpstr>c. La négociation du contenu du contrat informatique et offre</vt:lpstr>
      <vt:lpstr>Présentation PowerPoint</vt:lpstr>
      <vt:lpstr>Présentation PowerPoint</vt:lpstr>
      <vt:lpstr>Présentation PowerPoint</vt:lpstr>
      <vt:lpstr>L'obligation de conseil et d'information (OCI)  </vt:lpstr>
      <vt:lpstr>Obligation de mise en garde  </vt:lpstr>
      <vt:lpstr>Présentation PowerPoint</vt:lpstr>
      <vt:lpstr>Présentation PowerPoint</vt:lpstr>
      <vt:lpstr>II.  LES CONTRATS INFORMATIQUES </vt:lpstr>
      <vt:lpstr>Présentation PowerPoint</vt:lpstr>
      <vt:lpstr>Présentation PowerPoint</vt:lpstr>
      <vt:lpstr>Quelles sont les mentions obligatoires d’un contrat d’intégration informatique ? </vt:lpstr>
      <vt:lpstr>Présentation PowerPoint</vt:lpstr>
      <vt:lpstr>Présentation PowerPoint</vt:lpstr>
      <vt:lpstr>Présentation PowerPoint</vt:lpstr>
      <vt:lpstr>Présentation PowerPoint</vt:lpstr>
      <vt:lpstr>Présentation PowerPoint</vt:lpstr>
      <vt:lpstr>Présentation PowerPoint</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DOSSIER 1 : INTRODUCTION AU DROIT EN GÉNÉRAL ET AU DROIT EN INFORMATIQUE</dc:title>
  <dc:creator>Neddra CHATTI</dc:creator>
  <cp:lastModifiedBy>Neddra Chatti</cp:lastModifiedBy>
  <cp:revision>54</cp:revision>
  <dcterms:created xsi:type="dcterms:W3CDTF">2020-09-13T19:52:58Z</dcterms:created>
  <dcterms:modified xsi:type="dcterms:W3CDTF">2023-10-12T19:17:31Z</dcterms:modified>
</cp:coreProperties>
</file>