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9"/>
  </p:notesMasterIdLst>
  <p:sldIdLst>
    <p:sldId id="256" r:id="rId2"/>
    <p:sldId id="417" r:id="rId3"/>
    <p:sldId id="469" r:id="rId4"/>
    <p:sldId id="418" r:id="rId5"/>
    <p:sldId id="419" r:id="rId6"/>
    <p:sldId id="420" r:id="rId7"/>
    <p:sldId id="421" r:id="rId8"/>
    <p:sldId id="422" r:id="rId9"/>
    <p:sldId id="423" r:id="rId10"/>
    <p:sldId id="487" r:id="rId11"/>
    <p:sldId id="488" r:id="rId12"/>
    <p:sldId id="489" r:id="rId13"/>
    <p:sldId id="470" r:id="rId14"/>
    <p:sldId id="424" r:id="rId15"/>
    <p:sldId id="425" r:id="rId16"/>
    <p:sldId id="426" r:id="rId17"/>
    <p:sldId id="427" r:id="rId18"/>
    <p:sldId id="456" r:id="rId19"/>
    <p:sldId id="428" r:id="rId20"/>
    <p:sldId id="461" r:id="rId21"/>
    <p:sldId id="429" r:id="rId22"/>
    <p:sldId id="430" r:id="rId23"/>
    <p:sldId id="431" r:id="rId24"/>
    <p:sldId id="432" r:id="rId25"/>
    <p:sldId id="433" r:id="rId26"/>
    <p:sldId id="434" r:id="rId27"/>
    <p:sldId id="471" r:id="rId28"/>
    <p:sldId id="486" r:id="rId29"/>
    <p:sldId id="435" r:id="rId30"/>
    <p:sldId id="436" r:id="rId31"/>
    <p:sldId id="437" r:id="rId32"/>
    <p:sldId id="492" r:id="rId33"/>
    <p:sldId id="493" r:id="rId34"/>
    <p:sldId id="472" r:id="rId35"/>
    <p:sldId id="457" r:id="rId36"/>
    <p:sldId id="458" r:id="rId37"/>
    <p:sldId id="459" r:id="rId38"/>
    <p:sldId id="460" r:id="rId39"/>
    <p:sldId id="467" r:id="rId40"/>
    <p:sldId id="490" r:id="rId41"/>
    <p:sldId id="462" r:id="rId42"/>
    <p:sldId id="495" r:id="rId43"/>
    <p:sldId id="463" r:id="rId44"/>
    <p:sldId id="494" r:id="rId45"/>
    <p:sldId id="411" r:id="rId46"/>
    <p:sldId id="496" r:id="rId47"/>
    <p:sldId id="491"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0" autoAdjust="0"/>
    <p:restoredTop sz="94660"/>
  </p:normalViewPr>
  <p:slideViewPr>
    <p:cSldViewPr snapToGrid="0">
      <p:cViewPr varScale="1">
        <p:scale>
          <a:sx n="127" d="100"/>
          <a:sy n="127" d="100"/>
        </p:scale>
        <p:origin x="3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15A0DC-3CA6-4A76-9858-77AC051B5304}" type="doc">
      <dgm:prSet loTypeId="urn:microsoft.com/office/officeart/2005/8/layout/hProcess9" loCatId="process" qsTypeId="urn:microsoft.com/office/officeart/2005/8/quickstyle/simple1" qsCatId="simple" csTypeId="urn:microsoft.com/office/officeart/2005/8/colors/accent2_5" csCatId="accent2" phldr="1"/>
      <dgm:spPr/>
    </dgm:pt>
    <dgm:pt modelId="{BFD799DA-C46F-43B4-B3B1-4B14E33A6B9E}">
      <dgm:prSet phldrT="[Texte]" custT="1"/>
      <dgm:spPr>
        <a:solidFill>
          <a:srgbClr val="FF0000">
            <a:alpha val="90000"/>
          </a:srgbClr>
        </a:solidFill>
      </dgm:spPr>
      <dgm:t>
        <a:bodyPr/>
        <a:lstStyle/>
        <a:p>
          <a:r>
            <a:rPr lang="fr-FR" sz="2000" b="1" u="none" dirty="0"/>
            <a:t>Segmentation</a:t>
          </a:r>
        </a:p>
      </dgm:t>
    </dgm:pt>
    <dgm:pt modelId="{C0C65781-D72D-46F1-840C-40A7F85C485F}" type="parTrans" cxnId="{438DE69E-2489-4031-B5F7-0DD9A4513467}">
      <dgm:prSet/>
      <dgm:spPr/>
      <dgm:t>
        <a:bodyPr/>
        <a:lstStyle/>
        <a:p>
          <a:endParaRPr lang="fr-FR"/>
        </a:p>
      </dgm:t>
    </dgm:pt>
    <dgm:pt modelId="{E141C94C-6FFE-459B-B125-D6F793116407}" type="sibTrans" cxnId="{438DE69E-2489-4031-B5F7-0DD9A4513467}">
      <dgm:prSet/>
      <dgm:spPr/>
      <dgm:t>
        <a:bodyPr/>
        <a:lstStyle/>
        <a:p>
          <a:endParaRPr lang="fr-FR"/>
        </a:p>
      </dgm:t>
    </dgm:pt>
    <dgm:pt modelId="{5058EC49-9FBF-4643-AB5D-6B409FD13078}">
      <dgm:prSet phldrT="[Texte]"/>
      <dgm:spPr>
        <a:solidFill>
          <a:srgbClr val="FF0000">
            <a:alpha val="76667"/>
          </a:srgbClr>
        </a:solidFill>
      </dgm:spPr>
      <dgm:t>
        <a:bodyPr/>
        <a:lstStyle/>
        <a:p>
          <a:r>
            <a:rPr lang="fr-FR" b="1" u="none" dirty="0"/>
            <a:t>Ciblage</a:t>
          </a:r>
        </a:p>
      </dgm:t>
    </dgm:pt>
    <dgm:pt modelId="{3BD17D68-0D37-4C6E-A27D-7E1E9358651D}" type="parTrans" cxnId="{4460675B-ED1B-4B55-9102-572D5357C53D}">
      <dgm:prSet/>
      <dgm:spPr/>
      <dgm:t>
        <a:bodyPr/>
        <a:lstStyle/>
        <a:p>
          <a:endParaRPr lang="fr-FR"/>
        </a:p>
      </dgm:t>
    </dgm:pt>
    <dgm:pt modelId="{95963084-EC44-4D3B-BB43-08AF5BA9F4E6}" type="sibTrans" cxnId="{4460675B-ED1B-4B55-9102-572D5357C53D}">
      <dgm:prSet/>
      <dgm:spPr/>
      <dgm:t>
        <a:bodyPr/>
        <a:lstStyle/>
        <a:p>
          <a:endParaRPr lang="fr-FR"/>
        </a:p>
      </dgm:t>
    </dgm:pt>
    <dgm:pt modelId="{9C15F65F-46CD-4BD9-974C-032E777DD4B9}">
      <dgm:prSet phldrT="[Texte]"/>
      <dgm:spPr>
        <a:solidFill>
          <a:srgbClr val="FF0000">
            <a:alpha val="63000"/>
          </a:srgbClr>
        </a:solidFill>
      </dgm:spPr>
      <dgm:t>
        <a:bodyPr/>
        <a:lstStyle/>
        <a:p>
          <a:r>
            <a:rPr lang="fr-FR" b="1" u="none" dirty="0"/>
            <a:t>Positionnement</a:t>
          </a:r>
        </a:p>
      </dgm:t>
    </dgm:pt>
    <dgm:pt modelId="{299FF96E-078F-4A2E-836B-8A6B029D30AA}" type="parTrans" cxnId="{808FD6E4-0BFF-4EF0-8F54-8ED9C7530C63}">
      <dgm:prSet/>
      <dgm:spPr/>
      <dgm:t>
        <a:bodyPr/>
        <a:lstStyle/>
        <a:p>
          <a:endParaRPr lang="fr-FR"/>
        </a:p>
      </dgm:t>
    </dgm:pt>
    <dgm:pt modelId="{775835B9-E532-462B-8170-E1F18941EDD2}" type="sibTrans" cxnId="{808FD6E4-0BFF-4EF0-8F54-8ED9C7530C63}">
      <dgm:prSet/>
      <dgm:spPr/>
      <dgm:t>
        <a:bodyPr/>
        <a:lstStyle/>
        <a:p>
          <a:endParaRPr lang="fr-FR"/>
        </a:p>
      </dgm:t>
    </dgm:pt>
    <dgm:pt modelId="{F947CC95-DCB9-4F4B-AF31-635F3B474F47}">
      <dgm:prSet phldrT="[Texte]"/>
      <dgm:spPr/>
      <dgm:t>
        <a:bodyPr/>
        <a:lstStyle/>
        <a:p>
          <a:r>
            <a:rPr lang="fr-FR" b="1" u="none" dirty="0"/>
            <a:t>Marketing Mix</a:t>
          </a:r>
        </a:p>
      </dgm:t>
    </dgm:pt>
    <dgm:pt modelId="{1DE42F48-F408-4BF0-BCF3-D64BB9CFF383}" type="parTrans" cxnId="{DFD35590-E1EE-4F05-A78B-2E38362A2B0F}">
      <dgm:prSet/>
      <dgm:spPr/>
      <dgm:t>
        <a:bodyPr/>
        <a:lstStyle/>
        <a:p>
          <a:endParaRPr lang="fr-FR"/>
        </a:p>
      </dgm:t>
    </dgm:pt>
    <dgm:pt modelId="{D3BABD65-93C3-4D18-A926-2F529659816B}" type="sibTrans" cxnId="{DFD35590-E1EE-4F05-A78B-2E38362A2B0F}">
      <dgm:prSet/>
      <dgm:spPr/>
      <dgm:t>
        <a:bodyPr/>
        <a:lstStyle/>
        <a:p>
          <a:endParaRPr lang="fr-FR"/>
        </a:p>
      </dgm:t>
    </dgm:pt>
    <dgm:pt modelId="{E8BC3313-B024-4AAF-AC2A-C97FD6B0E228}" type="pres">
      <dgm:prSet presAssocID="{E715A0DC-3CA6-4A76-9858-77AC051B5304}" presName="CompostProcess" presStyleCnt="0">
        <dgm:presLayoutVars>
          <dgm:dir/>
          <dgm:resizeHandles val="exact"/>
        </dgm:presLayoutVars>
      </dgm:prSet>
      <dgm:spPr/>
    </dgm:pt>
    <dgm:pt modelId="{AB96A377-C921-4D43-A687-5F6CE6279CAA}" type="pres">
      <dgm:prSet presAssocID="{E715A0DC-3CA6-4A76-9858-77AC051B5304}" presName="arrow" presStyleLbl="bgShp" presStyleIdx="0" presStyleCnt="1" custScaleX="117647"/>
      <dgm:spPr/>
    </dgm:pt>
    <dgm:pt modelId="{6CBF5CD9-827D-4796-8D98-2451653C4C00}" type="pres">
      <dgm:prSet presAssocID="{E715A0DC-3CA6-4A76-9858-77AC051B5304}" presName="linearProcess" presStyleCnt="0"/>
      <dgm:spPr/>
    </dgm:pt>
    <dgm:pt modelId="{4FF972E0-C073-45A9-879D-BFB4FF806FD1}" type="pres">
      <dgm:prSet presAssocID="{BFD799DA-C46F-43B4-B3B1-4B14E33A6B9E}" presName="textNode" presStyleLbl="node1" presStyleIdx="0" presStyleCnt="4" custScaleY="48246">
        <dgm:presLayoutVars>
          <dgm:bulletEnabled val="1"/>
        </dgm:presLayoutVars>
      </dgm:prSet>
      <dgm:spPr/>
    </dgm:pt>
    <dgm:pt modelId="{7C53DA50-1A64-4AE4-B202-9443D5B7C569}" type="pres">
      <dgm:prSet presAssocID="{E141C94C-6FFE-459B-B125-D6F793116407}" presName="sibTrans" presStyleCnt="0"/>
      <dgm:spPr/>
    </dgm:pt>
    <dgm:pt modelId="{3A7E313F-E68F-4001-B4EB-DCEF08AFF807}" type="pres">
      <dgm:prSet presAssocID="{5058EC49-9FBF-4643-AB5D-6B409FD13078}" presName="textNode" presStyleLbl="node1" presStyleIdx="1" presStyleCnt="4" custScaleY="48246">
        <dgm:presLayoutVars>
          <dgm:bulletEnabled val="1"/>
        </dgm:presLayoutVars>
      </dgm:prSet>
      <dgm:spPr/>
    </dgm:pt>
    <dgm:pt modelId="{B991E6C0-D194-4BC1-9E80-6CEEF79B7C04}" type="pres">
      <dgm:prSet presAssocID="{95963084-EC44-4D3B-BB43-08AF5BA9F4E6}" presName="sibTrans" presStyleCnt="0"/>
      <dgm:spPr/>
    </dgm:pt>
    <dgm:pt modelId="{543BA63F-F28C-461F-8257-EE925FE7D9BC}" type="pres">
      <dgm:prSet presAssocID="{9C15F65F-46CD-4BD9-974C-032E777DD4B9}" presName="textNode" presStyleLbl="node1" presStyleIdx="2" presStyleCnt="4" custScaleY="48246">
        <dgm:presLayoutVars>
          <dgm:bulletEnabled val="1"/>
        </dgm:presLayoutVars>
      </dgm:prSet>
      <dgm:spPr/>
    </dgm:pt>
    <dgm:pt modelId="{497D3535-9C77-4A88-B50E-D64ECEE4EAFD}" type="pres">
      <dgm:prSet presAssocID="{775835B9-E532-462B-8170-E1F18941EDD2}" presName="sibTrans" presStyleCnt="0"/>
      <dgm:spPr/>
    </dgm:pt>
    <dgm:pt modelId="{0DBA3F21-1CE2-48D5-BEDD-5810770D5E37}" type="pres">
      <dgm:prSet presAssocID="{F947CC95-DCB9-4F4B-AF31-635F3B474F47}" presName="textNode" presStyleLbl="node1" presStyleIdx="3" presStyleCnt="4" custScaleY="48246">
        <dgm:presLayoutVars>
          <dgm:bulletEnabled val="1"/>
        </dgm:presLayoutVars>
      </dgm:prSet>
      <dgm:spPr/>
    </dgm:pt>
  </dgm:ptLst>
  <dgm:cxnLst>
    <dgm:cxn modelId="{1FCEAC07-67F1-4400-908B-5EF45D8F2EA2}" type="presOf" srcId="{E715A0DC-3CA6-4A76-9858-77AC051B5304}" destId="{E8BC3313-B024-4AAF-AC2A-C97FD6B0E228}" srcOrd="0" destOrd="0" presId="urn:microsoft.com/office/officeart/2005/8/layout/hProcess9"/>
    <dgm:cxn modelId="{CD017C1F-E194-49AF-84EA-3FF35CA0CE59}" type="presOf" srcId="{5058EC49-9FBF-4643-AB5D-6B409FD13078}" destId="{3A7E313F-E68F-4001-B4EB-DCEF08AFF807}" srcOrd="0" destOrd="0" presId="urn:microsoft.com/office/officeart/2005/8/layout/hProcess9"/>
    <dgm:cxn modelId="{4460675B-ED1B-4B55-9102-572D5357C53D}" srcId="{E715A0DC-3CA6-4A76-9858-77AC051B5304}" destId="{5058EC49-9FBF-4643-AB5D-6B409FD13078}" srcOrd="1" destOrd="0" parTransId="{3BD17D68-0D37-4C6E-A27D-7E1E9358651D}" sibTransId="{95963084-EC44-4D3B-BB43-08AF5BA9F4E6}"/>
    <dgm:cxn modelId="{3816538E-3555-4E73-90DE-CC8938293327}" type="presOf" srcId="{F947CC95-DCB9-4F4B-AF31-635F3B474F47}" destId="{0DBA3F21-1CE2-48D5-BEDD-5810770D5E37}" srcOrd="0" destOrd="0" presId="urn:microsoft.com/office/officeart/2005/8/layout/hProcess9"/>
    <dgm:cxn modelId="{DFD35590-E1EE-4F05-A78B-2E38362A2B0F}" srcId="{E715A0DC-3CA6-4A76-9858-77AC051B5304}" destId="{F947CC95-DCB9-4F4B-AF31-635F3B474F47}" srcOrd="3" destOrd="0" parTransId="{1DE42F48-F408-4BF0-BCF3-D64BB9CFF383}" sibTransId="{D3BABD65-93C3-4D18-A926-2F529659816B}"/>
    <dgm:cxn modelId="{4213B79A-AAD3-4DC5-A0B5-76ECEBE1E8F1}" type="presOf" srcId="{9C15F65F-46CD-4BD9-974C-032E777DD4B9}" destId="{543BA63F-F28C-461F-8257-EE925FE7D9BC}" srcOrd="0" destOrd="0" presId="urn:microsoft.com/office/officeart/2005/8/layout/hProcess9"/>
    <dgm:cxn modelId="{438DE69E-2489-4031-B5F7-0DD9A4513467}" srcId="{E715A0DC-3CA6-4A76-9858-77AC051B5304}" destId="{BFD799DA-C46F-43B4-B3B1-4B14E33A6B9E}" srcOrd="0" destOrd="0" parTransId="{C0C65781-D72D-46F1-840C-40A7F85C485F}" sibTransId="{E141C94C-6FFE-459B-B125-D6F793116407}"/>
    <dgm:cxn modelId="{D0F4A5D3-F94D-48E9-AD46-5B380326478E}" type="presOf" srcId="{BFD799DA-C46F-43B4-B3B1-4B14E33A6B9E}" destId="{4FF972E0-C073-45A9-879D-BFB4FF806FD1}" srcOrd="0" destOrd="0" presId="urn:microsoft.com/office/officeart/2005/8/layout/hProcess9"/>
    <dgm:cxn modelId="{808FD6E4-0BFF-4EF0-8F54-8ED9C7530C63}" srcId="{E715A0DC-3CA6-4A76-9858-77AC051B5304}" destId="{9C15F65F-46CD-4BD9-974C-032E777DD4B9}" srcOrd="2" destOrd="0" parTransId="{299FF96E-078F-4A2E-836B-8A6B029D30AA}" sibTransId="{775835B9-E532-462B-8170-E1F18941EDD2}"/>
    <dgm:cxn modelId="{F6451A99-1514-4362-8209-FB863F81E54C}" type="presParOf" srcId="{E8BC3313-B024-4AAF-AC2A-C97FD6B0E228}" destId="{AB96A377-C921-4D43-A687-5F6CE6279CAA}" srcOrd="0" destOrd="0" presId="urn:microsoft.com/office/officeart/2005/8/layout/hProcess9"/>
    <dgm:cxn modelId="{888D706E-0B9E-4954-BC65-FF2DFCA5F866}" type="presParOf" srcId="{E8BC3313-B024-4AAF-AC2A-C97FD6B0E228}" destId="{6CBF5CD9-827D-4796-8D98-2451653C4C00}" srcOrd="1" destOrd="0" presId="urn:microsoft.com/office/officeart/2005/8/layout/hProcess9"/>
    <dgm:cxn modelId="{D9AFF3AF-FDB1-426E-B76C-47635317E790}" type="presParOf" srcId="{6CBF5CD9-827D-4796-8D98-2451653C4C00}" destId="{4FF972E0-C073-45A9-879D-BFB4FF806FD1}" srcOrd="0" destOrd="0" presId="urn:microsoft.com/office/officeart/2005/8/layout/hProcess9"/>
    <dgm:cxn modelId="{1BE04414-E0E2-4C28-835D-8AC4FB7A693D}" type="presParOf" srcId="{6CBF5CD9-827D-4796-8D98-2451653C4C00}" destId="{7C53DA50-1A64-4AE4-B202-9443D5B7C569}" srcOrd="1" destOrd="0" presId="urn:microsoft.com/office/officeart/2005/8/layout/hProcess9"/>
    <dgm:cxn modelId="{154A7E7E-3A40-42C1-89AD-2FF33AF3B6F3}" type="presParOf" srcId="{6CBF5CD9-827D-4796-8D98-2451653C4C00}" destId="{3A7E313F-E68F-4001-B4EB-DCEF08AFF807}" srcOrd="2" destOrd="0" presId="urn:microsoft.com/office/officeart/2005/8/layout/hProcess9"/>
    <dgm:cxn modelId="{9E0F50E2-90CB-4307-98A3-A8208D903B15}" type="presParOf" srcId="{6CBF5CD9-827D-4796-8D98-2451653C4C00}" destId="{B991E6C0-D194-4BC1-9E80-6CEEF79B7C04}" srcOrd="3" destOrd="0" presId="urn:microsoft.com/office/officeart/2005/8/layout/hProcess9"/>
    <dgm:cxn modelId="{37BD4888-A110-4E34-9ABF-0967A51140DF}" type="presParOf" srcId="{6CBF5CD9-827D-4796-8D98-2451653C4C00}" destId="{543BA63F-F28C-461F-8257-EE925FE7D9BC}" srcOrd="4" destOrd="0" presId="urn:microsoft.com/office/officeart/2005/8/layout/hProcess9"/>
    <dgm:cxn modelId="{2CCE738E-123E-4FD4-A2E3-87E57C3EFDC7}" type="presParOf" srcId="{6CBF5CD9-827D-4796-8D98-2451653C4C00}" destId="{497D3535-9C77-4A88-B50E-D64ECEE4EAFD}" srcOrd="5" destOrd="0" presId="urn:microsoft.com/office/officeart/2005/8/layout/hProcess9"/>
    <dgm:cxn modelId="{AEED8D75-C7B3-4DA4-A1FD-34C07137D70E}" type="presParOf" srcId="{6CBF5CD9-827D-4796-8D98-2451653C4C00}" destId="{0DBA3F21-1CE2-48D5-BEDD-5810770D5E3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F390E6-0749-4FE5-8D65-1B8D8C9F3471}" type="doc">
      <dgm:prSet loTypeId="urn:microsoft.com/office/officeart/2005/8/layout/chart3" loCatId="cycle" qsTypeId="urn:microsoft.com/office/officeart/2005/8/quickstyle/simple1" qsCatId="simple" csTypeId="urn:microsoft.com/office/officeart/2005/8/colors/accent2_5" csCatId="accent2" phldr="1"/>
      <dgm:spPr/>
    </dgm:pt>
    <dgm:pt modelId="{2424E6FD-E16D-46F0-A066-35928585D648}">
      <dgm:prSet phldrT="[Texte]"/>
      <dgm:spPr/>
      <dgm:t>
        <a:bodyPr/>
        <a:lstStyle/>
        <a:p>
          <a:r>
            <a:rPr lang="fr-FR" dirty="0"/>
            <a:t>Segment A</a:t>
          </a:r>
        </a:p>
      </dgm:t>
    </dgm:pt>
    <dgm:pt modelId="{E457CC12-58AF-479B-858D-AD2C1CBFD9BD}" type="parTrans" cxnId="{0204DDB9-CE67-4C04-BA8C-F0839DD9F1C2}">
      <dgm:prSet/>
      <dgm:spPr/>
      <dgm:t>
        <a:bodyPr/>
        <a:lstStyle/>
        <a:p>
          <a:endParaRPr lang="fr-FR"/>
        </a:p>
      </dgm:t>
    </dgm:pt>
    <dgm:pt modelId="{7FC8A4B7-13BB-4A1A-B4F3-916BCD423C2C}" type="sibTrans" cxnId="{0204DDB9-CE67-4C04-BA8C-F0839DD9F1C2}">
      <dgm:prSet/>
      <dgm:spPr/>
      <dgm:t>
        <a:bodyPr/>
        <a:lstStyle/>
        <a:p>
          <a:endParaRPr lang="fr-FR"/>
        </a:p>
      </dgm:t>
    </dgm:pt>
    <dgm:pt modelId="{E5043888-A26E-4A57-AEC4-602621797BC2}">
      <dgm:prSet phldrT="[Texte]"/>
      <dgm:spPr/>
      <dgm:t>
        <a:bodyPr/>
        <a:lstStyle/>
        <a:p>
          <a:r>
            <a:rPr lang="fr-FR" dirty="0"/>
            <a:t>Segment C</a:t>
          </a:r>
        </a:p>
      </dgm:t>
    </dgm:pt>
    <dgm:pt modelId="{B491D6FE-2DD4-459F-9497-1AF599F7A93E}" type="parTrans" cxnId="{C661AD80-0D80-40C9-BBBD-EDE1B1372276}">
      <dgm:prSet/>
      <dgm:spPr/>
      <dgm:t>
        <a:bodyPr/>
        <a:lstStyle/>
        <a:p>
          <a:endParaRPr lang="fr-FR"/>
        </a:p>
      </dgm:t>
    </dgm:pt>
    <dgm:pt modelId="{8A30638C-CD22-40EB-B8DC-B8FFDE8F2FE9}" type="sibTrans" cxnId="{C661AD80-0D80-40C9-BBBD-EDE1B1372276}">
      <dgm:prSet/>
      <dgm:spPr/>
      <dgm:t>
        <a:bodyPr/>
        <a:lstStyle/>
        <a:p>
          <a:endParaRPr lang="fr-FR"/>
        </a:p>
      </dgm:t>
    </dgm:pt>
    <dgm:pt modelId="{EBCF8140-F5A5-4F98-8957-960C85D7796D}">
      <dgm:prSet phldrT="[Texte]"/>
      <dgm:spPr/>
      <dgm:t>
        <a:bodyPr/>
        <a:lstStyle/>
        <a:p>
          <a:r>
            <a:rPr lang="fr-FR" b="0" dirty="0"/>
            <a:t>Segment B</a:t>
          </a:r>
        </a:p>
      </dgm:t>
    </dgm:pt>
    <dgm:pt modelId="{E60AABBD-435C-40DC-AD22-6AAAA3701336}" type="parTrans" cxnId="{E5859F58-74E3-481E-853D-B9F826B465D8}">
      <dgm:prSet/>
      <dgm:spPr/>
      <dgm:t>
        <a:bodyPr/>
        <a:lstStyle/>
        <a:p>
          <a:endParaRPr lang="fr-FR"/>
        </a:p>
      </dgm:t>
    </dgm:pt>
    <dgm:pt modelId="{805FD886-3D50-48AD-9965-CAA554196220}" type="sibTrans" cxnId="{E5859F58-74E3-481E-853D-B9F826B465D8}">
      <dgm:prSet/>
      <dgm:spPr/>
      <dgm:t>
        <a:bodyPr/>
        <a:lstStyle/>
        <a:p>
          <a:endParaRPr lang="fr-FR"/>
        </a:p>
      </dgm:t>
    </dgm:pt>
    <dgm:pt modelId="{E6707D07-F408-46ED-8AE7-8754AC6B9B82}" type="pres">
      <dgm:prSet presAssocID="{13F390E6-0749-4FE5-8D65-1B8D8C9F3471}" presName="compositeShape" presStyleCnt="0">
        <dgm:presLayoutVars>
          <dgm:chMax val="7"/>
          <dgm:dir/>
          <dgm:resizeHandles val="exact"/>
        </dgm:presLayoutVars>
      </dgm:prSet>
      <dgm:spPr/>
    </dgm:pt>
    <dgm:pt modelId="{34C9D6CC-F4BA-468A-945F-BCAB5EF07521}" type="pres">
      <dgm:prSet presAssocID="{13F390E6-0749-4FE5-8D65-1B8D8C9F3471}" presName="wedge1" presStyleLbl="node1" presStyleIdx="0" presStyleCnt="3"/>
      <dgm:spPr/>
    </dgm:pt>
    <dgm:pt modelId="{C2A14883-3DD1-44E1-82D8-DA514877F8A9}" type="pres">
      <dgm:prSet presAssocID="{13F390E6-0749-4FE5-8D65-1B8D8C9F3471}" presName="wedge1Tx" presStyleLbl="node1" presStyleIdx="0" presStyleCnt="3">
        <dgm:presLayoutVars>
          <dgm:chMax val="0"/>
          <dgm:chPref val="0"/>
          <dgm:bulletEnabled val="1"/>
        </dgm:presLayoutVars>
      </dgm:prSet>
      <dgm:spPr/>
    </dgm:pt>
    <dgm:pt modelId="{B40320F9-BA9A-4FE1-81E3-0679DA232921}" type="pres">
      <dgm:prSet presAssocID="{13F390E6-0749-4FE5-8D65-1B8D8C9F3471}" presName="wedge2" presStyleLbl="node1" presStyleIdx="1" presStyleCnt="3"/>
      <dgm:spPr/>
    </dgm:pt>
    <dgm:pt modelId="{8672C1F7-8710-4D93-AE33-DBFAD7FCDA45}" type="pres">
      <dgm:prSet presAssocID="{13F390E6-0749-4FE5-8D65-1B8D8C9F3471}" presName="wedge2Tx" presStyleLbl="node1" presStyleIdx="1" presStyleCnt="3">
        <dgm:presLayoutVars>
          <dgm:chMax val="0"/>
          <dgm:chPref val="0"/>
          <dgm:bulletEnabled val="1"/>
        </dgm:presLayoutVars>
      </dgm:prSet>
      <dgm:spPr/>
    </dgm:pt>
    <dgm:pt modelId="{2919C4A9-6D91-4B90-8E73-38B46352F63D}" type="pres">
      <dgm:prSet presAssocID="{13F390E6-0749-4FE5-8D65-1B8D8C9F3471}" presName="wedge3" presStyleLbl="node1" presStyleIdx="2" presStyleCnt="3"/>
      <dgm:spPr/>
    </dgm:pt>
    <dgm:pt modelId="{12FED2AA-B4FE-4EF6-99E2-4D569B371BF0}" type="pres">
      <dgm:prSet presAssocID="{13F390E6-0749-4FE5-8D65-1B8D8C9F3471}" presName="wedge3Tx" presStyleLbl="node1" presStyleIdx="2" presStyleCnt="3">
        <dgm:presLayoutVars>
          <dgm:chMax val="0"/>
          <dgm:chPref val="0"/>
          <dgm:bulletEnabled val="1"/>
        </dgm:presLayoutVars>
      </dgm:prSet>
      <dgm:spPr/>
    </dgm:pt>
  </dgm:ptLst>
  <dgm:cxnLst>
    <dgm:cxn modelId="{E5859F58-74E3-481E-853D-B9F826B465D8}" srcId="{13F390E6-0749-4FE5-8D65-1B8D8C9F3471}" destId="{EBCF8140-F5A5-4F98-8957-960C85D7796D}" srcOrd="2" destOrd="0" parTransId="{E60AABBD-435C-40DC-AD22-6AAAA3701336}" sibTransId="{805FD886-3D50-48AD-9965-CAA554196220}"/>
    <dgm:cxn modelId="{C6B61765-DD8A-432F-8928-F304535B6B84}" type="presOf" srcId="{EBCF8140-F5A5-4F98-8957-960C85D7796D}" destId="{12FED2AA-B4FE-4EF6-99E2-4D569B371BF0}" srcOrd="1" destOrd="0" presId="urn:microsoft.com/office/officeart/2005/8/layout/chart3"/>
    <dgm:cxn modelId="{C661AD80-0D80-40C9-BBBD-EDE1B1372276}" srcId="{13F390E6-0749-4FE5-8D65-1B8D8C9F3471}" destId="{E5043888-A26E-4A57-AEC4-602621797BC2}" srcOrd="1" destOrd="0" parTransId="{B491D6FE-2DD4-459F-9497-1AF599F7A93E}" sibTransId="{8A30638C-CD22-40EB-B8DC-B8FFDE8F2FE9}"/>
    <dgm:cxn modelId="{41898285-176C-4B52-9790-4FCFA7ABA41B}" type="presOf" srcId="{E5043888-A26E-4A57-AEC4-602621797BC2}" destId="{8672C1F7-8710-4D93-AE33-DBFAD7FCDA45}" srcOrd="1" destOrd="0" presId="urn:microsoft.com/office/officeart/2005/8/layout/chart3"/>
    <dgm:cxn modelId="{0204DDB9-CE67-4C04-BA8C-F0839DD9F1C2}" srcId="{13F390E6-0749-4FE5-8D65-1B8D8C9F3471}" destId="{2424E6FD-E16D-46F0-A066-35928585D648}" srcOrd="0" destOrd="0" parTransId="{E457CC12-58AF-479B-858D-AD2C1CBFD9BD}" sibTransId="{7FC8A4B7-13BB-4A1A-B4F3-916BCD423C2C}"/>
    <dgm:cxn modelId="{346C93DA-68F9-47CB-BE99-FA5772B127D3}" type="presOf" srcId="{13F390E6-0749-4FE5-8D65-1B8D8C9F3471}" destId="{E6707D07-F408-46ED-8AE7-8754AC6B9B82}" srcOrd="0" destOrd="0" presId="urn:microsoft.com/office/officeart/2005/8/layout/chart3"/>
    <dgm:cxn modelId="{68C000DD-39FF-475B-A5B1-B0E91075FE37}" type="presOf" srcId="{2424E6FD-E16D-46F0-A066-35928585D648}" destId="{C2A14883-3DD1-44E1-82D8-DA514877F8A9}" srcOrd="1" destOrd="0" presId="urn:microsoft.com/office/officeart/2005/8/layout/chart3"/>
    <dgm:cxn modelId="{FE455CE8-C76F-428D-A135-B33F67077CE5}" type="presOf" srcId="{E5043888-A26E-4A57-AEC4-602621797BC2}" destId="{B40320F9-BA9A-4FE1-81E3-0679DA232921}" srcOrd="0" destOrd="0" presId="urn:microsoft.com/office/officeart/2005/8/layout/chart3"/>
    <dgm:cxn modelId="{BF3D84F2-43B0-4439-9311-D25120F159BA}" type="presOf" srcId="{2424E6FD-E16D-46F0-A066-35928585D648}" destId="{34C9D6CC-F4BA-468A-945F-BCAB5EF07521}" srcOrd="0" destOrd="0" presId="urn:microsoft.com/office/officeart/2005/8/layout/chart3"/>
    <dgm:cxn modelId="{B8605CFA-1D64-4390-BBDE-A281656CEE85}" type="presOf" srcId="{EBCF8140-F5A5-4F98-8957-960C85D7796D}" destId="{2919C4A9-6D91-4B90-8E73-38B46352F63D}" srcOrd="0" destOrd="0" presId="urn:microsoft.com/office/officeart/2005/8/layout/chart3"/>
    <dgm:cxn modelId="{05152EDF-977C-4DF3-98FF-88BF376F6373}" type="presParOf" srcId="{E6707D07-F408-46ED-8AE7-8754AC6B9B82}" destId="{34C9D6CC-F4BA-468A-945F-BCAB5EF07521}" srcOrd="0" destOrd="0" presId="urn:microsoft.com/office/officeart/2005/8/layout/chart3"/>
    <dgm:cxn modelId="{5C36168F-D416-42AC-9FCE-F3D6971861AF}" type="presParOf" srcId="{E6707D07-F408-46ED-8AE7-8754AC6B9B82}" destId="{C2A14883-3DD1-44E1-82D8-DA514877F8A9}" srcOrd="1" destOrd="0" presId="urn:microsoft.com/office/officeart/2005/8/layout/chart3"/>
    <dgm:cxn modelId="{27AC2501-A25D-44D9-8FC9-ADAA3E8C7477}" type="presParOf" srcId="{E6707D07-F408-46ED-8AE7-8754AC6B9B82}" destId="{B40320F9-BA9A-4FE1-81E3-0679DA232921}" srcOrd="2" destOrd="0" presId="urn:microsoft.com/office/officeart/2005/8/layout/chart3"/>
    <dgm:cxn modelId="{3768D346-E3E5-4361-8EF0-94E04468391E}" type="presParOf" srcId="{E6707D07-F408-46ED-8AE7-8754AC6B9B82}" destId="{8672C1F7-8710-4D93-AE33-DBFAD7FCDA45}" srcOrd="3" destOrd="0" presId="urn:microsoft.com/office/officeart/2005/8/layout/chart3"/>
    <dgm:cxn modelId="{64359F15-372A-400F-8914-9DD4881033EB}" type="presParOf" srcId="{E6707D07-F408-46ED-8AE7-8754AC6B9B82}" destId="{2919C4A9-6D91-4B90-8E73-38B46352F63D}" srcOrd="4" destOrd="0" presId="urn:microsoft.com/office/officeart/2005/8/layout/chart3"/>
    <dgm:cxn modelId="{29E90666-C728-495D-AF9F-DE5928E6A080}" type="presParOf" srcId="{E6707D07-F408-46ED-8AE7-8754AC6B9B82}" destId="{12FED2AA-B4FE-4EF6-99E2-4D569B371BF0}"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6A377-C921-4D43-A687-5F6CE6279CAA}">
      <dsp:nvSpPr>
        <dsp:cNvPr id="0" name=""/>
        <dsp:cNvSpPr/>
      </dsp:nvSpPr>
      <dsp:spPr>
        <a:xfrm>
          <a:off x="2" y="0"/>
          <a:ext cx="8643961" cy="2286016"/>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F972E0-C073-45A9-879D-BFB4FF806FD1}">
      <dsp:nvSpPr>
        <dsp:cNvPr id="0" name=""/>
        <dsp:cNvSpPr/>
      </dsp:nvSpPr>
      <dsp:spPr>
        <a:xfrm>
          <a:off x="2532" y="922425"/>
          <a:ext cx="1969161" cy="441164"/>
        </a:xfrm>
        <a:prstGeom prst="roundRect">
          <a:avLst/>
        </a:prstGeom>
        <a:solidFill>
          <a:srgbClr val="FF0000">
            <a:alpha val="90000"/>
          </a:srgb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u="none" kern="1200" dirty="0"/>
            <a:t>Segmentation</a:t>
          </a:r>
        </a:p>
      </dsp:txBody>
      <dsp:txXfrm>
        <a:off x="24068" y="943961"/>
        <a:ext cx="1926089" cy="398092"/>
      </dsp:txXfrm>
    </dsp:sp>
    <dsp:sp modelId="{3A7E313F-E68F-4001-B4EB-DCEF08AFF807}">
      <dsp:nvSpPr>
        <dsp:cNvPr id="0" name=""/>
        <dsp:cNvSpPr/>
      </dsp:nvSpPr>
      <dsp:spPr>
        <a:xfrm>
          <a:off x="2225779" y="922425"/>
          <a:ext cx="1969161" cy="441164"/>
        </a:xfrm>
        <a:prstGeom prst="roundRect">
          <a:avLst/>
        </a:prstGeom>
        <a:solidFill>
          <a:srgbClr val="FF0000">
            <a:alpha val="76667"/>
          </a:srgb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b="1" u="none" kern="1200" dirty="0"/>
            <a:t>Ciblage</a:t>
          </a:r>
        </a:p>
      </dsp:txBody>
      <dsp:txXfrm>
        <a:off x="2247315" y="943961"/>
        <a:ext cx="1926089" cy="398092"/>
      </dsp:txXfrm>
    </dsp:sp>
    <dsp:sp modelId="{543BA63F-F28C-461F-8257-EE925FE7D9BC}">
      <dsp:nvSpPr>
        <dsp:cNvPr id="0" name=""/>
        <dsp:cNvSpPr/>
      </dsp:nvSpPr>
      <dsp:spPr>
        <a:xfrm>
          <a:off x="4449025" y="922425"/>
          <a:ext cx="1969161" cy="441164"/>
        </a:xfrm>
        <a:prstGeom prst="roundRect">
          <a:avLst/>
        </a:prstGeom>
        <a:solidFill>
          <a:srgbClr val="FF0000">
            <a:alpha val="63000"/>
          </a:srgb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b="1" u="none" kern="1200" dirty="0"/>
            <a:t>Positionnement</a:t>
          </a:r>
        </a:p>
      </dsp:txBody>
      <dsp:txXfrm>
        <a:off x="4470561" y="943961"/>
        <a:ext cx="1926089" cy="398092"/>
      </dsp:txXfrm>
    </dsp:sp>
    <dsp:sp modelId="{0DBA3F21-1CE2-48D5-BEDD-5810770D5E37}">
      <dsp:nvSpPr>
        <dsp:cNvPr id="0" name=""/>
        <dsp:cNvSpPr/>
      </dsp:nvSpPr>
      <dsp:spPr>
        <a:xfrm>
          <a:off x="6672272" y="922425"/>
          <a:ext cx="1969161" cy="441164"/>
        </a:xfrm>
        <a:prstGeom prst="roundRect">
          <a:avLst/>
        </a:prstGeom>
        <a:solidFill>
          <a:schemeClr val="accent2">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b="1" u="none" kern="1200" dirty="0"/>
            <a:t>Marketing Mix</a:t>
          </a:r>
        </a:p>
      </dsp:txBody>
      <dsp:txXfrm>
        <a:off x="6693808" y="943961"/>
        <a:ext cx="1926089" cy="3980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9D6CC-F4BA-468A-945F-BCAB5EF07521}">
      <dsp:nvSpPr>
        <dsp:cNvPr id="0" name=""/>
        <dsp:cNvSpPr/>
      </dsp:nvSpPr>
      <dsp:spPr>
        <a:xfrm>
          <a:off x="1429105" y="274320"/>
          <a:ext cx="3413759" cy="3413759"/>
        </a:xfrm>
        <a:prstGeom prst="pie">
          <a:avLst>
            <a:gd name="adj1" fmla="val 16200000"/>
            <a:gd name="adj2" fmla="val 1800000"/>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fr-FR" sz="2500" kern="1200" dirty="0"/>
            <a:t>Segment A</a:t>
          </a:r>
        </a:p>
      </dsp:txBody>
      <dsp:txXfrm>
        <a:off x="3285134" y="904240"/>
        <a:ext cx="1158240" cy="1137920"/>
      </dsp:txXfrm>
    </dsp:sp>
    <dsp:sp modelId="{B40320F9-BA9A-4FE1-81E3-0679DA232921}">
      <dsp:nvSpPr>
        <dsp:cNvPr id="0" name=""/>
        <dsp:cNvSpPr/>
      </dsp:nvSpPr>
      <dsp:spPr>
        <a:xfrm>
          <a:off x="1253134" y="375920"/>
          <a:ext cx="3413759" cy="3413759"/>
        </a:xfrm>
        <a:prstGeom prst="pie">
          <a:avLst>
            <a:gd name="adj1" fmla="val 1800000"/>
            <a:gd name="adj2" fmla="val 9000000"/>
          </a:avLst>
        </a:prstGeom>
        <a:solidFill>
          <a:schemeClr val="accent2">
            <a:alpha val="90000"/>
            <a:hueOff val="0"/>
            <a:satOff val="0"/>
            <a:lumOff val="0"/>
            <a:alphaOff val="-2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fr-FR" sz="2500" kern="1200" dirty="0"/>
            <a:t>Segment C</a:t>
          </a:r>
        </a:p>
      </dsp:txBody>
      <dsp:txXfrm>
        <a:off x="2187854" y="2529839"/>
        <a:ext cx="1544320" cy="1056640"/>
      </dsp:txXfrm>
    </dsp:sp>
    <dsp:sp modelId="{2919C4A9-6D91-4B90-8E73-38B46352F63D}">
      <dsp:nvSpPr>
        <dsp:cNvPr id="0" name=""/>
        <dsp:cNvSpPr/>
      </dsp:nvSpPr>
      <dsp:spPr>
        <a:xfrm>
          <a:off x="1253134" y="375920"/>
          <a:ext cx="3413759" cy="3413759"/>
        </a:xfrm>
        <a:prstGeom prst="pie">
          <a:avLst>
            <a:gd name="adj1" fmla="val 9000000"/>
            <a:gd name="adj2" fmla="val 16200000"/>
          </a:avLst>
        </a:prstGeom>
        <a:solidFill>
          <a:schemeClr val="accent2">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fr-FR" sz="2500" b="0" kern="1200" dirty="0"/>
            <a:t>Segment B</a:t>
          </a:r>
        </a:p>
      </dsp:txBody>
      <dsp:txXfrm>
        <a:off x="1618894" y="1046480"/>
        <a:ext cx="1158240" cy="113792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E68E92-017A-45A2-92B4-C4A8092AB44A}" type="datetimeFigureOut">
              <a:rPr lang="fr-FR" smtClean="0"/>
              <a:t>04/01/2024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7932-8979-4B46-8E2C-9F2553F88985}" type="slidenum">
              <a:rPr lang="fr-FR" smtClean="0"/>
              <a:t>‹N°›</a:t>
            </a:fld>
            <a:endParaRPr lang="fr-FR"/>
          </a:p>
        </p:txBody>
      </p:sp>
    </p:spTree>
    <p:extLst>
      <p:ext uri="{BB962C8B-B14F-4D97-AF65-F5344CB8AC3E}">
        <p14:creationId xmlns:p14="http://schemas.microsoft.com/office/powerpoint/2010/main" val="160111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ln/>
        </p:spPr>
      </p:sp>
      <p:sp>
        <p:nvSpPr>
          <p:cNvPr id="60419" name="Espace réservé des commentaires 2"/>
          <p:cNvSpPr>
            <a:spLocks noGrp="1"/>
          </p:cNvSpPr>
          <p:nvPr>
            <p:ph type="body" idx="1"/>
          </p:nvPr>
        </p:nvSpPr>
        <p:spPr>
          <a:noFill/>
          <a:ln/>
        </p:spPr>
        <p:txBody>
          <a:bodyPr/>
          <a:lstStyle/>
          <a:p>
            <a:endParaRPr lang="fr-FR" dirty="0">
              <a:latin typeface="Arial" pitchFamily="34" charset="0"/>
              <a:ea typeface="ＭＳ Ｐゴシック" pitchFamily="34" charset="-128"/>
            </a:endParaRPr>
          </a:p>
        </p:txBody>
      </p:sp>
      <p:sp>
        <p:nvSpPr>
          <p:cNvPr id="62468" name="Espace réservé de la date 3"/>
          <p:cNvSpPr>
            <a:spLocks noGrp="1"/>
          </p:cNvSpPr>
          <p:nvPr>
            <p:ph type="dt" sz="quarter" idx="1"/>
          </p:nvPr>
        </p:nvSpPr>
        <p:spPr/>
        <p:txBody>
          <a:bodyPr/>
          <a:lstStyle/>
          <a:p>
            <a:pPr>
              <a:defRPr/>
            </a:pPr>
            <a:fld id="{0BD7FC5D-AAD8-4CEA-9194-1A58A1BD0B42}" type="datetime1">
              <a:rPr lang="fr-FR" smtClean="0">
                <a:latin typeface="Arial" pitchFamily="34" charset="0"/>
              </a:rPr>
              <a:pPr>
                <a:defRPr/>
              </a:pPr>
              <a:t>04/01/2024</a:t>
            </a:fld>
            <a:endParaRPr lang="fr-FR">
              <a:latin typeface="Arial" pitchFamily="34" charset="0"/>
            </a:endParaRPr>
          </a:p>
        </p:txBody>
      </p:sp>
      <p:sp>
        <p:nvSpPr>
          <p:cNvPr id="62469" name="Espace réservé du numéro de diapositive 4"/>
          <p:cNvSpPr>
            <a:spLocks noGrp="1"/>
          </p:cNvSpPr>
          <p:nvPr>
            <p:ph type="sldNum" sz="quarter" idx="5"/>
          </p:nvPr>
        </p:nvSpPr>
        <p:spPr/>
        <p:txBody>
          <a:bodyPr/>
          <a:lstStyle/>
          <a:p>
            <a:pPr>
              <a:defRPr/>
            </a:pPr>
            <a:fld id="{D8AF8738-4DEC-4A3E-952C-C6AFD65FCA37}" type="slidenum">
              <a:rPr lang="fr-FR" smtClean="0">
                <a:latin typeface="Arial" pitchFamily="34" charset="0"/>
              </a:rPr>
              <a:pPr>
                <a:defRPr/>
              </a:pPr>
              <a:t>15</a:t>
            </a:fld>
            <a:endParaRPr lang="fr-FR">
              <a:latin typeface="Arial" pitchFamily="34" charset="0"/>
            </a:endParaRPr>
          </a:p>
        </p:txBody>
      </p:sp>
    </p:spTree>
    <p:extLst>
      <p:ext uri="{BB962C8B-B14F-4D97-AF65-F5344CB8AC3E}">
        <p14:creationId xmlns:p14="http://schemas.microsoft.com/office/powerpoint/2010/main" val="1290260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a:ln/>
        </p:spPr>
      </p:sp>
      <p:sp>
        <p:nvSpPr>
          <p:cNvPr id="61443" name="Espace réservé des commentaires 2"/>
          <p:cNvSpPr>
            <a:spLocks noGrp="1"/>
          </p:cNvSpPr>
          <p:nvPr>
            <p:ph type="body" idx="1"/>
          </p:nvPr>
        </p:nvSpPr>
        <p:spPr>
          <a:noFill/>
          <a:ln/>
        </p:spPr>
        <p:txBody>
          <a:bodyPr/>
          <a:lstStyle/>
          <a:p>
            <a:endParaRPr lang="fr-FR" dirty="0">
              <a:latin typeface="Arial" pitchFamily="34" charset="0"/>
              <a:ea typeface="ＭＳ Ｐゴシック" pitchFamily="34" charset="-128"/>
            </a:endParaRPr>
          </a:p>
        </p:txBody>
      </p:sp>
      <p:sp>
        <p:nvSpPr>
          <p:cNvPr id="63492" name="Espace réservé de la date 3"/>
          <p:cNvSpPr>
            <a:spLocks noGrp="1"/>
          </p:cNvSpPr>
          <p:nvPr>
            <p:ph type="dt" sz="quarter" idx="1"/>
          </p:nvPr>
        </p:nvSpPr>
        <p:spPr/>
        <p:txBody>
          <a:bodyPr/>
          <a:lstStyle/>
          <a:p>
            <a:pPr>
              <a:defRPr/>
            </a:pPr>
            <a:fld id="{04C0F94B-6B09-4C2E-87B7-B3E4429348A9}" type="datetime1">
              <a:rPr lang="fr-FR" smtClean="0">
                <a:latin typeface="Arial" pitchFamily="34" charset="0"/>
              </a:rPr>
              <a:pPr>
                <a:defRPr/>
              </a:pPr>
              <a:t>04/01/2024</a:t>
            </a:fld>
            <a:endParaRPr lang="fr-FR">
              <a:latin typeface="Arial" pitchFamily="34" charset="0"/>
            </a:endParaRPr>
          </a:p>
        </p:txBody>
      </p:sp>
      <p:sp>
        <p:nvSpPr>
          <p:cNvPr id="63493" name="Espace réservé du numéro de diapositive 4"/>
          <p:cNvSpPr>
            <a:spLocks noGrp="1"/>
          </p:cNvSpPr>
          <p:nvPr>
            <p:ph type="sldNum" sz="quarter" idx="5"/>
          </p:nvPr>
        </p:nvSpPr>
        <p:spPr/>
        <p:txBody>
          <a:bodyPr/>
          <a:lstStyle/>
          <a:p>
            <a:pPr>
              <a:defRPr/>
            </a:pPr>
            <a:fld id="{1E5BD4DC-54F6-4031-9BDA-C74FA076AF94}" type="slidenum">
              <a:rPr lang="fr-FR" smtClean="0">
                <a:latin typeface="Arial" pitchFamily="34" charset="0"/>
              </a:rPr>
              <a:pPr>
                <a:defRPr/>
              </a:pPr>
              <a:t>16</a:t>
            </a:fld>
            <a:endParaRPr lang="fr-FR">
              <a:latin typeface="Arial" pitchFamily="34" charset="0"/>
            </a:endParaRPr>
          </a:p>
        </p:txBody>
      </p:sp>
    </p:spTree>
    <p:extLst>
      <p:ext uri="{BB962C8B-B14F-4D97-AF65-F5344CB8AC3E}">
        <p14:creationId xmlns:p14="http://schemas.microsoft.com/office/powerpoint/2010/main" val="3115318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a:ln/>
        </p:spPr>
      </p:sp>
      <p:sp>
        <p:nvSpPr>
          <p:cNvPr id="68611" name="Espace réservé des commentaires 2"/>
          <p:cNvSpPr>
            <a:spLocks noGrp="1"/>
          </p:cNvSpPr>
          <p:nvPr>
            <p:ph type="body" idx="1"/>
          </p:nvPr>
        </p:nvSpPr>
        <p:spPr>
          <a:noFill/>
          <a:ln/>
        </p:spPr>
        <p:txBody>
          <a:bodyPr/>
          <a:lstStyle/>
          <a:p>
            <a:endParaRPr lang="fr-FR" dirty="0">
              <a:latin typeface="Arial" pitchFamily="34" charset="0"/>
              <a:ea typeface="ＭＳ Ｐゴシック" pitchFamily="34" charset="-128"/>
            </a:endParaRPr>
          </a:p>
        </p:txBody>
      </p:sp>
      <p:sp>
        <p:nvSpPr>
          <p:cNvPr id="70660" name="Espace réservé de la date 3"/>
          <p:cNvSpPr>
            <a:spLocks noGrp="1"/>
          </p:cNvSpPr>
          <p:nvPr>
            <p:ph type="dt" sz="quarter" idx="1"/>
          </p:nvPr>
        </p:nvSpPr>
        <p:spPr/>
        <p:txBody>
          <a:bodyPr/>
          <a:lstStyle/>
          <a:p>
            <a:pPr>
              <a:defRPr/>
            </a:pPr>
            <a:fld id="{3958F784-1F56-4B43-9ACE-44A4FC2DBA9B}" type="datetime1">
              <a:rPr lang="fr-FR" smtClean="0">
                <a:latin typeface="Arial" pitchFamily="34" charset="0"/>
              </a:rPr>
              <a:pPr>
                <a:defRPr/>
              </a:pPr>
              <a:t>04/01/2024</a:t>
            </a:fld>
            <a:endParaRPr lang="fr-FR">
              <a:latin typeface="Arial" pitchFamily="34" charset="0"/>
            </a:endParaRPr>
          </a:p>
        </p:txBody>
      </p:sp>
      <p:sp>
        <p:nvSpPr>
          <p:cNvPr id="70661" name="Espace réservé du numéro de diapositive 4"/>
          <p:cNvSpPr>
            <a:spLocks noGrp="1"/>
          </p:cNvSpPr>
          <p:nvPr>
            <p:ph type="sldNum" sz="quarter" idx="5"/>
          </p:nvPr>
        </p:nvSpPr>
        <p:spPr/>
        <p:txBody>
          <a:bodyPr/>
          <a:lstStyle/>
          <a:p>
            <a:pPr>
              <a:defRPr/>
            </a:pPr>
            <a:fld id="{33824411-3A6D-46D1-80B3-5C2F74F1E143}" type="slidenum">
              <a:rPr lang="fr-FR" smtClean="0">
                <a:latin typeface="Arial" pitchFamily="34" charset="0"/>
              </a:rPr>
              <a:pPr>
                <a:defRPr/>
              </a:pPr>
              <a:t>17</a:t>
            </a:fld>
            <a:endParaRPr lang="fr-FR">
              <a:latin typeface="Arial" pitchFamily="34" charset="0"/>
            </a:endParaRPr>
          </a:p>
        </p:txBody>
      </p:sp>
    </p:spTree>
    <p:extLst>
      <p:ext uri="{BB962C8B-B14F-4D97-AF65-F5344CB8AC3E}">
        <p14:creationId xmlns:p14="http://schemas.microsoft.com/office/powerpoint/2010/main" val="662206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a:ln/>
        </p:spPr>
      </p:sp>
      <p:sp>
        <p:nvSpPr>
          <p:cNvPr id="78851" name="Espace réservé des commentaires 2"/>
          <p:cNvSpPr>
            <a:spLocks noGrp="1"/>
          </p:cNvSpPr>
          <p:nvPr>
            <p:ph type="body" idx="1"/>
          </p:nvPr>
        </p:nvSpPr>
        <p:spPr>
          <a:noFill/>
          <a:ln/>
        </p:spPr>
        <p:txBody>
          <a:bodyPr/>
          <a:lstStyle/>
          <a:p>
            <a:endParaRPr lang="fr-FR" dirty="0">
              <a:latin typeface="Arial" pitchFamily="34" charset="0"/>
              <a:ea typeface="ＭＳ Ｐゴシック" pitchFamily="34" charset="-128"/>
            </a:endParaRPr>
          </a:p>
        </p:txBody>
      </p:sp>
      <p:sp>
        <p:nvSpPr>
          <p:cNvPr id="80900" name="Espace réservé de la date 3"/>
          <p:cNvSpPr>
            <a:spLocks noGrp="1"/>
          </p:cNvSpPr>
          <p:nvPr>
            <p:ph type="dt" sz="quarter" idx="1"/>
          </p:nvPr>
        </p:nvSpPr>
        <p:spPr/>
        <p:txBody>
          <a:bodyPr/>
          <a:lstStyle/>
          <a:p>
            <a:pPr>
              <a:defRPr/>
            </a:pPr>
            <a:fld id="{DC8DF1ED-4E5D-42FD-B538-4A0FD07C6CD6}" type="datetime1">
              <a:rPr lang="fr-FR" smtClean="0">
                <a:latin typeface="Arial" pitchFamily="34" charset="0"/>
              </a:rPr>
              <a:pPr>
                <a:defRPr/>
              </a:pPr>
              <a:t>04/01/2024</a:t>
            </a:fld>
            <a:endParaRPr lang="fr-FR">
              <a:latin typeface="Arial" pitchFamily="34" charset="0"/>
            </a:endParaRPr>
          </a:p>
        </p:txBody>
      </p:sp>
      <p:sp>
        <p:nvSpPr>
          <p:cNvPr id="80901" name="Espace réservé du numéro de diapositive 4"/>
          <p:cNvSpPr>
            <a:spLocks noGrp="1"/>
          </p:cNvSpPr>
          <p:nvPr>
            <p:ph type="sldNum" sz="quarter" idx="5"/>
          </p:nvPr>
        </p:nvSpPr>
        <p:spPr/>
        <p:txBody>
          <a:bodyPr/>
          <a:lstStyle/>
          <a:p>
            <a:pPr>
              <a:defRPr/>
            </a:pPr>
            <a:fld id="{BCB76117-2A5C-40B1-9B56-7991432C0AD5}" type="slidenum">
              <a:rPr lang="fr-FR" smtClean="0">
                <a:latin typeface="Arial" pitchFamily="34" charset="0"/>
              </a:rPr>
              <a:pPr>
                <a:defRPr/>
              </a:pPr>
              <a:t>19</a:t>
            </a:fld>
            <a:endParaRPr lang="fr-FR">
              <a:latin typeface="Arial" pitchFamily="34" charset="0"/>
            </a:endParaRPr>
          </a:p>
        </p:txBody>
      </p:sp>
    </p:spTree>
    <p:extLst>
      <p:ext uri="{BB962C8B-B14F-4D97-AF65-F5344CB8AC3E}">
        <p14:creationId xmlns:p14="http://schemas.microsoft.com/office/powerpoint/2010/main" val="2090157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Espace réservé de l'image des diapositives 1"/>
          <p:cNvSpPr>
            <a:spLocks noGrp="1" noRot="1" noChangeAspect="1" noTextEdit="1"/>
          </p:cNvSpPr>
          <p:nvPr>
            <p:ph type="sldImg"/>
          </p:nvPr>
        </p:nvSpPr>
        <p:spPr>
          <a:ln/>
        </p:spPr>
      </p:sp>
      <p:sp>
        <p:nvSpPr>
          <p:cNvPr id="29699" name="Espace réservé des commentaires 2"/>
          <p:cNvSpPr>
            <a:spLocks noGrp="1"/>
          </p:cNvSpPr>
          <p:nvPr>
            <p:ph type="body" idx="1"/>
          </p:nvPr>
        </p:nvSpPr>
        <p:spPr>
          <a:ln/>
        </p:spPr>
        <p:txBody>
          <a:bodyPr/>
          <a:lstStyle/>
          <a:p>
            <a:pPr>
              <a:defRPr/>
            </a:pPr>
            <a:endParaRPr lang="fr-FR" dirty="0"/>
          </a:p>
        </p:txBody>
      </p:sp>
      <p:sp>
        <p:nvSpPr>
          <p:cNvPr id="96260" name="Espace réservé de la date 3"/>
          <p:cNvSpPr>
            <a:spLocks noGrp="1"/>
          </p:cNvSpPr>
          <p:nvPr>
            <p:ph type="dt" sz="quarter" idx="1"/>
          </p:nvPr>
        </p:nvSpPr>
        <p:spPr/>
        <p:txBody>
          <a:bodyPr/>
          <a:lstStyle/>
          <a:p>
            <a:pPr>
              <a:defRPr/>
            </a:pPr>
            <a:fld id="{AE2A9952-8ED4-4409-923B-A49273F92427}" type="datetime1">
              <a:rPr lang="fr-FR" smtClean="0">
                <a:latin typeface="Arial" pitchFamily="34" charset="0"/>
              </a:rPr>
              <a:pPr>
                <a:defRPr/>
              </a:pPr>
              <a:t>04/01/2024</a:t>
            </a:fld>
            <a:endParaRPr lang="fr-FR">
              <a:latin typeface="Arial" pitchFamily="34" charset="0"/>
            </a:endParaRPr>
          </a:p>
        </p:txBody>
      </p:sp>
      <p:sp>
        <p:nvSpPr>
          <p:cNvPr id="96261" name="Espace réservé du numéro de diapositive 4"/>
          <p:cNvSpPr>
            <a:spLocks noGrp="1"/>
          </p:cNvSpPr>
          <p:nvPr>
            <p:ph type="sldNum" sz="quarter" idx="5"/>
          </p:nvPr>
        </p:nvSpPr>
        <p:spPr/>
        <p:txBody>
          <a:bodyPr/>
          <a:lstStyle/>
          <a:p>
            <a:pPr>
              <a:defRPr/>
            </a:pPr>
            <a:fld id="{17E7FBF0-93C1-4B7F-8216-5906B74C80CF}" type="slidenum">
              <a:rPr lang="fr-FR" smtClean="0">
                <a:latin typeface="Arial" pitchFamily="34" charset="0"/>
              </a:rPr>
              <a:pPr>
                <a:defRPr/>
              </a:pPr>
              <a:t>22</a:t>
            </a:fld>
            <a:endParaRPr lang="fr-FR">
              <a:latin typeface="Arial" pitchFamily="34" charset="0"/>
            </a:endParaRPr>
          </a:p>
        </p:txBody>
      </p:sp>
    </p:spTree>
    <p:extLst>
      <p:ext uri="{BB962C8B-B14F-4D97-AF65-F5344CB8AC3E}">
        <p14:creationId xmlns:p14="http://schemas.microsoft.com/office/powerpoint/2010/main" val="19894545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09600" y="457200"/>
            <a:ext cx="10972800" cy="1371600"/>
          </a:xfrm>
        </p:spPr>
        <p:txBody>
          <a:bodyPr/>
          <a:lstStyle/>
          <a:p>
            <a:r>
              <a:rPr lang="fr-FR"/>
              <a:t>Cliquez pour modifier le style du titre</a:t>
            </a:r>
          </a:p>
        </p:txBody>
      </p:sp>
      <p:sp>
        <p:nvSpPr>
          <p:cNvPr id="3" name="Espace réservé du tableau 2"/>
          <p:cNvSpPr>
            <a:spLocks noGrp="1"/>
          </p:cNvSpPr>
          <p:nvPr>
            <p:ph type="tbl" idx="1"/>
          </p:nvPr>
        </p:nvSpPr>
        <p:spPr>
          <a:xfrm>
            <a:off x="609600" y="1981200"/>
            <a:ext cx="10972800" cy="3886200"/>
          </a:xfrm>
        </p:spPr>
        <p:txBody>
          <a:bodyPr/>
          <a:lstStyle/>
          <a:p>
            <a:pPr lvl="0"/>
            <a:endParaRPr lang="fr-FR" noProof="0"/>
          </a:p>
        </p:txBody>
      </p:sp>
      <p:sp>
        <p:nvSpPr>
          <p:cNvPr id="4" name="Rectangle 2"/>
          <p:cNvSpPr>
            <a:spLocks noGrp="1" noChangeArrowheads="1"/>
          </p:cNvSpPr>
          <p:nvPr>
            <p:ph type="ftr" sz="quarter" idx="10"/>
          </p:nvPr>
        </p:nvSpPr>
        <p:spPr>
          <a:ln/>
        </p:spPr>
        <p:txBody>
          <a:bodyPr/>
          <a:lstStyle>
            <a:lvl1pPr>
              <a:defRPr/>
            </a:lvl1pPr>
          </a:lstStyle>
          <a:p>
            <a:pPr>
              <a:defRPr/>
            </a:pPr>
            <a:endParaRPr lang="fr-FR"/>
          </a:p>
        </p:txBody>
      </p:sp>
      <p:sp>
        <p:nvSpPr>
          <p:cNvPr id="5" name="Rectangle 3"/>
          <p:cNvSpPr>
            <a:spLocks noGrp="1" noChangeArrowheads="1"/>
          </p:cNvSpPr>
          <p:nvPr>
            <p:ph type="sldNum" sz="quarter" idx="11"/>
          </p:nvPr>
        </p:nvSpPr>
        <p:spPr>
          <a:ln/>
        </p:spPr>
        <p:txBody>
          <a:bodyPr/>
          <a:lstStyle>
            <a:lvl1pPr>
              <a:defRPr/>
            </a:lvl1pPr>
          </a:lstStyle>
          <a:p>
            <a:pPr>
              <a:defRPr/>
            </a:pPr>
            <a:fld id="{6035A0D1-5901-46EE-9F33-7F80260C178E}" type="slidenum">
              <a:rPr lang="fr-FR"/>
              <a:pPr>
                <a:defRPr/>
              </a:pPr>
              <a:t>‹N°›</a:t>
            </a:fld>
            <a:endParaRPr lang="fr-FR"/>
          </a:p>
        </p:txBody>
      </p:sp>
      <p:sp>
        <p:nvSpPr>
          <p:cNvPr id="6" name="Rectangle 16"/>
          <p:cNvSpPr>
            <a:spLocks noGrp="1" noChangeArrowheads="1"/>
          </p:cNvSpPr>
          <p:nvPr>
            <p:ph type="dt" sz="half" idx="12"/>
          </p:nvPr>
        </p:nvSpPr>
        <p:spPr>
          <a:ln/>
        </p:spPr>
        <p:txBody>
          <a:bodyPr/>
          <a:lstStyle>
            <a:lvl1pPr>
              <a:defRPr/>
            </a:lvl1pPr>
          </a:lstStyle>
          <a:p>
            <a:pPr>
              <a:defRPr/>
            </a:pPr>
            <a:fld id="{772674BD-3303-43DA-96CB-37F28FE45919}" type="datetime1">
              <a:rPr lang="en-US" smtClean="0"/>
              <a:t>1/4/24</a:t>
            </a:fld>
            <a:endParaRPr lang="fr-FR"/>
          </a:p>
        </p:txBody>
      </p:sp>
    </p:spTree>
    <p:extLst>
      <p:ext uri="{BB962C8B-B14F-4D97-AF65-F5344CB8AC3E}">
        <p14:creationId xmlns:p14="http://schemas.microsoft.com/office/powerpoint/2010/main" val="115870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1/4/24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 id="2147483670"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Layout" Target="../diagrams/layout1.xml"/><Relationship Id="rId7" Type="http://schemas.openxmlformats.org/officeDocument/2006/relationships/image" Target="../media/image19.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22.png"/><Relationship Id="rId4" Type="http://schemas.openxmlformats.org/officeDocument/2006/relationships/diagramQuickStyle" Target="../diagrams/quickStyle1.xml"/><Relationship Id="rId9"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hyperlink" Target="https://ideas.lego.com/" TargetMode="External"/><Relationship Id="rId2" Type="http://schemas.openxmlformats.org/officeDocument/2006/relationships/hyperlink" Target="https://www.lego.com/fr-fr"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ttps://www.bfmtv.com/replay-emissions/le-choix-d-angele/un-magasin-de-sport-incite-ses-clients-a-voler_VN-202310190047.html" TargetMode="External"/><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7233" y="1989670"/>
            <a:ext cx="7357533" cy="1515533"/>
          </a:xfrm>
        </p:spPr>
        <p:txBody>
          <a:bodyPr/>
          <a:lstStyle/>
          <a:p>
            <a:r>
              <a:rPr lang="fr-FR" sz="4000" dirty="0"/>
              <a:t>Management de l’innovation :</a:t>
            </a:r>
            <a:br>
              <a:rPr lang="fr-FR" sz="4000" dirty="0"/>
            </a:br>
            <a:r>
              <a:rPr lang="fr-FR" sz="4000" dirty="0"/>
              <a:t>Le marketing au service de l’innovation</a:t>
            </a:r>
          </a:p>
        </p:txBody>
      </p:sp>
      <p:sp>
        <p:nvSpPr>
          <p:cNvPr id="3" name="Sous-titre 2"/>
          <p:cNvSpPr>
            <a:spLocks noGrp="1"/>
          </p:cNvSpPr>
          <p:nvPr>
            <p:ph type="subTitle" idx="1"/>
          </p:nvPr>
        </p:nvSpPr>
        <p:spPr/>
        <p:txBody>
          <a:bodyPr/>
          <a:lstStyle/>
          <a:p>
            <a:pPr algn="r"/>
            <a:r>
              <a:rPr lang="fr-FR" dirty="0"/>
              <a:t>Neddra CHATTI</a:t>
            </a:r>
          </a:p>
          <a:p>
            <a:pPr algn="r"/>
            <a:r>
              <a:rPr lang="fr-FR" dirty="0"/>
              <a:t>2023/2024</a:t>
            </a:r>
          </a:p>
        </p:txBody>
      </p:sp>
    </p:spTree>
    <p:extLst>
      <p:ext uri="{BB962C8B-B14F-4D97-AF65-F5344CB8AC3E}">
        <p14:creationId xmlns:p14="http://schemas.microsoft.com/office/powerpoint/2010/main" val="3631753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1205478"/>
            <a:ext cx="8229600" cy="900098"/>
          </a:xfrm>
        </p:spPr>
        <p:txBody>
          <a:bodyPr>
            <a:normAutofit/>
          </a:bodyPr>
          <a:lstStyle/>
          <a:p>
            <a:r>
              <a:rPr lang="fr-FR" sz="2800" b="1" dirty="0"/>
              <a:t>I. Définition du marketing</a:t>
            </a:r>
          </a:p>
        </p:txBody>
      </p:sp>
      <p:sp>
        <p:nvSpPr>
          <p:cNvPr id="5" name="Espace réservé du numéro de diapositive 4"/>
          <p:cNvSpPr>
            <a:spLocks noGrp="1"/>
          </p:cNvSpPr>
          <p:nvPr>
            <p:ph type="sldNum" sz="quarter" idx="11"/>
          </p:nvPr>
        </p:nvSpPr>
        <p:spPr/>
        <p:txBody>
          <a:bodyPr/>
          <a:lstStyle/>
          <a:p>
            <a:pPr>
              <a:defRPr/>
            </a:pPr>
            <a:fld id="{6035A0D1-5901-46EE-9F33-7F80260C178E}" type="slidenum">
              <a:rPr lang="fr-FR" smtClean="0"/>
              <a:pPr>
                <a:defRPr/>
              </a:pPr>
              <a:t>2</a:t>
            </a:fld>
            <a:endParaRPr lang="fr-FR"/>
          </a:p>
        </p:txBody>
      </p:sp>
      <p:sp>
        <p:nvSpPr>
          <p:cNvPr id="7" name="Rectangle 6"/>
          <p:cNvSpPr/>
          <p:nvPr/>
        </p:nvSpPr>
        <p:spPr>
          <a:xfrm>
            <a:off x="1295402" y="2278082"/>
            <a:ext cx="9390263" cy="3970318"/>
          </a:xfrm>
          <a:prstGeom prst="rect">
            <a:avLst/>
          </a:prstGeom>
        </p:spPr>
        <p:txBody>
          <a:bodyPr wrap="square">
            <a:spAutoFit/>
          </a:bodyPr>
          <a:lstStyle/>
          <a:p>
            <a:pPr algn="just">
              <a:lnSpc>
                <a:spcPct val="150000"/>
              </a:lnSpc>
            </a:pPr>
            <a:r>
              <a:rPr lang="fr-FR" sz="2800" dirty="0"/>
              <a:t>Le marketing consiste à </a:t>
            </a:r>
            <a:r>
              <a:rPr lang="fr-FR" sz="2800" b="1" dirty="0"/>
              <a:t>planifier et mettre en œuvre l’élaboration, la tarification, la promotion et la distribution d’une idée, d’un produit ou d’un service en vue d’un échange mutuellement satisfaisant pour les organisations comme pour les individus</a:t>
            </a:r>
            <a:r>
              <a:rPr lang="fr-FR" sz="2800" dirty="0"/>
              <a:t>. </a:t>
            </a:r>
          </a:p>
          <a:p>
            <a:pPr algn="just">
              <a:lnSpc>
                <a:spcPct val="150000"/>
              </a:lnSpc>
            </a:pPr>
            <a:endParaRPr lang="fr-FR" sz="2800" dirty="0"/>
          </a:p>
        </p:txBody>
      </p:sp>
    </p:spTree>
    <p:extLst>
      <p:ext uri="{BB962C8B-B14F-4D97-AF65-F5344CB8AC3E}">
        <p14:creationId xmlns:p14="http://schemas.microsoft.com/office/powerpoint/2010/main" val="2631777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La Victoire du Client : le rôle du client dans le</a:t>
            </a:r>
            <a:br>
              <a:rPr lang="fr-FR" sz="3600" dirty="0"/>
            </a:br>
            <a:r>
              <a:rPr lang="fr-FR" sz="3600" dirty="0"/>
              <a:t>processus d’innovation</a:t>
            </a:r>
          </a:p>
        </p:txBody>
      </p:sp>
      <p:sp>
        <p:nvSpPr>
          <p:cNvPr id="3" name="Espace réservé du contenu 2"/>
          <p:cNvSpPr>
            <a:spLocks noGrp="1"/>
          </p:cNvSpPr>
          <p:nvPr>
            <p:ph idx="1"/>
          </p:nvPr>
        </p:nvSpPr>
        <p:spPr/>
        <p:txBody>
          <a:bodyPr>
            <a:normAutofit fontScale="77500" lnSpcReduction="20000"/>
          </a:bodyPr>
          <a:lstStyle/>
          <a:p>
            <a:pPr marL="0" indent="0" algn="ctr">
              <a:buNone/>
            </a:pPr>
            <a:r>
              <a:rPr lang="fr-FR" dirty="0"/>
              <a:t> </a:t>
            </a:r>
            <a:r>
              <a:rPr lang="fr-FR" b="1" u="sng" dirty="0"/>
              <a:t>De la rareté du produit à la rareté du client</a:t>
            </a:r>
          </a:p>
          <a:p>
            <a:endParaRPr lang="fr-FR" dirty="0"/>
          </a:p>
          <a:p>
            <a:pPr algn="just"/>
            <a:r>
              <a:rPr lang="fr-FR" dirty="0"/>
              <a:t>Le consommateur est plus que jamais devenu </a:t>
            </a:r>
            <a:r>
              <a:rPr lang="fr-FR" b="1" dirty="0"/>
              <a:t>roi,</a:t>
            </a:r>
            <a:r>
              <a:rPr lang="fr-FR" dirty="0"/>
              <a:t> il dicte ses besoins au marché. </a:t>
            </a:r>
          </a:p>
          <a:p>
            <a:pPr algn="just"/>
            <a:r>
              <a:rPr lang="fr-FR" b="1" dirty="0"/>
              <a:t>La globalisation et la mondialisation </a:t>
            </a:r>
            <a:r>
              <a:rPr lang="fr-FR" dirty="0"/>
              <a:t>ont contribué à étendre le pouvoir des clients en inondant de nouveaux marchés de leurs produits. </a:t>
            </a:r>
          </a:p>
          <a:p>
            <a:pPr algn="just"/>
            <a:r>
              <a:rPr lang="fr-FR" dirty="0"/>
              <a:t>Dorénavant, les consommateurs ont le choix et ils le savent : ils n’hésitent plus à changer de magasin, ou d’hypermarchés si le produit qu’ils cherchent n’est pas disponible en rayon. Il y a encore une vingtaine d’années, ils devaient s’adapter aux produits mis en rayon dans le magasin le plus proche de chez eux. </a:t>
            </a:r>
          </a:p>
          <a:p>
            <a:pPr algn="just"/>
            <a:r>
              <a:rPr lang="fr-FR" dirty="0"/>
              <a:t>Aujourd’hui, Internet et l’explosion commerciale permettent aux clients d’être </a:t>
            </a:r>
            <a:r>
              <a:rPr lang="fr-FR" b="1" dirty="0"/>
              <a:t>maître du sujet</a:t>
            </a:r>
            <a:r>
              <a:rPr lang="fr-FR" dirty="0"/>
              <a:t>.</a:t>
            </a:r>
          </a:p>
        </p:txBody>
      </p:sp>
    </p:spTree>
    <p:extLst>
      <p:ext uri="{BB962C8B-B14F-4D97-AF65-F5344CB8AC3E}">
        <p14:creationId xmlns:p14="http://schemas.microsoft.com/office/powerpoint/2010/main" val="324059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3"/>
          <p:cNvSpPr>
            <a:spLocks noGrp="1"/>
          </p:cNvSpPr>
          <p:nvPr>
            <p:ph type="sldNum" sz="quarter" idx="12"/>
          </p:nvPr>
        </p:nvSpPr>
        <p:spPr/>
        <p:txBody>
          <a:bodyPr/>
          <a:lstStyle/>
          <a:p>
            <a:pPr>
              <a:defRPr/>
            </a:pPr>
            <a:fld id="{526B49E5-D2F7-43C2-9713-48248FFCEAAA}" type="slidenum">
              <a:rPr lang="fr-FR"/>
              <a:pPr>
                <a:defRPr/>
              </a:pPr>
              <a:t>4</a:t>
            </a:fld>
            <a:endParaRPr lang="fr-FR"/>
          </a:p>
        </p:txBody>
      </p:sp>
      <p:sp>
        <p:nvSpPr>
          <p:cNvPr id="34839" name="AutoShape 23">
            <a:hlinkClick r:id="" action="ppaction://noaction"/>
          </p:cNvPr>
          <p:cNvSpPr>
            <a:spLocks noChangeArrowheads="1"/>
          </p:cNvSpPr>
          <p:nvPr/>
        </p:nvSpPr>
        <p:spPr bwMode="auto">
          <a:xfrm>
            <a:off x="1703512" y="1772816"/>
            <a:ext cx="1367482" cy="1081088"/>
          </a:xfrm>
          <a:prstGeom prst="roundRect">
            <a:avLst>
              <a:gd name="adj" fmla="val 16667"/>
            </a:avLst>
          </a:pr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fr-FR" sz="1600" b="1" dirty="0"/>
              <a:t>Choix de</a:t>
            </a:r>
          </a:p>
          <a:p>
            <a:pPr algn="ctr"/>
            <a:r>
              <a:rPr lang="fr-FR" sz="1600" b="1" dirty="0"/>
              <a:t> l’idée</a:t>
            </a:r>
          </a:p>
        </p:txBody>
      </p:sp>
      <p:sp>
        <p:nvSpPr>
          <p:cNvPr id="34840" name="AutoShape 24"/>
          <p:cNvSpPr>
            <a:spLocks noChangeArrowheads="1"/>
          </p:cNvSpPr>
          <p:nvPr/>
        </p:nvSpPr>
        <p:spPr bwMode="auto">
          <a:xfrm>
            <a:off x="3287688" y="2204864"/>
            <a:ext cx="1295400" cy="1081088"/>
          </a:xfrm>
          <a:prstGeom prst="roundRect">
            <a:avLst>
              <a:gd name="adj" fmla="val 16667"/>
            </a:avLst>
          </a:pr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fr-FR" sz="1600" b="1" dirty="0"/>
              <a:t>Le concept</a:t>
            </a:r>
          </a:p>
        </p:txBody>
      </p:sp>
      <p:sp>
        <p:nvSpPr>
          <p:cNvPr id="34841" name="AutoShape 25"/>
          <p:cNvSpPr>
            <a:spLocks noChangeArrowheads="1"/>
          </p:cNvSpPr>
          <p:nvPr/>
        </p:nvSpPr>
        <p:spPr bwMode="auto">
          <a:xfrm>
            <a:off x="7824192" y="3429000"/>
            <a:ext cx="1295400" cy="1081088"/>
          </a:xfrm>
          <a:prstGeom prst="roundRect">
            <a:avLst>
              <a:gd name="adj" fmla="val 16667"/>
            </a:avLst>
          </a:pr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fr-FR" sz="1600" b="1" dirty="0"/>
              <a:t>Le Marketing</a:t>
            </a:r>
          </a:p>
          <a:p>
            <a:pPr algn="ctr"/>
            <a:r>
              <a:rPr lang="fr-FR" sz="1600" b="1" dirty="0"/>
              <a:t> Mix</a:t>
            </a:r>
          </a:p>
        </p:txBody>
      </p:sp>
      <p:sp>
        <p:nvSpPr>
          <p:cNvPr id="34842" name="AutoShape 26"/>
          <p:cNvSpPr>
            <a:spLocks noChangeArrowheads="1"/>
          </p:cNvSpPr>
          <p:nvPr/>
        </p:nvSpPr>
        <p:spPr bwMode="auto">
          <a:xfrm>
            <a:off x="4799856" y="2636912"/>
            <a:ext cx="1295400" cy="1081088"/>
          </a:xfrm>
          <a:prstGeom prst="roundRect">
            <a:avLst>
              <a:gd name="adj" fmla="val 16667"/>
            </a:avLst>
          </a:pr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fr-FR" sz="1600" b="1" dirty="0"/>
              <a:t>L’analyse  </a:t>
            </a:r>
          </a:p>
          <a:p>
            <a:pPr algn="ctr"/>
            <a:r>
              <a:rPr lang="fr-FR" sz="1600" b="1" dirty="0"/>
              <a:t>stratégique</a:t>
            </a:r>
          </a:p>
        </p:txBody>
      </p:sp>
      <p:sp>
        <p:nvSpPr>
          <p:cNvPr id="34843" name="AutoShape 27"/>
          <p:cNvSpPr>
            <a:spLocks noChangeArrowheads="1"/>
          </p:cNvSpPr>
          <p:nvPr/>
        </p:nvSpPr>
        <p:spPr bwMode="auto">
          <a:xfrm>
            <a:off x="6312024" y="3068960"/>
            <a:ext cx="1295400" cy="1081088"/>
          </a:xfrm>
          <a:prstGeom prst="roundRect">
            <a:avLst>
              <a:gd name="adj" fmla="val 16667"/>
            </a:avLst>
          </a:pr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fr-FR" sz="1600" b="1" dirty="0"/>
              <a:t>La stratégie </a:t>
            </a:r>
          </a:p>
          <a:p>
            <a:pPr algn="ctr"/>
            <a:r>
              <a:rPr lang="fr-FR" sz="1600" b="1" dirty="0"/>
              <a:t>Marketing</a:t>
            </a:r>
            <a:endParaRPr lang="fr-FR" dirty="0"/>
          </a:p>
        </p:txBody>
      </p:sp>
      <p:sp>
        <p:nvSpPr>
          <p:cNvPr id="16405" name="Rectangle 1026"/>
          <p:cNvSpPr>
            <a:spLocks noChangeArrowheads="1"/>
          </p:cNvSpPr>
          <p:nvPr/>
        </p:nvSpPr>
        <p:spPr bwMode="auto">
          <a:xfrm>
            <a:off x="3359696" y="764705"/>
            <a:ext cx="6108019" cy="584775"/>
          </a:xfrm>
          <a:prstGeom prst="rect">
            <a:avLst/>
          </a:prstGeom>
          <a:noFill/>
          <a:ln w="9525">
            <a:noFill/>
            <a:miter lim="800000"/>
            <a:headEnd/>
            <a:tailEnd/>
          </a:ln>
        </p:spPr>
        <p:txBody>
          <a:bodyPr wrap="none">
            <a:spAutoFit/>
          </a:bodyPr>
          <a:lstStyle/>
          <a:p>
            <a:r>
              <a:rPr lang="fr-FR" sz="3200" b="1" dirty="0">
                <a:solidFill>
                  <a:schemeClr val="tx2"/>
                </a:solidFill>
              </a:rPr>
              <a:t>1. Les étapes de l’étude Marketing</a:t>
            </a:r>
          </a:p>
        </p:txBody>
      </p:sp>
      <p:sp>
        <p:nvSpPr>
          <p:cNvPr id="13314" name="AutoShape 2" descr="data:image/jpeg;base64,/9j/4AAQSkZJRgABAQAAAQABAAD/2wCEAAkGBg8RERAPBxAQEBMSFw8TDxISFRIPDRIPExUVIBYSEh4YHCYqFxkmGRUSIS8gLycqLCwsFx4xNTAqNSYrLCkBCQoKDgwOGg8PGCwhHyQqNTUtKi01MDYqLjUsNDUtKS8sNTApLDI0NSotLCopKS4pLC0pNCksMiw0LCksLC0sKf/AABEIAIgAfAMBIgACEQEDEQH/xAAbAAEAAwEBAQEAAAAAAAAAAAAABAUGAwIHAf/EADUQAAIBAgMECAUCBwAAAAAAAAABAgMRBAUSITFBsRMVI1JhcaHRIlFykcEzghQyQkOBouH/xAAaAQEAAwEBAQAAAAAAAAAAAAAAAQMFAgQG/8QAJxEBAAEDAgUEAwEAAAAAAAAAAAECAxEEIRIUMTNRBUFxgSJhoRP/2gAMAwEAAhEDEQA/APuIAAAAAAAAIGMzJxl0eHjrnx+SJEsUoQjLFfC3a/H4nwKovUTMxnp18DuDxSrRkr0mmvA9lkTE7wAAJAAAAAAAAAAAAABU4OSjiKqq75X087fbkWdSlGStUSa+TI+Ny6NSzbcZLdJfkjZTUnrqQqzctOxX8G9p46M2qv8AOqMxMzif7ulzVPoa8VS/lnvX3/JcFLi413W1xpt6dkO7b57/ABOqzapC38ZScU+KuV2rtNuaomJiM7bTgWoPNOopJSpu6e5no0InO6AAAAAAAAAAAAAAIGKyrVLpKEnCXG25k8HFdum5GKoFW8DieFbn7HinVqKfQY+01NbH9/YtyJiMLF1IVJSS08Nm31PNXY4cTRM9fedse/VKPkkmukpv+mXO/sWZEwWFUJVJRlq1u9tmza/cllunpmm3FMkgAL0AAAAAAAAAAAAAAZ7O32v+ImhM5nP6svKPI8HqHa+0w7ZC/jl9P5RelBkT7R/S+aL8nQdr7JAAe5AAAABzxM7Qm1wUmvOxEziMjnjcbGkk5pu+xJFTXzyo/wBJKP8AsyFWxM526aTlbde3E5GFe1tdc/hOIdYaOljlGjGpWu9iv827kCvn03+jFR8X8TK94ibioOT0rcuBzFzWVzERTONjDQ5fjG6TnXd9Lld8bIiV8+f9iNvGW1/YrY4iSi4Rk1F71wZzFWsr4YppnG25hf5Pi5TU+md2mvCya/4Vmbvtpft5EejiZwv0MnG9r2ttsealRyblUd297Obmo47MUTnMT1ThMyV9qvKRojN5O+2j+7kaQ0PT+1Py5kABoIAAAIuZytSn5W+5KIGdytSfi4r1Kb84t1T+hngAfMrAAAAAAAAErK32sPN8maYy+XvtafmjUG16d25+XEgANJAAABV5/L4IL5y5J+5aEDNMJr03bVtW7xt7Hn1MTVamITDPAseql3n6Dqpd5+hh8tc8Osq4Fj1Uu8/QdVLvP0HLXPBlXAseql3n6Dqpd5+g5a54Mq4Fj1Uu8/QdVLvP0HLXPBlEwT7Sn9UeZqiko5YlKLUnscXw4NF2amht1UUzFTmQAGggAAA5V43R1PySImMwImgaCRoGgp4BH0DQSNA0DgEfQNBI0DQOAR9A0EjQNA4Bxpw2olHOMDoWURgAAdgAAAAAAAAAAAAAAAAAAAAAAAD/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7" name="AutoShape 25"/>
          <p:cNvSpPr>
            <a:spLocks noChangeArrowheads="1"/>
          </p:cNvSpPr>
          <p:nvPr/>
        </p:nvSpPr>
        <p:spPr bwMode="auto">
          <a:xfrm>
            <a:off x="9372600" y="3933056"/>
            <a:ext cx="1295400" cy="1081088"/>
          </a:xfrm>
          <a:prstGeom prst="roundRect">
            <a:avLst>
              <a:gd name="adj" fmla="val 16667"/>
            </a:avLst>
          </a:pr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fr-FR" sz="1600" b="1" dirty="0"/>
              <a:t>La production </a:t>
            </a:r>
          </a:p>
          <a:p>
            <a:pPr algn="ctr"/>
            <a:r>
              <a:rPr lang="fr-FR" sz="1600" b="1" dirty="0"/>
              <a:t>et </a:t>
            </a:r>
          </a:p>
          <a:p>
            <a:pPr algn="ctr"/>
            <a:r>
              <a:rPr lang="fr-FR" sz="1600" b="1" dirty="0"/>
              <a:t>le lancement</a:t>
            </a:r>
          </a:p>
        </p:txBody>
      </p:sp>
      <p:sp>
        <p:nvSpPr>
          <p:cNvPr id="2" name="Rectangle 1"/>
          <p:cNvSpPr/>
          <p:nvPr/>
        </p:nvSpPr>
        <p:spPr>
          <a:xfrm>
            <a:off x="1879947" y="3709288"/>
            <a:ext cx="2815481" cy="1349632"/>
          </a:xfrm>
          <a:prstGeom prst="wedgeRectCallout">
            <a:avLst>
              <a:gd name="adj1" fmla="val 53082"/>
              <a:gd name="adj2" fmla="val -8117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fr-FR" b="1" u="sng" dirty="0">
              <a:solidFill>
                <a:schemeClr val="tx1"/>
              </a:solidFill>
            </a:endParaRPr>
          </a:p>
          <a:p>
            <a:pPr lvl="0"/>
            <a:endParaRPr lang="fr-FR" dirty="0">
              <a:solidFill>
                <a:schemeClr val="tx1"/>
              </a:solidFill>
            </a:endParaRPr>
          </a:p>
          <a:p>
            <a:pPr lvl="0"/>
            <a:r>
              <a:rPr lang="fr-FR" dirty="0">
                <a:solidFill>
                  <a:schemeClr val="tx1"/>
                </a:solidFill>
              </a:rPr>
              <a:t>Diagnostic de la situation:</a:t>
            </a:r>
          </a:p>
          <a:p>
            <a:pPr lvl="0"/>
            <a:r>
              <a:rPr lang="fr-FR" dirty="0">
                <a:solidFill>
                  <a:schemeClr val="tx1"/>
                </a:solidFill>
              </a:rPr>
              <a:t>Marché, concurrence, interne</a:t>
            </a:r>
          </a:p>
          <a:p>
            <a:r>
              <a:rPr lang="fr-FR" dirty="0">
                <a:solidFill>
                  <a:schemeClr val="tx1"/>
                </a:solidFill>
              </a:rPr>
              <a:t>Analyse du portefeuille</a:t>
            </a:r>
          </a:p>
          <a:p>
            <a:pPr lvl="0"/>
            <a:endParaRPr lang="fr-FR" dirty="0">
              <a:solidFill>
                <a:schemeClr val="tx1"/>
              </a:solidFill>
            </a:endParaRPr>
          </a:p>
          <a:p>
            <a:pPr lvl="0"/>
            <a:endParaRPr lang="fr-FR" dirty="0">
              <a:solidFill>
                <a:schemeClr val="tx1"/>
              </a:solidFill>
            </a:endParaRPr>
          </a:p>
          <a:p>
            <a:pPr algn="ctr"/>
            <a:endParaRPr lang="fr-FR" dirty="0"/>
          </a:p>
        </p:txBody>
      </p:sp>
      <p:sp>
        <p:nvSpPr>
          <p:cNvPr id="3" name="Rectangle à coins arrondis 2"/>
          <p:cNvSpPr/>
          <p:nvPr/>
        </p:nvSpPr>
        <p:spPr>
          <a:xfrm>
            <a:off x="4799856" y="4510088"/>
            <a:ext cx="2625703" cy="1719480"/>
          </a:xfrm>
          <a:prstGeom prst="wedgeRoundRectCallout">
            <a:avLst>
              <a:gd name="adj1" fmla="val 35479"/>
              <a:gd name="adj2" fmla="val -7277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dirty="0"/>
              <a:t>Choix des options </a:t>
            </a:r>
            <a:r>
              <a:rPr lang="fr-FR" dirty="0">
                <a:solidFill>
                  <a:schemeClr val="tx1"/>
                </a:solidFill>
              </a:rPr>
              <a:t>fondamentales :</a:t>
            </a:r>
          </a:p>
          <a:p>
            <a:pPr lvl="0"/>
            <a:r>
              <a:rPr lang="fr-FR" dirty="0">
                <a:solidFill>
                  <a:schemeClr val="tx1"/>
                </a:solidFill>
              </a:rPr>
              <a:t>Segmentation, ciblage et positionnement</a:t>
            </a:r>
          </a:p>
          <a:p>
            <a:pPr lvl="0"/>
            <a:r>
              <a:rPr lang="fr-FR" dirty="0">
                <a:solidFill>
                  <a:schemeClr val="tx1"/>
                </a:solidFill>
              </a:rPr>
              <a:t>Choix d’une stratégie de développement </a:t>
            </a:r>
          </a:p>
          <a:p>
            <a:pPr algn="ctr"/>
            <a:endParaRPr lang="fr-FR" dirty="0"/>
          </a:p>
        </p:txBody>
      </p:sp>
      <p:sp>
        <p:nvSpPr>
          <p:cNvPr id="5" name="Rectangle à coins arrondis 4"/>
          <p:cNvSpPr/>
          <p:nvPr/>
        </p:nvSpPr>
        <p:spPr>
          <a:xfrm>
            <a:off x="7607425" y="4822169"/>
            <a:ext cx="1765176" cy="1458912"/>
          </a:xfrm>
          <a:prstGeom prst="wedgeRoundRectCallout">
            <a:avLst>
              <a:gd name="adj1" fmla="val -13368"/>
              <a:gd name="adj2" fmla="val -7149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a:p>
            <a:pPr algn="ctr"/>
            <a:endParaRPr lang="fr-FR" dirty="0">
              <a:solidFill>
                <a:schemeClr val="tx1"/>
              </a:solidFill>
            </a:endParaRPr>
          </a:p>
          <a:p>
            <a:pPr algn="ctr"/>
            <a:r>
              <a:rPr lang="fr-FR" dirty="0">
                <a:solidFill>
                  <a:schemeClr val="tx1"/>
                </a:solidFill>
              </a:rPr>
              <a:t>Marketing Mix : Produit, Prix, Distribution, Communication</a:t>
            </a:r>
          </a:p>
          <a:p>
            <a:pPr algn="ctr"/>
            <a:endParaRPr lang="fr-FR" dirty="0">
              <a:solidFill>
                <a:schemeClr val="tx1"/>
              </a:solidFill>
            </a:endParaRPr>
          </a:p>
        </p:txBody>
      </p:sp>
    </p:spTree>
    <p:extLst>
      <p:ext uri="{BB962C8B-B14F-4D97-AF65-F5344CB8AC3E}">
        <p14:creationId xmlns:p14="http://schemas.microsoft.com/office/powerpoint/2010/main" val="362661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8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8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8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9" grpId="0" animBg="1"/>
      <p:bldP spid="34840" grpId="0" animBg="1"/>
      <p:bldP spid="34841" grpId="0" animBg="1"/>
      <p:bldP spid="34842" grpId="0" animBg="1"/>
      <p:bldP spid="34843" grpId="0" animBg="1"/>
      <p:bldP spid="27" grpId="0" animBg="1"/>
      <p:bldP spid="2" grpId="0" animBg="1"/>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5</a:t>
            </a:fld>
            <a:endParaRPr lang="fr-FR"/>
          </a:p>
        </p:txBody>
      </p:sp>
      <p:sp>
        <p:nvSpPr>
          <p:cNvPr id="4" name="Rectangle 1026"/>
          <p:cNvSpPr>
            <a:spLocks noChangeArrowheads="1"/>
          </p:cNvSpPr>
          <p:nvPr/>
        </p:nvSpPr>
        <p:spPr bwMode="auto">
          <a:xfrm>
            <a:off x="2070100" y="685801"/>
            <a:ext cx="2518638" cy="584775"/>
          </a:xfrm>
          <a:prstGeom prst="rect">
            <a:avLst/>
          </a:prstGeom>
          <a:noFill/>
          <a:ln w="9525">
            <a:noFill/>
            <a:miter lim="800000"/>
            <a:headEnd/>
            <a:tailEnd/>
          </a:ln>
        </p:spPr>
        <p:txBody>
          <a:bodyPr wrap="none">
            <a:spAutoFit/>
          </a:bodyPr>
          <a:lstStyle/>
          <a:p>
            <a:r>
              <a:rPr lang="fr-FR" sz="3200" b="1" dirty="0">
                <a:solidFill>
                  <a:schemeClr val="tx2"/>
                </a:solidFill>
              </a:rPr>
              <a:t>a. Le concept</a:t>
            </a:r>
          </a:p>
        </p:txBody>
      </p:sp>
      <p:sp>
        <p:nvSpPr>
          <p:cNvPr id="5" name="Rectangle à coins arrondis 4"/>
          <p:cNvSpPr/>
          <p:nvPr/>
        </p:nvSpPr>
        <p:spPr>
          <a:xfrm>
            <a:off x="2135560" y="1916832"/>
            <a:ext cx="7992888" cy="936104"/>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Un concept </a:t>
            </a:r>
            <a:r>
              <a:rPr lang="fr-FR" sz="2400" dirty="0"/>
              <a:t>est une idée travaillée et approfondie sous un angle marketing</a:t>
            </a:r>
          </a:p>
        </p:txBody>
      </p:sp>
      <p:pic>
        <p:nvPicPr>
          <p:cNvPr id="41986" name="Picture 2" descr="https://encrypted-tbn2.gstatic.com/images?q=tbn:ANd9GcRYAtmCoMPvnqE376axtwVbFWizLW6vXAAT9PjpwHma3NRZsi3I"/>
          <p:cNvPicPr>
            <a:picLocks noChangeAspect="1" noChangeArrowheads="1"/>
          </p:cNvPicPr>
          <p:nvPr/>
        </p:nvPicPr>
        <p:blipFill>
          <a:blip r:embed="rId2" cstate="print"/>
          <a:srcRect/>
          <a:stretch>
            <a:fillRect/>
          </a:stretch>
        </p:blipFill>
        <p:spPr bwMode="auto">
          <a:xfrm>
            <a:off x="1919537" y="3212977"/>
            <a:ext cx="2143125" cy="2143125"/>
          </a:xfrm>
          <a:prstGeom prst="rect">
            <a:avLst/>
          </a:prstGeom>
          <a:noFill/>
        </p:spPr>
      </p:pic>
      <p:sp>
        <p:nvSpPr>
          <p:cNvPr id="7" name="Flèche droite 6"/>
          <p:cNvSpPr/>
          <p:nvPr/>
        </p:nvSpPr>
        <p:spPr>
          <a:xfrm>
            <a:off x="4439816" y="3573016"/>
            <a:ext cx="2664296" cy="64807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88" name="AutoShape 4" descr="data:image/jpeg;base64,/9j/4AAQSkZJRgABAQAAAQABAAD/2wCEAAkGBhIQDxQQDxIQEBAPDw8PDxAQFBAUDw8PFBAVFBQQFBQXHCYfFxkjGRQUHy8gIycpLCwsFR4xNTAqNSYrLCkBCQoKDgwOFw8PGi4cHRwsKiwpLDEpKSwpKS0uLDUpKSwpLCosLSksLCwtNSwqNSwpLSktKSwqNSwsNS4sKiksNf/AABEIALwBCwMBIgACEQEDEQH/xAAcAAABBQEBAQAAAAAAAAAAAAADAAECBAUGBwj/xABMEAABAwICBQYJCQUHAwUAAAABAAIDBBEFEgYhMUFRE2FxgZGhBxQiMkKSscHRFSMzUmJygpTSFlOTotNDVGNzsvDxNEThFySDwsP/xAAZAQEBAQEBAQAAAAAAAAAAAAAAAwEEAgX/xAAoEQEBAAICAgECBQUAAAAAAAAAAQIRAwQxQRIhURNxgaHwBRQyYdH/2gAMAwEAAhEDEQA/AHxTERCALBz3XIbcDyRtN+4cSUL5ZitcEkXjGq2vOCRqvfVY3Wu5gvffsvvt0oBgbe+VtxsNhcdanZlv6V1Y58Hxkyxu/vtlxYy0uALSA/IYzdpzBxtrAPk6ysnH/pz91nsXTCBo2NaLm5sALniubx8fPn7jPeu3oyzk+tcP9Ry48sJ+Hj8f12yyknSsvsviIprKVkyCNkk9krLRFJOlZGoprKSVkEUk9lKOFzvNBd0An2J4IgmV6LBJ3bIn9Yy/6rK5FopO7bkb0uv/AKQVO8uE82KTjzviMWyZdPFoWfTlH4Wk95IVyHQ2Eec6R3W0DuCje1xT2rOtyX04xJegRaN0zf7IH7xc72myuxUMbPMjY3oa0e5Svdx9RSdTL3Xm8VHI/wAxj3fda4+5XItG6l39k4feLW+0r0MBBqqyOIXleyMfaIF+gb1K93L1FZ1MfdcfFoXOfOdGzrc49wVyHQUenMfwsA7yVq/tAH/9PDPUfaazJH677JZq5+xlNTj7bnyv7G2apXtcl9qTrcc9K8WhlOPO5R/S6w/lAV2LR6nbshYedwLv9V0L5End9LWTdELY4h22J70v2TgP0nLTf5s0zu7MAo3lzvm1ScWE8RczxRDbFGOmNnwQJMfpW+dU04/+WP4p4tGqRvm00HSWNce111cjoY2+bHG37rGD2BTUZv7UUn95hPQ6/sTjSek/fs7H/Ba4FtmroT3PE9qDJGkdL+/j67j2hSGPU37+H12/FamY8T2pusoKrkJyI4oLygg4rmceHz34G+9dE5ywMXhLpbgei33rq6uUxz3XN2cblhqMpNZXo8Ncd4HaVYZgw3uPUAF9C9njntwTr8l9MiyVlvtweMcT0n4KQooxsY3sv7VK93CeJVZ1M75rngL7ERlG87GO7Cuia0DYLdCmFK96+opOnPdYLMGlO4DpI9ysx6OuPnPaOgE/BbTQitCle5yX/Ss6vHGVHo0z0nuPRYfFW4sAgHol33nOKvtCK0KV5+S+clZw8c8QGHDom+bHGPwi6tNFtmpJoUwFK5W+VJJPBw1SDVEO4a+j47FMB3MO0n3LGnAUrKPJu+t3BVqys5KwLsz3eZG1t3v6ADs50Fyyz58ZYHZIg6eQbWRaw37z9jUM0c02uo8mM/2ELrE/5jja/QDZaFMI2AMYBGNzLZf+e9Bn+KVMv0kgp2H0INclueQ7OoKxS4BBGcwYHP3ySeW8njd3uWiGpIGsnsnASKBrJKVk1kESElKySCNkrKSYoI2Ssnskgz3OQHuUnuQXuQDe5ZtafL6grz3LOqj5XUEE4VZCqwlWWlAY7EJyJfUhlAwU2qAUgEBmorUFrQjNYOA7AgMwIrQgNjHAIgj4XHQSgKD2qYZfb2bv/KG2MjY71gD7LKYe4bW352n3GyAwCmEFk7SbXseB1HsKDJO6QlkRsAbPl3N+yzi7uCB6mscXclCAX+m4+ZEOLuJ+yiUdA2O51ukd58jtb3fAcwRKanbG3KwWHeTvJO8o4QMnLQRYgEbwdYT2T2QB5C3mOLfsnymdh1jqIS5fL9IMv2hrj7fR67dKOAnQMEigGly64zk4t2xn8O7pFutPHU68rxkedgOtrvuu39G3mQGSsnslZAySDVVscf0j2MvsDnAE9AOsqv8AKoP0cc8nOIyxvrSZQepBdTFUjNUHZFEz/MlJPqsaR/Mm5CoO2WJvMyEnvdIfYgvXTWVLxKTfUSfhZTj2sKfxGT+8TerTf00FFzkF7k7nIL3IIPcqFUfK6grcjlRqD5XUgLCVbaVShKtsKA+5DKnfUhkoHCm0od1IFAdpRWlAaUVoQHajNVZoO4nuKIA7iPV/8oLIKUkwaLuNvfzAb0ARuO15/CAPbdFihaDcDX9Y3Lu0oIOjMos4ZY97T57+n6o7+hGZShoAjJYBsbtYObKdnUQpgqYQDEr2+c3MOMf6Tr7CUWKqY42Dhf6p1O9U604KUkTXCzgHDgQD7UBbqV1T8TA8x8jOYOzN9V9wnySjY+N33mEHta73ILaV1VvNwg7ZPgmyTHa+Jv3WOcf5ne5BbCqVFdEbxn50742AyO6w2+XrsmOHB30r5JeZxsz1GWB67q1FGGjK0BrRsDQAOwIM3lakDyGDk9VuWdnnaN9msPljmLs3TsRYqTlW5nzSSA7mHkmX3ghlnX5nFX7qvNTXOdhySb3AXa7me30h3jcQgenoY4/o2MYTtLWgOPS7aetGJVaOt1hkgyPOzXdj/uO39Bsebej3QIlK6a6V0CumumJTIOfc5Be5Sc5Bc5BB5VKoPldStPKpTnyupAeEq4wqjCVcYUFi+pQJT31KBKBwpgod04KA7SjNKrtKK0oLDSitKrsKLT3eS2NrpHDUWxtLiDwNtiA7SiNKkMHqz5tLL+IAdxKg/Ca1v/bSdTSfZdb8azcEBUg5ZktRMw2fGW8zgW+0KdJjOV4Mkedo2tva634VnyjWigc7zQTz7u1PUgRNzSuYwc5JN+AA2o/7SRvb5LXNsNgtYcxGojsXIYiXSzAyyMs51rh1gxu0gA69nes03boqepEjQ9t8pvYkWuAbXtwRroELm5QGWygAC1rADUES6xogKfMhZksyAt0syHmTZkBMya6hmSugUsbXgtcA5p2g6wqxEkey80fAn55g5ifPHT5XOdisXSzIIw1LXi7CCAbHi08HA6weYqZKqz0rXHMCWSWsJGanW4Hc4cxBCF409n0rczf3kQJHS6PWW9WYdCC9dNdCina9uZhDmnYWkEHrCldBzbnITnJ3FCcUEXlU5z5XUrL3KnOfK6kFiAq4wqhA5XGOQWr6lAlQ5cbAb9G5SAv/AMJoK6kCpNgba7pGM12Ac+NrzvuGE5iOcBSjoy7zSSN2o6xxWyMt0TSpSThgu4/Eq3T6OTyG0cUjydmogdZOoKring/xNh1MhladfkyFjx9k5hY25jZLNEu2hTwMYzlakjKRcR3syx2Z3DW4/ZHesut0uDHE0meJx1ZozycZ6Yxqd1hYtXgddGLSUlSQNmQslaOjK7V2LMkL2+fDUt+9DL8Fsha6hnhJqmn5yNsjfrMcRJ1sOo9XYtnDfCQyTUC8OG1oPlDpa6xXnJqx9WX+FL8FGQtftimcRsIimzDoIFwt1GbeywadNIsZLj6sjXW9hCk/FqGb6RkFz6UZ5N3TdpC81waCd8Tc0cxcMzbuY8OcA4gONxvFlqx4JUO2RP6xb2oNrEtE6N7TJTVMme7WsjlLJ253vDWjMMrmi7hrudV0Gp0IrGghnIVLdxhkDJOnLIG6+sqjJotUWaS0NvLC0eVruZGgbF0+GaPVrLfPOt9XKXd7k2acc/Dq2E+VBLHzzWaO0XVuDEZ2jyg09ZI7SAvTKemnaPKcAN+YgA9qFVUtM76YU7zv5NpL+2P4p8pfMNWOEixr67CPu2PcrUWIMdsdY8CCPaj46aGIEtjnvewBexov905nexc5JjTdgDWgcdbuoBebcfVe5hnrevo6PMnuuVONEeY13SfJH++pVKjFZnbX5ejb2n4Lzt6+H3unZvmDdbiGjiSB7VSqMfgZtkBPBl3Hu1LinXcb63Hi4knvRqfCXvOprj1HKOk7AjLJvWLcqdNGD6OJ7zzlrR71nnSmskdljijbfYNbne33K9SaMDbI78LPe4+4LYpqNkYsxobxO89JOsrLN+1ePknHP8Zfz3/3QeE+MZCaksLjbK1jbZRzm+tXcyjdMXLZNJZZfK7BlomuJcLsedr4zlcfvbnfiBQ+TnGyWIji6J2bryvA7AFZumuteXNFyE4p3OQnOQM5yqyNJdqF9SssZmNr2vv1mw3nVuCtS4Q9rS45hbXYtcNl7i/EWd6j+GueedniO3r9acmrnlqfurRQBv0j2M6SL96sMq6Vu2QOPMHOWTV4CydpMThFMB+B/PbcVwlaySN7o5Mwe02IN1nHyfN77fTvX1fMvivWY8ToxvPqE+1a1FjWFAfOCpeeDIoWt73ErwtlY8bHOHWrDMZmHp36QCquD6PR8d0fw2rqnT+M1kUbi20Ip4XZGD0Q/lunXbevUMO0/wAMhaGwxSRhrWtFom3sBYXOa5XzjHpLKNoaeoj3q5DpYfSYep3xCMfSTfChQ8Zh0xn4qY8JNAdr39cT/gvDKCd0sYkYMzXcCLgjaCOKOZXDaCOkEIPazpthj9slumOUf/VIaQ4Y7/uGDpzt9rV4sKhIzoPY58So7/NPglv9WZgd0ZTrVWXFWN2QjpLzbtsvIZJVTlrHt8x72fcc5vsKD2EaRtvYQx9rnfBM/SUj0YWdWvvK8Lqcaq9gqZ7cM7rKqzGpwdcjz0uJQezYlpbJfMXC0ZzR5A1rWutbO4loBtc7Dq27dlOo0/bvke7mD3vP8vk9680pMSmlNgx0p5mk9+5btJg0ztb2tj6SC7sCDffpxf6OHMdxkNu4XP8AMqkukdTL6YYOEY97rnvTQ4O1u0lx5h7lbZRH0W26dSDHkw8POaQF54uJJ9qIIms1AAdAAWy3DL+c49DfiVahpGM81ovxOs9pWake8uTPKatt/Vgx0EsnmtIH1nah3q7T6NjbI+/M34lbGZLMteAafDo2ea0dJ1lWroeZPmQTuldQumzICZlHMo3TEoJ3SzKF02ZBmfIL+Pcn/Z13E9i9OGj/ADKX7P8AMg8xj0ec0hzSbjWL2tfnG8LLq6mW5Y82INnDK0d4F+PrHib+x/IHMuX010Jc6PxiBpL2D5xjRcvZ9YAbSPZ0LxnNx1dflmF1XnbKgtIIOtuxD0hwNtfFykdhURi1vrj6h9x/2ByusbHaNvMmp64xuzN6xuI4LluNl3j5fd4+bDkxvHyfXG/zceeSRFpLXAhzSQQRYgjaCFHMvRNItHmVsfL09hMB5TdnKW9E8HcDv9nnkkRaS1wILTYg6iDwIXTx5zOPi9vqZ9bLXnG+L90QFIBIBTa1e3NI6PQnEMs3IONmzGzb7BLu7dnYvQvk943LyaloZCQ5lmkEEHMAQQbg8V65TaeQ8kzlInulyN5XKWBnKW8ot32vzJGZSASYWLXcxvEmwHeuIrcW+efyRtCCGs1ZgSBrdr12JvZbGlemXjR5CNpp4bfOZiOUl5iRsZ7d/BYUVFfXqIGwNs72LXhN2IS21NY4c1wewqnNiUm+PvRaqdw1NaR1a10uiOgL6ponqXFsJ1tY0/OSDifqt7+jagwMJgZUPycjUPPpZHRhjRxc4jUuypdGKSPWIsx4vOb2rsqbAoomCOONrGDYAO88Tzp3YUw+igwGMa0Wa1rQNwCldbDsHZuuEF2C8CgzrqQcrjsHdxQ3YY8IAZk+ZO6keNyiY3DcUCzJ8yHYpZkBMyfMhXSzoC5k+ZBzJ8yAmZIuQ8yWZBO6WZQulmQe12SsnSQRcQNqBJVtG9Bq2uWDXRv50E8dwmhqr+MRMc7943yZR+Ntieu68+xnwbRC5pKkDhHOP/0Z+lbOIwza8pK5LFG1YvlusslUx5MsfFZ4wirpH5hHnbsdybmva4dA19yoaUYRFUtErQY57eVmGW7RueD6XAj2bKldW1zd57Fky49VDzi49qn+FPl8o7P7/O8V4spLL+35Hp9HG7XOLuYagtFmFMAsAB2LDfjRPnxtd0tafaEwxGE+dCz1QPYquDbakw1g3tH4mj3qu+Njf7SP12fFVI6ikO2Jna8e9Xqd9H+5jP4n/qRinPJER5UjdWzXe3Yq7JWXs0l5OzIHX7F1VJU0bdlNB1sa7/VddBQaSxR/RtZH9xrW+wIOSwrRavqLclDOGn0pPIZ2usvSdHdBpYmN5ecAgebDrPW8+4IEOlgPpLQg0pHFB0cNEGNyguPO4lx7SpGnCyItJGnerLMcad4QXDTBLxdBbirSiDEGoJ+KqJo07a8IgrAgqvoEE4bzLUE4UhIEGM7ChwQH4QOC6DMErBBzTsHHBAdg/MuqMYUTAEHJOwnpQzhhXXmlCG6jCDkHULkM0rhuXXuoQhOw8cEHJmF3BRyHguqdhw4KHybzIPR0kkkDEIMlI07kdJBmzYM07LLMqtHQdy6VJBwNZok121g7Fz1f4Po3X8my9dMYO0BCfRNO5B4HX+DEej7Fz9Z4OZG7AV9JS4O0qjPo8DuQfMdRobK30T2KhJo9I30Svpmp0YB9EdiyanRBh9EdiD54+T5W7MwRWcs3ivbanQxn1VmT6GN4IPMIayQbQVfhxB3Ouwm0QA3KnJozbcgyYcVeN6uxY08b07sEI3KBw4jcgvRY+5W49IzxWIaQhNyJQdPFpFzq1FpFzrjxGU4DkHdRY+OKtx40DvXn7C5WYpnDeg9BZig4qwzEBxXBRVjlbixByDuG1g4ooqQuOixMq7FiSDpxMpB6wosQVqOtQagKdUo6lHbKgNlSyKIepZkHXLFrtMqGCR0VRV00MsYaXRyyNY8BzQ4GziL6iNi2JGBwIOsEEEcQdoXkGP8Aghw+ginxGolqamOmhc+GnmeMlwLRQucPKc3MWtAuNuu6DvsI8IeH1c4p6apbLK4PLQ1koa7ILuyvLQ0kDXqK3K6ujgjdLM9sccbS973mzWtG0krzfB8NgwGhpS2FsuK1gip42PeQ59RMWmRrb35KJpIzZAPNF9ZCw8d06mrYYKerijdy2KSgRUYlf45BQkHK3NrIlnysBsLBridhsHq+A6TU1ex0lJKJmseY3kB7S14ANi1wBGojctReNaPaVVVM4NgjpZnVmLOhrah75Dnq3s5SodC1urkIIwGZiddrjUjz+F2vyvljp6LkTSz18JkfO2RtIypMMRkaBbPIbBoBG2+oIPXkl5tjnhJq2vEdJTQFzJqKjm5d8lzXVTM/i8QYNfJjziSOjUoDwlVkkg5CGjdDU1FZBQukfM0vipfpayUgENiAa7ZrJIGraQ9MSXAaN+F2mnpIpaps0U72kyMhpq2WMHMQC17YyCCADtNr2Wn/AOp9Bxq/yVf/AEkHVkIb6dp3Lmh4S6HjVfkq7+kpDwkUXGq/J139NBtS4Y07FSmwUcFTHhFouNV+Urf6akPCFR8an8pWf00AJ8D5lnT4FzLYOndEf7x+VrP6aG7S+iO+o/K1f9NBzc+BcyozYFzLq36R0h3z/lqr9CrSY1Sn9/8Al6r9CDj5cD5lUkwXmXYyYnTHZy35eo/Qq76yA/vf4E/6EHHuwg8FA4YeC611RB/i/wAGf9KE6SH/ABP4U36Ua5cUB4KQoiuiLov8T+FL+lRJj+3/AA5f0oMNtKUVtOtf5v7f8OT4JwGfb9ST4IM5kCsRwq40M+16j/gitDfteo/4IK0cSsxsRWhv2vVd8EZgbz+q74IIxgqzGSkxo5+x3wR2NHP2FA7SVPMVNrf92U+TQdgs3SHAIa6mfS1AcYpMt8ji14c1wc1zXDYQ4ArSSRjkanwY0kjWZ31jpo5BIKs1EprCQ0ty8qdYbZx8kWGsnaSVWofBDQQmMxeNMMbZI3FtRK0zRPdmdFIQRdl/RFr773K7dJBwVT4GMPeT/wBUxued8cbJ3NihMzbP5JlrNB4cwBuNSv1HgxonxyxOE2SeKigIEljHFSW5JkZA8kXFztuTddckg4Wo8DeHvcT/AO6Y0ymcRMqJBEyYsyuka36xAFySTqG64Nyq8GFFJFTQkTtZRwvp2clK+MyQPA5SOUttmDra7WvcrrkkAqambGxscbQxkbWsYxuprWNFmtA3AABFSSQKySSSBJJJIElZJJAkkkkDFqG6nBRUkFZ1CCguw0K+kgynYYhOwvmW0lZBgnDFA4YugyhNkHBGueOGpfJ66AxBRMIQYHiCfxFbhhCYwhBiiiUhSLX5IKJjCDL8WS8XWmYwo8mEH//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41990" name="Picture 6" descr="http://blog.autoplus.fr/autovibes/wp-content/uploads/2008/10/audi-calamaro-concept-flying-car-img3_bhtpq_596511.jpg"/>
          <p:cNvPicPr>
            <a:picLocks noChangeAspect="1" noChangeArrowheads="1"/>
          </p:cNvPicPr>
          <p:nvPr/>
        </p:nvPicPr>
        <p:blipFill>
          <a:blip r:embed="rId3" cstate="print"/>
          <a:srcRect/>
          <a:stretch>
            <a:fillRect/>
          </a:stretch>
        </p:blipFill>
        <p:spPr bwMode="auto">
          <a:xfrm>
            <a:off x="7680176" y="3284985"/>
            <a:ext cx="2584848" cy="18234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ZoneTexte 9"/>
          <p:cNvSpPr txBox="1"/>
          <p:nvPr/>
        </p:nvSpPr>
        <p:spPr>
          <a:xfrm>
            <a:off x="4655840" y="4365105"/>
            <a:ext cx="1944216" cy="461665"/>
          </a:xfrm>
          <a:prstGeom prst="rect">
            <a:avLst/>
          </a:prstGeom>
          <a:noFill/>
        </p:spPr>
        <p:txBody>
          <a:bodyPr wrap="square" rtlCol="0">
            <a:spAutoFit/>
          </a:bodyPr>
          <a:lstStyle/>
          <a:p>
            <a:pPr algn="ctr"/>
            <a:r>
              <a:rPr lang="fr-FR" sz="2400" b="1" dirty="0"/>
              <a:t>Marketing</a:t>
            </a:r>
          </a:p>
        </p:txBody>
      </p:sp>
      <p:sp>
        <p:nvSpPr>
          <p:cNvPr id="11" name="ZoneTexte 10"/>
          <p:cNvSpPr txBox="1"/>
          <p:nvPr/>
        </p:nvSpPr>
        <p:spPr>
          <a:xfrm>
            <a:off x="4151784" y="4869161"/>
            <a:ext cx="3096344" cy="1323439"/>
          </a:xfrm>
          <a:prstGeom prst="rect">
            <a:avLst/>
          </a:prstGeom>
          <a:noFill/>
        </p:spPr>
        <p:txBody>
          <a:bodyPr wrap="square" rtlCol="0">
            <a:spAutoFit/>
          </a:bodyPr>
          <a:lstStyle/>
          <a:p>
            <a:pPr algn="ctr">
              <a:buFontTx/>
              <a:buChar char="-"/>
            </a:pPr>
            <a:r>
              <a:rPr lang="fr-FR" sz="2000" dirty="0"/>
              <a:t>Par qui le produit sera utilisé?</a:t>
            </a:r>
          </a:p>
          <a:p>
            <a:pPr algn="ctr">
              <a:buFontTx/>
              <a:buChar char="-"/>
            </a:pPr>
            <a:r>
              <a:rPr lang="fr-FR" sz="2000" dirty="0"/>
              <a:t> Comment?</a:t>
            </a:r>
          </a:p>
          <a:p>
            <a:pPr algn="ctr">
              <a:buFontTx/>
              <a:buChar char="-"/>
            </a:pPr>
            <a:r>
              <a:rPr lang="fr-FR" sz="2000" dirty="0"/>
              <a:t> Pourquoi?</a:t>
            </a:r>
          </a:p>
        </p:txBody>
      </p:sp>
    </p:spTree>
    <p:extLst>
      <p:ext uri="{BB962C8B-B14F-4D97-AF65-F5344CB8AC3E}">
        <p14:creationId xmlns:p14="http://schemas.microsoft.com/office/powerpoint/2010/main" val="2095323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6</a:t>
            </a:fld>
            <a:endParaRPr lang="fr-FR"/>
          </a:p>
        </p:txBody>
      </p:sp>
      <p:sp>
        <p:nvSpPr>
          <p:cNvPr id="4" name="Rectangle 1026"/>
          <p:cNvSpPr>
            <a:spLocks noChangeArrowheads="1"/>
          </p:cNvSpPr>
          <p:nvPr/>
        </p:nvSpPr>
        <p:spPr bwMode="auto">
          <a:xfrm>
            <a:off x="2070100" y="685801"/>
            <a:ext cx="2518638" cy="584775"/>
          </a:xfrm>
          <a:prstGeom prst="rect">
            <a:avLst/>
          </a:prstGeom>
          <a:noFill/>
          <a:ln w="9525">
            <a:noFill/>
            <a:miter lim="800000"/>
            <a:headEnd/>
            <a:tailEnd/>
          </a:ln>
        </p:spPr>
        <p:txBody>
          <a:bodyPr wrap="none">
            <a:spAutoFit/>
          </a:bodyPr>
          <a:lstStyle/>
          <a:p>
            <a:r>
              <a:rPr lang="fr-FR" sz="3200" b="1" dirty="0">
                <a:solidFill>
                  <a:schemeClr val="tx2"/>
                </a:solidFill>
              </a:rPr>
              <a:t>a. Le concept</a:t>
            </a:r>
          </a:p>
        </p:txBody>
      </p:sp>
      <p:sp>
        <p:nvSpPr>
          <p:cNvPr id="53250" name="AutoShape 2" descr="data:image/jpeg;base64,/9j/4AAQSkZJRgABAQAAAQABAAD/2wCEAAkGBhAQDhAODw8QDw4QDg8ODg8NEA8ODg4OFBAVFBQQEhIXHCYeGBkjGRQSHy8gJScpLC0uFR4xNTIqNyYrLCkBCQoKDgwOGg8PGjEkHyUsLCwqLDQ0Miw0LCwpLC8sKSk0MC0wLCwsMCwsKi0sLCwvLCw0KSksLCwsKSwsLCksLP/AABEIAMMBAwMBIgACEQEDEQH/xAAcAAABBAMBAAAAAAAAAAAAAAAAAQIDBwQFBgj/xABOEAABAwICBgUFCQwKAwEAAAABAAIDBBEFEgYHEyExQSJRYXGBFDJ0kbFCUnKCkqGis8EjJCU0RHOTo7LC0eEVFzM1U1Riw/DxQ4OEFv/EABsBAQACAwEBAAAAAAAAAAAAAAAEBQECAwYH/8QAMBEAAgICAAQEBAUFAQAAAAAAAAECAwQRBRIhMRQyQVETgZGhNGFx4fAiQlLB0RX/2gAMAwEAAhEDEQA/ALNsiydZFkA2yLJ1kWQDbIsnWRZANsiydZFkA2yLJ1kWQDbIsnWRZANsiydZFkA2yLJ1kWQDbIsnWRZANsiydZFkA2yLJ1kWQDbIsnWRZANsiydZFkA2yLJ1kWQDbIsnWRZANsiydZFkA2yE6yEA+yLJ9kWQDLIsn2RZAMsiyfZFkAyyLJ9kWQDLIsn2RZAMsiyfZFkAyyLJ9kWQDLIsn2RZAMsiyfZFkAyyLJ9kWQDLIsn2RZAMsiyfZFkAyyLJ9kWQDLIsn2RZAMsiyfZFkAyyLJ9kWQDLIT7IQD7IspMqMqAjsiykyoyoCOyLKTKjKgI7IspLLV1+NMYNzgBa+ci9x1sbz7yQO9Y2DPe4NBc4hrRxLiAB3krFfiLALtD3j3zW5Y/0jyG+orSskqZyHRMDG8p6npv7422sPADvWQ3RxjjmnkkqH9b3EN8B/NY2zI+XSWMc4h3ylx+gxw+dRjShnvofE1A+fZrOjwuFvmxMHxQfapfJGe8Z8lv8FnqDFhx5juGyd2R1DA75MgYsxuIR7s2aO/DatLGnuf5p8CsabB4H+dCzwGU+sLBfo4WXNNPJCfeOJfEewj/tY6jodBZFly8OIzUzg2ZmzBNg+MZoHn4A3A/BynsK6OjrWygWsDa9r3BHDM08xfxHAgFZ2NEtkWUmVGVZMEdkWUmVGVAR2RZSZUZUBHZFlJlRlQEdkWUmVGVAR2RZSZUZUBHZFlJlRlQEdkWUmVGVAR2Sp+VCAkyoyqTKjKgI8qMqxcYxiGkhM9Q/JGHNbcNLiXONgA0bz/JaNuszCz+Ukd8M4/dWrnFdGztCiya3GLaOmypDYC53AbyVoGaw8LP5ZGPhMmb7WrIrMYZLE18DhJG8AscAcsh3248WixJ67W5pzr0ZiVU4eaLRj4rihcdnGLk2s21+O8Fw5k8Q3hbeeQK0WCAHaTfdJb36XSa09e/zj2nwXLQadQwyyNbTy1Dw4t2jXsAO/pHeOJN7lbOPWFGfOppW9m0jctFZH3O3hLteU6rKjKuV/rKpQbGKW/U0xvPqBTv6y6XnDUjtc2FvteFt8SPuY8Jd/idRlS5FhYFj8NYx0kOazH5HZ8oObKDyJ5Fa6o1h4cx2XyjMRxMccr2/KAsfBZ5lrezkqbHJxUXtG+yIyLRM1hYafym3wopx+6siPTfDncKyEfCzt9oTnj7mXj2rvF/Q2UsDXNLXAOaRYtcLgjuWjlonUrw5hcYC6+7e+J/AEE8+XaOieRGyj0monebV0x/90Y9pWSaqCRpG1ic1wsbSMII8Cm0zXkmu6ZNRVO0byzC17cCCLhzewjf/ANLIyrSUB2by0HMGO3EG+aJ5+xxB+M5b4DmsRfoatDMqMqkyostzUjyoyqTKiyAjyoyqSyMqAjyoyqTKjKgI8qMqkyoyoCPKjKpMqMqAjyoyqTKjKgI8qFJlQgH2RZPsiyA4bW+PwX/9UHseqSV+6yMDnq6DY0zNpLt4n5czWdFua5u4gcwqrdqyxUfkhPdLAf31AyIyc+iPUcKvrhRqUknt+pocKoDPURQDjJI1lxyBPSPgLnwVv6QztpqbK0WDWNgia0EkEtBNgOpob8hctoboTWU1dHNVUzoo2h4a5zo3DaEWA6LjyLlna0piGwMBID5J3uA3XykAX+UsQThFtnPLnHIyYVxe0upyk2IhoytDWAcAAHO9Q3DxKwZa0nlf4Zv9EWCxrLLw7Cp6hxZTxPme1uYtjAJDbgX9ZC022WHLGC2yB1Q87sxA6m9EeoKOy3DtD8QHGiqPCMn2KJ2jNaONHU/oJT9iOMvYK2v0kvqd/qiH3rUekt+qaqtI6TvhH2lXBqvweenp5hURPhMk7HsEgAcW5AL24jf1qoZR90kH+t4+kV1mtQRAxZJ5NjX5DbICckso5bBZK0kcN3duUj6Z44xyD4THj2hREgcTbv3LPU13Flg6s6tzxPE43sMwv1OY77WAqzKF+aMHvCq3VUzp1L+IDGDd1kP/AJLsNIdJPIcMknbbaukMNODvG1d7q3MABzvBS6paW2eazK+fJcId20ZOkenFJQkskcZJrX2MVi5vVnJ3N8d/YuIr9dEpuIKSJnU6Z75D8luX2qupp3PcXPcXOc4uc5xu5zibkk8zdRqPLIm306F7TwnHhFcy5n7/ALHXy61cTcd0sTOxkEdvpXKkptbOJNPSdDKOp8LW38WELkX07xFtjG/Y59ntcjtnntfLmta/YoWSA8Fp8SzvtkjwmK/6eRF06La0qeqe2GoZ5LM4hrDmzQSOPBocd7Seo7u1bDSXWJSUExp5WzPlDGvLYmNLbO4dJzh1KiFkYxislQ9kkpzPZBHCXk3LxHcBzu2xA8F1jky1r1IFnCKvicy8vsWozXRS86WpA7HQn7VM3XJRc4KofFhP76pxh3BKtfEzO/8A5GM/R/Uuhut/DjxbUjviafY9TM1s4YeL5x3wO+wqkULPiZmr4Nj/AJ/UvRmtHCz+UPHwoJ/saugwnFYaqET079pE4uaHZXN3tNiLOAPFea1eeqcfgmL89UfWldqbpTlplbxDh1WNVzwb76OtsiyfZFlLKIZZCfZCAfZFk+yLIBlkZU+yLIDWY3ujY7k2aMnuJI+1V5rXpDsqeXk2WWM/HAcP2SrNxCl2sL4+bmkD4XEfPZcti2H+X4fJDwmtYX9zUR7xfqv9pXC2O0S8SxV2xk/5spRdzqjH37N6KfrY1xD4y0lrgWuaS1wO4tcDYg9t13OqEffs/op+tYotXnR6PO/Dy/QtbKlsnWS2VieRGtG8d4XnCqbaaUdUsg+mV6SaN4715xxFtqmcdU8w/WOUbI7IueE+eXyIEh4HuPsSlFtx7lCPRno2lcTFGbnfGw8etoTnwNPFrT3tB9qiwo3poD1wQn9W1SVU4Y0uJt8/jb/lyQFa+h4V7TZqq5rGktYI481m3AbG245kjtt8krgdbccggoYmtc9rTO+V0Yc9gkdkyguAtexNl11O01VS2O142nPJezgGg+aeR6u8uKNJslCaYM+4xVM+wkl2hjhhcW5muew7iCGuHEcAuEo7TJWNa67VJLb/AGKTxDB56bIKmF8BkbmjEoy5xuvbr4jdyusUroNYGJYg6ukySMqIImMhaGZJInWGZzix1xe7j6lyoxqO9p6Z0TuboHGL9W/M31WXF4z9GXNXGl2sj9D0dh+ARSYLHRZQYpaFreG4vfGHbTvznNfrXnCC4cAePA96s/Q/W/HDBFTSZZmRNDGPc7yefIODSHXjcQLC+dvBbmgpNGprE08cDnG48pMsLSeyXPsz4OK7zr5kkV2LmxonJy29vZUS77VPgFLWPq2VVOyfIyFzNoD0bl4dax52HqVhR6uMJcA5tJG5pFw5skxaR1g57FbbB9GaSjLzSwMhLw0PLMxLgL2BuT1lcq8dxltk3K4tC2pwgmm/U1n9W+Ff5GMdxkHscqBxeEMqqhjeixlRMxgBO5rZHAD1AL1JZeYMdH35VelVH1rkyEklpDhFlk5yUpN9PcxV1+rPRynrqqaKpYXsZT7Roa98ZDto1t7tPUSuQVh6lPx+o9E/3WKLSk5pMus+UoY85Renr/Z2zNVOFj8ne74U8/2OXQ4Vg8NLEIKePZxNLnBoLnWLjcm7iTxWfZFlaKEV2R4qy+2xanJv5jLIsn2RZbHEZZCfZCAVCEIAQhCAFweMY8ylxV8PASQxTPaPdXLgXNHvhlvbncrvFR+uCQtxZrmkhwpYSCOIOeTeuN0uWOybhY6yLHB+zN3proiKkGuowHyFuaaJm/bN/wAWMc3ciOO7r3HC1Q/js/op+tYtfovpq9pDCRmvcxk2a8++jPuXdnPqPBd5gdfRuqDUtYGVL2GOS3Qc8FwN3M4Oddo6TbnrAXKMU5KcSVZdZVXLHuX6M65Koo6lruBH8FKFLKgULznjLbVlSOqpn+tcvRi88aQM+/6to3nyuoFhvP8Aau5KNkdkXPCfPL9DXpVucO0PrZ7ZKd7Wn3cw2LPW61/C66Kl0Lpabp1s23kG/YQ3bHfqc7zj9EKLGuTLi3MpqXV/JFhYHiEYoKZ+dptTQA5SHWcI23abc+ziuX0k0qFnHNaNnnO5DlYW4u5buF91ySVDVCpkhzMp5Y6VoyxxU0Jc9496xjQAB2mw6yVxeLYHilQ639H1LImnoRiN27/U4m2Z3b6rKXObitaPP42Mr7G29R36nQ6tNLJ5sT2GYNp5GSvMeRl7saMt32vu6r23lWXpRo+yuo5aV+7O27H2uY5BvY/wPzXVX6sdFaynxNk09LNFGIZml8jbNBLRYK5Vmnbh/UbcQ5K718HWkl29zy7iOFzUVQ+nmaYpWGxtcAjk9rhxaeRTTVkizw2UdUjQT616G0s0NpsRiyTDLK0HZTsttIyeXa3rafmO9UhpRoRWYcSZmbSnvZtRECY+wO5sPYfAlcJwnX1i+haY+RjZa5borm/nZnPy4ZTP9y+F3XGczfUoosJqIyXUtQHdYY8xuPYRz8VkA3QsRyWvMjNvBa5da5a+4tDpbXUbr2kiN97oS6DN2nJ0HfGaV2uC69p22E2SYc9s3Zv/AEsQt+rXHx1jxuzZh1P6QXWN1WCtpmVdIIp45BwYfJ52OG5zHNJy3BuOKk12xn2KXKwbcbrPt7nfYRrgw+YDa7SnPMkCaIfHjuQO1waqYxWdr6moexwe11RM5rmkEFpkcQR4KPFdAqmmdv2sJ5CoY5o+LINx8FqKinqo98kZeB7sdP6Q3pbX8RGcHM8LJvW9myVh6k/x6o9E/wB1iqaPFTwv4O3/AM12+rLTmnoKqSWpDwySHZB0TdplOdrrubuNtx4XUaFEoTTLjJ4nTfjyiuja7HolC0uDaZUFZYU1XDI4/wDjzZJf0brO+ZbpTzzAIQhACEIQAhCEAIQhACo7XL/eg9Fh/akV4qjtcv8Aeg9Fh/bkUfJ8hbcI/E/JnCLdYXpLJGWskaJmXA6RLZGjsk/iCtKnR+cO8e1V8ZOL6HqbqoWx1NbPQTdG6mP+ynEjRwEnEDq33+xSsFW3zor9rTf7V0IcEZwrblPA7NEKio/wn/OtZUYxHESXSUsBJJcXywsdfmT0r3XYZwvLmID74n/PzfWOXC6XIixwMRZMmm9aLRxTTukbfNVumPvKRjnA/Hdlb85Ueg2ksdXiTYW0rGRbKWTNM4zTFzbWPJrePIeKqtdrqhP4Wb6PP7GrhC2UpJFtdw2mmicl1en3L3QmbUJNsFYHlyRNdIBxIHeQE3bBUdrmcf6UaeRpIbfLkXOyfItkrFx/EWcm9F3urYxxkYO97R9qTPHK0tuyVhBa4Xa9pB4gjgQvLSysMn2c8TwS3LNGSWkt3B4J4KMsr8i4lwTS2p/b9ywtYmqxsMcldh4LWMBfPSi5DWDe58XYOJb1cOpVhFMHd69UveCCDbKb3vwy87+C8okASHJ5mdwb8C5t81kvrS6o34VlWTThLroyVaupDEjerpSejaOoYOom7H+xnqVVKwtSwPl1QRwFJY95lZb2FcKHqaLHiUVLGlv+dS53xhwLXAOadxDgCCO0LzPikzmVVQGGwFROA0eaAJXWAHIdy9KtevM+M/jVT6TP9a5ScmTilopuDVQslNTW1pGPK6OT+1iY7tAs7/nisdujDJcxpzK0tGZwyuka1t7XNuAunqxNSf47U+ij61q51XyclFkrP4bRCqVsOjRVM2DVDN4AlA4FhuR224q3dT+kU0dJKKl87y6oZHTMmc91mgNa4MzcBmdwHvVYuJ6JUVTcy00ZcfdsGzk78zbE+KnocBhhZFEwHZw2MbHEuAcPdm/O5J7zdTmjzKNmhNslssmBUIQgIdojOmkppeEBJnSZlHtgkNSEBJmVKa4j+Ex6JD+1IrlNW1UvrekBxJpH+Vh/akUfJ8hbcH/EfJnEpY/OHePamp0Z6Q7x7VXHrX2PUN0LB8uCPLx1q5PnjNg0bx3heYsR/GJ/z831jl6L/pLeN/MLzniB+7zfnpfrCoeV2Rf8E80/kQLodBdIYqGtFTM17mCGWO0QBddwFtxI6lzqFDi9PaPQ2VqyDhLsy43a6KPlT1J79i395QP11Qe5pJj8KSMewFVGhdvET9yAuFY3+P3Zb1Jropi601LNG330bmS272kN+a61murD8xpKxm9hY6B56jfaR37wZPUq0PA9xV04jPBUUxp5ulG9jQd9iCALOaeRB3rrXKVsWmQcqqrBtrsgunXZS7TuSlbbFdGpYHHJ92iv0Xs863+pnEH1hagqJKLi+pe1XQtjuD2dvimteqloRSMjbHI6IQz1GYl7xlyksbYZSRxNzxNrLhI4rG/qT0AraU5S7nOrGqp8i0OVs6nMP2cE9U8W2z2xR35sjvmPcXOt8RV/gWjjpngzExQg3ceEjx1MHLvPzq1qTFI442RRNDI2NDGNbwa0cApGPU98zKjiubBw+DB7b7nXNqhcd684Yufvqo9In+tcrkdjL+SrnE9DZnSPkY9rs73vs4FhGZxNuY5rpkwlJLSIvB8iqmcviPW9HKqwtSzrVlT6KPrWrmmaF1R4iMd7nH2BdXoJhMtBNLK8sdtIhHZma46YdfeOxcKa5KabRZ5+ZROiUYyTb/6W1tEoetHDjN+Sy48RBVieRNnnS5lgtrQpBVhAZV0KDykJEBjGQpjpE5xUD3IAfMoJKsBNkWHLESgHy4m0KrtY5dJVslDSWuhawEC/Sa51x9IKwpaMlYr8MXOyHOtErEyXjWc6Wyn20kh4RvPcxx+xTxYTOSLQS8R7hw9qtb+i0ow4DkuHhV7lo+NzfaCJxixKccQKjbSdieKdSyhIJa5/JcFiOhzzI50bxlc4uIeDmBJuRccVYnk/YjyUdS0nCM+5Ix8mzHbdb7lY/wD5CXm8eDT/ABQNEn++Pg3+as3yIdSPIm9S0+BD2JL4nkv+77IrZmiJ5ud6gFkR6Ht55z4j+CsIUbepOFI3qWfgw9jm8/Jf97OGj0Oi5tce9zvsW5bhzusrohThLsAt1FR7Ij2XWW+eTZzZwa6il0ZY7zmh3eLrqtgE4QBZa2c4ycXtM5BuiEP+G31BZMOjLG8GAdwAXUCAKQQIopehu7Zy7tnPx4KAsqPDLLciBPEKyczWMolM2lWdsU4RIDDbTDqUracdSyREniJAQMhCmaxSNiUghQDGqVpThEniJANzIUmyQgInFMclKYSgGuCjc0JxKYUAxzQo3NCkITS1ARFgTSxTZEmzQEORGRTbNGzQEGRGRZGyRskBjZEZFkiJOESAxNmk2ZWcIUogQGBsyjZlbEU6XyZAa4MKcGrYeTJfJkBggKRoWV5MjydAQBPCl2KNkgGBOCXZpciAUJ7VHZOCAmapAFACntcgJwE4NUTXKQOQDsqVJmSoDELE0xrJyJMiAxTEmmFZmzRs0Bh7BGwWbs0bNAYWwRsFm7NGzQGHsEbBZmRGRAYewRsFl5EZEBibFLsVlZEZEBjCJOESnyoyoCIRpQxS5UtkBFkS5FJZLZAR5EbNSWRZARbNJs1NZFkBBs0mzU+VGVAY+zRs1PlSZUBDkShqlyoyoBgCeEtkoCAEJbIQDkIQgBCVCARKhCARKhCARCEIBEiEIAQhCAEIQgBCEIBUIQgFQhCAEIQgEQhCAEIQgEsiyVCAEIQgFQhC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 name="Picture 2"/>
          <p:cNvPicPr>
            <a:picLocks noChangeAspect="1" noChangeArrowheads="1"/>
          </p:cNvPicPr>
          <p:nvPr/>
        </p:nvPicPr>
        <p:blipFill>
          <a:blip r:embed="rId2" cstate="print"/>
          <a:srcRect/>
          <a:stretch>
            <a:fillRect/>
          </a:stretch>
        </p:blipFill>
        <p:spPr bwMode="auto">
          <a:xfrm>
            <a:off x="1703513" y="1700808"/>
            <a:ext cx="3202827" cy="2160240"/>
          </a:xfrm>
          <a:prstGeom prst="rect">
            <a:avLst/>
          </a:prstGeom>
          <a:noFill/>
          <a:ln w="9525">
            <a:noFill/>
            <a:miter lim="800000"/>
            <a:headEnd/>
            <a:tailEnd/>
          </a:ln>
        </p:spPr>
      </p:pic>
      <p:sp>
        <p:nvSpPr>
          <p:cNvPr id="53254" name="AutoShape 6" descr="data:image/jpeg;base64,/9j/4AAQSkZJRgABAQAAAQABAAD/2wCEAAkGBhQSEBUUEhQVFRQVFxgYFxYYGBoVGBgWFRkYFRcaGRgYHCYeFxojGhcVIS8gIycpLCwsGB4xNzAqNSgrLSkBCQoKDgwOGg8PGikgHyQsKS0sLCwtLCwpLS4wLCwvLCwqLCwsKSksLC0sKiwsLCwpKSwsLCosLCwsLCwpLCwpKf/AABEIAMIBBAMBIgACEQEDEQH/xAAcAAACAgMBAQAAAAAAAAAAAAAABgUHAQMEAgj/xABLEAACAQMCAwUFBAQJDAEFAAABAgMABBESIQUGMRMiQVFhBzJxgZEUI1KxQmKToRYXMzVygpLB8BVDU1Rzg6LC0dLT4TQIJCVj8f/EABsBAAIDAQEBAAAAAAAAAAAAAAADAQIEBQYH/8QANREAAgECBAIHBwQCAwAAAAAAAAECAxEEEiExQVEFExQiYXGBMpGhsdHh8DNCUsEVQwZTcv/aAAwDAQACEQMRAD8AvCuPiXFY4F1SNjyHUn4CtnEL1YY2kbooz8fIUl392kkZllw8bY1Opw8bDfSMg4O6qqAHWSTkeAAP7RHkuEiiRYwxI1vl8AAsTpUjwHnURxz2jXtlbiaZIHPbtF2QDIdA16ZNeTsxjfAx0Gc1DxcEfIkeQxsOipjUMgg5Y5AOCdgD8ak5/ZgL+zVvtcwYnYPpdPudcUfQAjC5Hj1O1MlTlFZmhUasJScU9SY5N9s1pfMI3zBMdgrkaWP6rdD+dWBXzhy/7PFtr17e8DmeQaLcpGJE0sGMs2WIUMiK2M5wTkAsuBZnsz5u1ySWMsgeSLLRN2iSOYskKsrJ3e1UAagM9fkFjSw6M0Vy8QuxGhY7AAknrgKMnbxP/WgDdLcKvU4/P6daj/4SQatAcFvIEZ+mc/uqNkiZ0RrpVUFixTJ0FT7iSP0LLsSD3STjwrrmTVpWMGOPYExhdhgk6dOQMkIufAE1JBvi5kgZtOsas4xkZz8ASf3VIxzBuhz/AI/dUQwUKRMgdMf5wKBkHGSHwBkafpXEpeGLXENUSMWbckiI+ETHd9HXfYjIHhgAZ80VptpdQz+XTzBHxGK3VBIVgsB1rVLcAdTjAyT5Cub71/c0xr+Jhqc+uMgL88/CgDr+0L+IfWtlRUvCJD/ns+jRrj/g0n99RE089rIDjMZ95c5X4qTup9Pz60ANlFara4DqGXof8fWttABXl3ABJIAG5J6ADrXqkH2s8xNDbrAmQ0+dTeAjXGoA+ZJA+GfMVWTyq5owuHlia0aUd3+MZeWuaYr1HaL9ByhB64/Rb4MN/qPCpmvn/kPmJrS8RtzHJiORRuSGOAQPEg7/AFHjX0AKrTnmRt6VwHYq2WPsvVBRRRTDlBXFxTi6QKC+SScKqjLMfJQOvUfUeYrtqA4CgnlluW3w7RxfqondJHkScj6+ZoA0XfG7wAOLeKNWdEUSyHWWkYIuQgIG5Hr6VuTmZ4mC3kJh1HCyg64SfAahuh/pYqI9q3EzDaal/wA2Vm/YzQkfmfpThcW6TRlXAZHGCD0INAG8GioPleUqJbZmLG3fSCepiYao8/LI+VTlABRRRQAk+1PifZW8a5999/goz+eKrzgl5rlLE7IMgfrHZT8hq+tN/tzhIsopR0jkw3oHGB+/FIvsf5ijW/MUukiZNK6gCNYIZevnuPiRVoNRabKTi5RaTtcYLi+HmPrTzybxBPsKZdR3perD/Sv61KyW8PjFF/YX/pVS8X0CebCqB20uAFGMdo/pW3N2nubW1Odk7H3/AGr6cie9qlvFc2bgMpdN0IYZye6QMHODt9Kpb2bcVNvxW2cHrIFPqr7EUzcbukSNm0rlRnoOo6eHi2kfOlX2ecOM/FLVF3+9Un4Kck/SstWn1bte5to1etjmtY+v6ieY20xFsZXGH8cKcd7HkCBmpavLb0oeaLO7WVAykEEfHr/dUFcrELwQuiaWBdRgAZI0n55T99b5uWSjFrWUwEnJTGuLJ8lyCn9U49KhuP8ALt5cBdXYl0zpkSQod+oIKdNgevzqUQS3CWie5kRETRDnGwIDOV6eR7jVJcYvkjiYuQMqRv6jGf8AHwpc4HwG8t4yidimo5Z2cyMT06BAMDwGRUvactDWJLiRp3ByNQ0xqfNU3yfViTQB28Fz2SkjTkDAPUKAAufXAzW3iV8Ioy5GdwOuNycV0CovmnhklxbNHEVEmVKlshe6wJyQCRtnwqCSEPMEBlkD3KB4SJJE0OcK2kJ494AvH0z+jnFdyc622oIJ9bMMgJBK5wHaLcKp099HG/4T4Ugz8pSse+heRp8N2cmkqyoFwWZQOzcRqMeJC+YqTk5DeQIJLeXCZxiS2J70jTHDlda95z7rCpAcrTmy3lZljmzo16m7KQRjsyQ/3hUJsQf0vCo7iPNdrJbK/wBpjWOR+zR2jkGJcahkHBXbBywAwfI1CXPIZeSSQwXGqUSK+JLaPKy++CYwCwIyO8TsT471ycS5VeNXf7LJ2edRjadZFZjE1v0d2YlkfTjP6K9MVADdwniqIxjRw6mUxnGV0yKdDDB64OPp40y1WHK3KVykyBSvYxSh3Z3LMxzqIHd7x2HX61Z9ABS/ztyyL21aMY7Re9EfJx4Z8mGx+OfCkz2qc4usi20EjIU70rIxU6iO6mRvsDk/EeVJvBr69uZ0hjuJ9Ttj+VfAHUse90AyflSJ1FfLa56LBdEVurji86hbVX5Lj+cBo9lfKJeZrmZSBCxVFI6yjZj/AFPzPpVuVVHtG4TPZiOW3nnERAR/vH2kA9479X3JP4gfOlHhPOVzDMkhmlcKwJRpGZWHQggnG4z8OtVU1T7tjVWwFXpRdqhNbaLXS3D85n0NRXNw6/SeJJYzlHUMp9D5+R8PiK6a0nlGmnZhSdwji7QRzWyxvJPHNIAirnuSMZEdiSFVTqI3YZIO46hxqE4zwaQyLcWzKk6jSQ2ezlTOdD43Howzjy8ggXm5Rvbku80yW4ZSAqj7RIWIIVpGbSihc7JGNsnDEkk7OX4b+wPZzoJ7fweElinwjbvgfqDWB4EdDLrzPKgxNZXIb/8AWomX5MprVNJd3g0CNrSE+87kGZl8QiDITPm3T16UAeuVZBNPeXK/yckiRofxLAmksPTUzD4qaZK0WNkkMaxxjSiDAHp8fE+JJ3JJNb6ACiiigCN5i4Il5ay28nuyKR8D4EeoNfJXMXAp+HXbRSZV0bKt4MPBhX2PUBzbyTbcRi0XCZI91xsyn0P91AFL8A9th7MJdAlgMaxnf49cn/GTUPxDnKEtI2vOp3YAAk4Ziw8AM7+Yqa43/wDTtdIxNrLHKvgGOhvn4VF23sC4kzYZYkHmZAf3Derwm4O6F1KcZq0hL4xxtpzgDCA7DqSegJ+pwB0yepJJun2D8gNCpvp1wzrphU9Qp6v8+g+fpUjyX7B7e1YS3TC4kG4XGIwfgd2+ePnVpKuBgVVtvVl0klZGaUecOHg3FoRJOvbTrE4SaRFKdnI2yqwAOQNxvTdWCKgbSqOnLMvErDilyFN2JZ50vY3K2cavJugCiDQmcTajnUTnxzipUWtx9tS2aVhFKou3AZtSsmFkhV85ETSFWwDsAQKeSgznG4rOmosaXi9LKPD6baaW3Kutr4kRMJpjxQ3AWSEs+NPaEOrRe4sIj3DAeRzXdK4tJ76TtJ3+zLB2CNPK4Mk6MACrMQ+WI65xVhaBnON/Os6RRYs8Yn+3Tz8U7bbWVl5sSOQb2aOSS1uTMX0JMhm94ggJMB3j3RINt+jeFPFY01mpMtaoqk89rXIfjHB9epl/TGHAyCcdGGN9Q9N+mNwKhbHm17duxuhqxssuQrEeGoHCsf1lIJ/CKcq5L/hMUwxLGr/Eb/Ub0CjlHMsGM61+bL/1rQnEhO2Ixrwev6K+pPn/AIAr1DybaKciEfNnYfQtipeGFUGlVCgdABgfQUAYggCrgfE+pr0422616ooApji/L1gtzKk17OZw79oOzBORGJ2bbw0t188jwqX5Vax4fJI+bln0S5Lw+4kDMsp7udtaFc+ajpkZcOIcjW0zOzq2uRyzMCA3ejMOnOPd0sTjzOa133IVvNs5lKapnKB8KWnaRnPTKnMrjukZGA2oACqKEU72N9TpHE1IdXKby8tDj5k5rspEmtpzJjDq5CE6SvaHY/iBhcjbHd3xSKOU+H94m6nUKZRqaIKrGEHXpJ2JBVhp69NsEEv03s3t3JLvMxYNrJZcuzGU6iQmxHbPsuARgEEVuPs+ti7u5kcurL32DYV1ZcDK7kBmwzZIGBnCgCXBS3KYfHYjDJqlJpM88gcOSG2Ihmkli7R9OtdJVlYo4HoWGfr51NTcXRJhE2QxjaQHHdKoQGGc9RkHGOmfI1nhHCUtouzjzp1O3eOTmRi7b/EmubiXA+2lVy2ApQjA37pcOpPQq6yMpGKslZWRmqVJVJuc3dvc22fH4ZIkk1qgdFcB2VGCvjSWGe71H1rcOLQ4z20WMA51r0OMHr0OR9RS7ByOVj0GRW3RslW95FjjOF16QCsY8M74ziuuXlYnAV1CpLJKg0spzN2mpWZGBwO0OMY6DOcUFCUl4zEsvZl1zoZycrhQpQd457pPaJjPXNdCXiMcK6s2NWAwJ0nGDjPTcb+opbbks5j0yKFiLMo0sCS8kUuCyuCFBiwMdAV/Dv18O5X7J868Lj3E1oCw0aSe+cEaMZGNQIDZ0g0AdVhzJFKuSTGNCP8AeaV7khcIc6iNyjjGc7V1jikRLDtY8rsw1r3TnTvvtvtv40uwcjlQh7RcoFGFVkV8LKhZ9LhixEp3z0GN87bhyk4GFlVdpVyEIOmZ4WOk6u6wWIqG8NQP6O4AxxTKyhlIZSMgg5BB8QR1FFeLSDRGq93ugDCjSoA2AVcnAA2AooA2SNgE+QJ+lQQ5rH+jP9r/ANVN3Hun4H8qQq8501jq+FcOqdr3vovA6GDoQq3zIYv4Vj/Rn+1/6o/hWP8ARn+1/wCqVryYquF3djpX4+JPoo3+g8a9rwyXC/eHUxwO6PmfkP3486w4XE9J4mOeElbxS+g+pTw1N2a+YzfwrH+jP9r/ANVleaQSB2Z3P4v/AFS68RVirdR+8Hofn+YNeoveHxH51jfS+OhUySlre2y+g7slFxul8WNfMnGvslpLcFdfZLq05053AxnBx18qrj+P1f8AU2/bD/x05+0r+abv/Z/8y18119PwWHp1YNzXE8zWqSi9C4P4/l/1Nv2w/wDHWf4/V/1Nv2w/8dIHCuQbq5tTcwKkignKK+Ze6SPcx6HAzk+Apo9m/I1rdhWlSd2BcSgjREjLsFyrByxyDv5EY8afOlhoJu17eP3KRlUZLfx/L/qbfth/46P4/l/1Nv2w/wDHUTzZ7LEimV4XMdu2FbIMrLKzrGiqMgtqLjqdsNv0pB41wtra4lgchmiYqSOhxuCPkRU0qOGqeyvmEp1I7l5cl+1QcQuuwFuY+4z6jIH90qMY0D8VPtUF7Ev50/3En5pV+1z8XTjTqZY7D6UnKN2FFFLXH+aliBCAvjrghQT0xrOyrnbIyT0ANZRpPPeoDgsBvjPhnyJ6A+lb6rG9m41OvdtrZbfwTvB8egZlfPyX+jUryrzJIg0XCnSpwTktoPkcgMMeTKpHhmoAeaKwjAgEbg9CKzUgFFFcfGOJrbwPK2SEGcDqT0AHxOKAOvNGaSOVZLviCGe4cxQsToij7pKgkd5+uPh//J5eTrQHUIFDfjBbX/azn99BVO5MhqzSfxx57J1mWRpIMhWV92XUcDvfpAnYE7g4652arS6WRFdTlWAIPoaAUruxuoorh4txIQxlj/j/AB/1PhQWOuSZV94gfE4rUvEIz+mPrj86qHintULMezjJXwOoJn5kMx/4fhXBH7UZFO8AI/2p/vQ0rrUdCPRuJkr5fkXqDRSFyT7Qo7tjGqskijUUbBBGQCVI26keA69PEPiNkZHjTE7mOpTlTllmrMzRRRUizXce6fgfypCAp9uPdPwP5VXl6jGJxH75Q6R5nHT0JGRnwJFeS/5DHNOkr23/AKOpgHaM35G/hcHaOZPD3U/oDx/rHf4afKtMfHynEYw2Owk+5U+UhPcfPkzgp84zUbw3mtmULpVEIxqXOVB2yAdsj+6tXOFmPs5HiO4uDvqOyaT5hgpB+dbqlXsbo0oLut2FQh12eUnqP/MvD8xiVRvH73qh6/Tr9aX4veHxH512WnM8/YjtFjYhQGO41HGCcZ8T4etcFquNPxG3lv0+XSuX05RhGtCpHd7ry4mnBTbg4vgTXtK/mm7/ANn/AMy18119Ke0r+abv/Z/8y18119M6O9h+Z5vEe0h55B+zQx/aJOJPbSI5YwKCdapjGpekmrUQBg+ONwcXHy1xWzuVlubPSS7fesFKOWQYXWCAeh2J65r5rs+Hyy6uyjkk0jLBFZ8Dpk6QcCrua/tuAcOjjYa55BqKL3XkkIGpiSO6i9MkeAGM0vGUk3o25PgWoy9xD86cVmfikVmQUiljKIwzlpJtJWQY8Y5Y4z5jDeYqqOIXrzSvJJgyO2pyAACx6nA23O9XTfcbTilm4sZzFOi62BBV1TcOhYA4DDO6HqBVHA7U/BrS1rNafcpWH/2Jfzp/uJPzSr9qgvYl/On+4k/NKv2sOP8A1fRDqHsnDxlHaFljzqOBtscEjOCem3jUKbaG0HaTMmtRkFto4gdhgefgD7zdBgdJzi16YomZQCdgM9AScZPoOvypetOW2uGEk5YLnPlI+epz1jB9MMR+EDfCPIDi3tTtg3Zxi67TIxL2RA38lJDgHyC/I1N8H4tFfAEkJcL3dYGNWN9LKcH+o2D4jFM8PDIkj7JY0EfQppGk565HQ59ag73lNVOqEZH+jzuo6/dMTlcfgJx5afGAJTgtq0YZSMKDlRnIGeoU/hzvg9MmpKo7gt0zKQ5yVONXQsPDUP0WGCCPT1wJGpAKV+akkXSxk1RvIF7PQNsK7KVJz3sqBvtTRUfx3hnbwMgOltmRvJ0OpT8MjB9CalOzKyV1YXLVXjt4pFuQiOiusb4GzgNgBQPP4VLHiv3QKyxNJ5liqDzPiTgeHj6V55b4krAxONMkexjbZkHlj9JfJhtjHzlzPH+JPqKlvUrFaCvxa7ie0lie4SSWRCBlwF19UAA2He07/Dp0qV4DLHEggDZKswUDcgZzgjwxk1wcz8UJZIIEDysykKRgDSdQd/EICAd+pA8ATTBw6y7KNVzqYDvN4sxOpj82JNTfSxCTzXOqlLnrLQsB+v8AURkD95P1ptpa4yv3pRujYZfXbSR9QfqKVLYfF2dyt+WLNWs7A9hG6yXfZzSNGrELrj0LqO4zkj1G1dt7wkLaO6WsWmOGSYSmIEdrDdOCjH9IGIe6fAVAW/Eo7VrSCRsNaX8jSDB2jDRYbYb5CscDet17zPATs+QbS8iOze/NNI8Y6eIZTnwpKsehqQqSlmjezbfHbUmuGwKvMDxxRxxpFCRhFCZ1JGxLY6nU3XyxVr2b5B9D+YB/Mmq15LdJ+I396h1R4jjRsEZJVc7EZ/QX61YfBjmPV+Ikj4DCg/PGfnV4HIxj76XJL5HfRRRTTGa7j3T8D+VIQp9uPdPwP5UhV5D/AJJ7VP1/o63R20vQXeJ2fZT5HuS5Yej9XX6nUP6R8q7LaE3EsQO6wj6udlJ/op+YrvvrMSxlCcdCrYyVYdDjx8QR4gkeNY4RbNBjDo3nmMgk9Sf5TzqcD0pQdKKxD70dtG/J/wBEVsNNTfV7MkeIKBpjHhgt8f0R/f8AStMXvD4j868kkkk7knJPmTXqL3h8R+dcPGYt4rE9Zwvp5G6lS6unlJf2lfzTd/7P/mWvmvTX0p7Sv5pu/wDZ/wDMtUhwDm77JbaEUmUXKzDJZU0rGUw2hgX7xHdOxHWvsOBbVN2V9TyNezlqcfLnNl1YlzbPo7QAMCocHHQ4I6jJ+prRxvjc17OZpu9IVUd1cDCDAwu+PPbbc0zSc7RM0JYyhVtzC6BO6Ga3eBnUdtpbDNkDQpxnehecLcxpDqnjVBaq00Y0ySx24YSIcODGCW1Ludxv6abvNmyai+Fr6HLw32l3cFukCLCY0GkEo2SvTBIcDxO/XelLsiNsHbwxTvBzrAotcdtpgBBQrnOWmKuCZtJdO0RhlMlk94Voi51EaaBJO5FpND23us8sjl42I1k4jBIDElhk4ojeLbjDf8/PMHruzt9if86f7iT80q67/jixypCFeSVwzBEC7IuAWYsyqBkgdetUp7FGzxUk+MMv5pV4X3B4pXV3U60yFdWZGAbqNSEHB8ulc3H/AKvojXhMtu/tr9jgl5kTVGjwzB5GkVUZACWhXtDgltJyMYYEjPiK1Q84o3a/czqINXakqmE0qXwcOScgbYB6iu6DlyBGRgnejZ3Vizs2uQaXYlmJYkbb5rb/AJEh++7n/wAjPa7nvZXQfHbu7bYrn6m7NQ5P8f0+JEQ8/wBudOrWgdGcMdDDSi9o2oRuzJ3fxAeXWugc3JpiZ45Y0mIEbsq4JYakBCuWUsBtqArq/g3b/d/dL92hjXr7jLoKtv31I8GzXiHle3XR3CRF/Jq0kjqm2O6rMVGBsNtvCjUs5Ybgpfl/t8SE4Xz0smuTQOy0PJldHaaYxkFl7TPujHTqR4VMWHM6SPEhSSMzIXi1qoDqAGOCrNghSDg4rMPKduidmquI9LLo7WUppYEEaS+MYJrrXg0QMJCbwKVi3PdVlCEdd+6AN80K5FSWHd8qfG3u0+O/gdtYZwBk7Cs1H8atWePCjOCCV6agOoqlWcoQcoq7XAzRSbs9DXf8Pt7gZbBZejq2GX4MDkVypwgb4u5iB1wyasf0guqtd1ZO5Zo4THhCuO6NRPTYH8/KvbcEcJq7uoIQFVAhJIxgtnesPasRdqNO9vS/vG9VT4yO3h1nbw57MrqO7MW1M3xJOTUiDS5HYSCJl7NtZTAOIhvtnde8c+tTHDpG0hWjZdKgZJUgkADbBNPo15zlacbacnvroVnBRWjOyo/jHChOnXS67o3kfI+YO2fgD1AqQorYKKr5m5FgnkMlwZLeY4DOoDRvgYB37pOAOhU+YqCT2a2oPevnYeSRqGPwJc/lV44rwkKjoAPgMVTIjXDG14Ryxk7Chy3yyEhEMUbw24bUxc/eysdiT00jAAzgYHQeIcVUAYGwGwHpWaKslYzSk5O7CiiipKmHXII86iv4Nw/rf2qlqKRWw1KtbrIp25l4VJQ9l2In+DcP639qj+DcP639qpbNY1DzpH+Owv8A1x9wztFX+TIr+DcP639qsry5ED+lt+tUrRR/j8Kv9cfcR2ir/JnDxrhCXVvJBJnRIultJwcZB2ODjpSZ/EhYedx+0H/ZVg1gnFdKFWcFaLsZ3FPdFf8A8SFh53H7Qf8AZR/EhYedx+0H/ZT5Hdox0hlLeQIJ+nWiW7RfedV+JA/Or9pq/wAmR1ceQh/xIWHncftB/wBlH8SFh53H7Qf9lPzSgDJIA881iK5VhlWVgOpBB/KjtNX+TDq48hX5a9mlrYz9tCZdelk77hhhsE7BRvsKbK0/a01ada6vLIz9K3UqU5Td5O5ZJLYKKKXeZeeYLNljbVJM5ASKMFnYnoAB4mqkjFRS3bcT4jINQtIYgfCWch/msSOAfnXubid/GMtaRSgdRDPl8eiyogJ9NVADDRULwHm2C7yI2KyKSHicFJEYdQyncEVNUAFFFFABiilvjPOaxOY4YjMwdY2YssUKSNsqNK+xc5HdUMRnfFR9rzVeSlezXh7alZlUXEhLLGdLkMIsEA7EiquSQ1UZtXHTFFK/BudxLoMsXZrI2lJkdZ7dnzp09ouCjE7AOoyds5poqU7lJRcXZhRRRUlTl4jxOOBC8zqiDxY4+Q8z6DekhPa7F9pKNE6wbYkPvb76in4CMYxv448Bn2lWljIR28/Y3AXu4DP3fDWig4HXfY/HpVbsxj0pOvaw/oOjb48eykxt6ow+IB3rBXrzjKyt8/fyPV9FdF4evRz1FJt8PZ9YvaT9fQ+grS8SVA8bB0YZDKcgj41upO9nVrZrEzWksj6sa1kbvKfWMYCn9bG/nTjWyEs0UzzmJpKlVlCN7LmrP1QUUUVcznPeXyRLqc4FL8nMryMFhAGehP8Aj/HnUB7Q+KtHMAc6dsfmPqQ37MeVQ9jxiWOMzmFmiKsmo6lXvdw4ZfHcj50mcneyOdVxeWpk5bjFLxCd0Zw50rgkjYd44HjvXHO12CoDNltGnvYz2urR0I/Cx9MVsmWZIgjLDoIYPkuCmAk0jMxG4ChQdOcbDrWq6vrgtGxELqC2lgzoNNyjyiQkjKLHEJBvuKVrzKS13bOC55subZgHOQyhlKuHDKSRkHvZGQRsR0qd4F7S0c6Zcep90geJZc7D1BIHiRSxLHdGSIxSpCZIR2aoswC28YZ85KEEYGojJfLrsM0lcdgktLgozguoV9Sk/pAOD3gGDYO4IzTISfMrTlWg9214/n9H0tFKGAKnIPQ1Esv2mV0JIijwrBSVLuRqIJG4UKV2HUtvsMGP9ncztZjWMYOAPLzUeinK4/Vrx/lP7FdyLMCILhg6S4yofGkq2OmwH0z4nDzqo9cb5dgUxdjGqTFwI2UlQGGWLMAe8AqsfXGPGvPBOGQz27NcRhpVZkkZixJZfEHOVBUqcLgDO1beZL9cwTRSIWjkzpzkupGGCqN2bSTsPOscv8SgktnPaqGlZ3cZxoL7Ab/hUKM9DigkjeDWK9rFFIuq2lRmgRmYhSCW7wzhiyZO+dOwHjnPG+ErFJI1muh0jDSBWYBkLbIAD3SdLbjoBtuc1jl/iydrBFM6qYI3CHcrJqJRSrYwQqAjPiW9DXvmHiYhnldXVkmhCNjvGNtWFdgu4UamO/XoN8UASr8qWlxCpWPTrUMrqSHGoagSc949Oua28r3MmJIJm1yQMF1+LowOgn12YfIeOa6Lfi1vHCumVNCqFU58AAB659OtHBoCWlmYFTKVwp2IRBhdQ8CSWbHhqA8KAJGZ8KT5AmqntubnS6uJDYtMtrPNAt7FGJpF31SCSPIbSSSdSkYBx55tW7iLRuoOCykA+RIIBqt/Y7fN2l9HIrK0lw8wyOrHuTp/SRwMjyYHoRQQNPK/PdvekqjrrH6IJ/JgrqfRlHpnrWrmT2h29pJ2ROqTxUZOCdwNKgs7dO6o28SK7eYuWkmxMihbmLvRyLs5xvoJ8VPTBrTyjymlshkcBrmXvSyHdgW30A+CjOPXGaAK85l5huSst3DZPbkKrm5lQRSSC3ZZVRYwSwQhcFnJyNtvC4LO5EkaOvR1Vh8GAI/OkT2r8XHYtap3pp4jGiDqXuHSJP3CU/1aeeH2vZRRxjcIip/ZUL/dUsEdFFBpIHMd6skmuF9Cz4ULCza4BJMGbI6NpWMAeRDb6tqt2GQpuexz808Dl7A27RPJbNOJu0hGqVVMhldHjyGJyzAOufDI23h+6I0UTSK8VrNaofsVwraZSuhioXGpVXBx1O9Mo47ffYdRgP2pZQrJoOlkH3pKgE9Y+5nPvfSuSDmHiDZ1xNG+V7NBCzCQvJurP0j0RFN9t9R3AIpTSuboOajbTR819GaeAcEl0TW0ETx2crIdc69m6AIiyiOMkszOUyGYKFJJ3O1WGKRF41fjOpWLZ+7XsDiUid4irMP5ICJUfJx7+dwMVt4TxXiLLG0sfd1p2iiPRJodIjldXdKq7SahswA8xg2i0tBNWEpvM2veO1YzXDx0P9lm7MuH7N9JjAZw2DgqCQC3kMiqo4VHf99EW8YtbzAuWuI8SBW0F1nJUyE4x2bDqPUVuo4frYuWZKxgnUyu1i0OP8twXkeiZM491hs6nzU/3dDSJY+yWVZnR5//ALY4J0+8++wKnIRh+Lfrt1OA8RnlNpmPiGiC0kF0FWWJnk7MKuk7a31jYjJ3z54iLO2vHhum/wDyKTMjdhCftBRACpJMrnvSFQcAevmAJl0XGes5JP721+fkbMP0xiMNB06T0frbxV9mWxwjgUFsmmCNUHiQO8f6THdvnXeDVS8yX95cZa2S+VY7NEbuSxEzdqmdI2LNpzuPDPhW5lvfs9924vPtmgdkY+07Hs8pjsdGwfHXPe6/rUxYG0V3kvDitvqYp4mU5Nyu3zZatFcnCtXYRa86uzTVnrnSM5zvnNFYWrOw0juaOWVu48HAYDYnofQ/QeII8+uao4lyvc2rggZCsGAfJU6TkZYd0jP4tHwq868vGD1APx3qjimIqYeFR3a1KEm5mvS+t4u1OiSNu4ZVeOVtbKxQkEAnbBGNq4rvmG+ljljMcmmUoXCxMvdjAVUXA7sYAHdHl161fFzy3bSHLwRk+ZUVpXlC0HS3j/sioyIqqFuJS8fG7+SbWkcccpUJqVdLBQUYYXUW/wA2o2U7DHjU/wAB9mss85nnAQs5c4GlQScnQhyc56Fun4OhFsW/Do4xhEVR5AV01KikNUFxOfh9gsMaxoMKowK2ywqwKsAynqCMg/EHrXutdxJpRmwWwCcKMk48APE1YYhb4pxuy4dKitEsbS/pRogwMgEtjDAb+XgfKpibhlszB3ihZj0ZkQkn4kb0gjle+u3nnmigBnUxhJi+qJAe7o0DAOw39D51yy8KvxHbxyW7yGynDKy4PaRZXAUnrjTjzwR5Gk9ZLkdx9H0JRjGNRZl7Wqttw22ej9+xZtzbRSjRIiPj9FlVsfIjaoi149ax3P2NUEbMMrhUEb7bgFTgnrsQDtSjxDgl3dz3c8UUkHaQrGgkwjvpMeobHbIRvTcDxrnuuXmlihit+HS29wjIWnbCqNPU685fff5bUOcuCCl0fQ/2VFtra3ddr3euqT00+DLIteGW6vqjihDjqVRAwPxAyKkKTuReEywz3zSoyiSbUjEY1jMm4+o+tONNi7q5ysRSjSqOEZZlpr5pP7BSxxblJu3NzaSCKZiC6sCY5GUaQx096OTT3dYzkbMrUzGq6mj4hhmEl0DpuWChQQGjkxCoGjoy748cbU6nTz8UjFVqZODYyLxe+XZ7IOfxRTxkH9oYz+6vMnFb99o7NYz+KWdAB8ou0J+lK0d9xDtAWW9CtrDIq5K5B0aWaMIvexvk4Fe4573MZke/098SCOLdSAOz0lly+STliB6AAU7szX7kJ7Uv4sneA8jdncm7upBPcnOnAIjjyMEqCSWbHd1semwCim2qygvOJ649YuQ2qLUNOpGUldRIWPSvd6jV1zVmUmrT6u12n5DqVXrL6NeZmjFcdzxeGP35FU+WRnPw61Ftz7ZAZ7dCM4yMkZxnGfPFZXWguI+zGDFYxUNBzjaOxVZl1AkFd8gjOcjG3Q/SpO3vkkGUdWH6pB/KpVWDdk0GVm7FZxWqC5VwSjBgCQcEHBHUbeNFxcBFyelMINtYJpO5i57S32ZsN+Abt57/AITgg4AYjIyBmlFvaDNMW7NAqrjLOxAGTpXcZySdgAmT5U6FCc1dLQq5xW5bvaDzFZ1jzFU3/l+7cBlkt8EkDU6xkkdcdtEmcVruea7uDHadmc9AssbH44jBwPmKZ2Sb0VinWxLprOKqPhntSIOJAV9eo/M/vK0+8G5qjm0jI73unwOwOPQ4IOPIgjI3pNSlOn7SLxkpbE/RRmillgoorxLMFGWOAKAPdFL9/wA0Ff5OPPqxx+4f9ahzz9Kp70SEehZf3nNUc0ibDxRSddc+Axa4dAZcBo5Q2TnoVZTg/P8AdXRynzVJdSukiIoVc93Oc5xvkmpzq9iBpoooqwBisYqI45zIlvhcGSVvdjXqc9M+Q/f5CoG7vuIsNTSW1mp6CQrn/izv9PhTY0m1d6eYqVRJ238h1xRikBeI8VjBeN7W9QdRGRq+WnTv9fhU7ytzvDe5TBinT34X2YY2JHTUB8iPECiVJxV1ZrwIjWUnbVPxGPFFFFKHBRioy+5hhi95hn4j+/r8s1Gy85JjIKAZxkkncY+HmPrV405S2Qt1IR3Yy4oxSmOdh4NCfTJH95rbHz3EP5RSo/Eh7QD4gYb6A1Z0ZrdMhVqb2aGfFQvN8LvaSJExWRgFQgkEMTgdKk7K/jmQPE6uh6MpyP8A0fSozm8D7JJq7TG2ez/lMeOj9Y9B61kr/psdHcrS64ZBA3fnZj3iQyI7loZFyI2c5TLkKdLHOGyQAaxxzg1ubCWW3BkaIBQve0s6Lp97WSdifdIB6jbBrrsLl41BiMECk7tJ3pn3lOqZgpwxCgtqcEFHGBnbs4v2kttomCKJgo1lkVnyNsA4BbfpiuRdo1QUW+9oitoua7zI7S0dlDFgqyPHpLas6WBLL77bZxUpy1xJhMzhJ4W7M6QwyAyqoHfU+Snqo61ycy8sm0RD2M0rOSNKlcgDO50o3wqP5fZjcLm1uI9m77k6R3W6/dL+fjWpKFRZofnxNc6WHSdptv8A8n0pw2xSJMIoXV3jjxJFRnODSrAWhALr3gDuCRv51Nw+6PgPyrLoCMGumck+bOa7C4aUzxlnR+uPeByWIK9c5JJHXOT0wx28JnMMUUq3ixIUb7UNYMxZXbESQYznSFKt5uSSAMVdPFOR45GLISjHqV2z6EdGHoc0s8Q9nMjdVikH66f9DpH9mtixLy5WUyK9xJub2OVUDyRhZAGVY5UjVJNZWOEgLqEccWovI2cljp3xkhtuHzODDI4TtAjK83ZkI5JMv3gyxUAqqLqyWUseoqff2Y7/APxYvkQv7uzrbb+zI52toB/SGv8A5Qf31PXpbNhkXIrfi17LNcFYR3VCqiRnWEUdFZx3S3izZwWLb078mWE8XZxHDOzhmUgns1BY5yCNJ7xxnrqc4xglxsPZ8+2pwg8oxp+jHLD5Gmng/LcVuO4oz51SriHOOXgSopaklAO6M9cUVsorKWCljmjjyW8LTSZYAhUQe87tsqr+sx+gqV5kujFZ3EinDJFIQfIhTg1TsUU13bpP9smPYTDtdQB+zAKW7cEvuAAcHAOdutXjTc1e9gHvhHJEk/3vEZGLNuLaNikUYP6LFd5G8zn61NtyVagYRCh81ZvyYkGqqk+3GHtV4ldkfZTdA76NAfT2OsSH78/h6Z29a2NZXwvRbNxK+RGWPE7KQnazKXSM/e9TjTkZ38BVlh1zXxIuTvM3LjQElcEbkeCkeJ/VI2yPKmH2f2iFBKh74TspR5uGDBh5AqRt8B4VV0tveukomv7wyW8SyS24HaSDtHMaqq9pudOHY+AdeudmX2VLNb8XvLOSczqkStnJxkMmMqSdLASEEZ2Iqjw+W8kwuW7XDxvigt7d5TvpGw82Oyj5kiu6k/2ny4tIx4NOgPww5/MCrUo5pqLKVZZYNnD2ctvbLcbG5uXAMrDPZK4JBCn9IgAAdAWUdBg7OL2n2mwDnvy2uSWO7FMd8k+ZXDepSuuSft7m9sWOO7G0P6pEaHI+D6W+RqF5R4vN27IkWs6SJIywTSVODkkEbNkfOtUbtOfFWfoZnZNR4PT1PHEpzw7hY7M6Lm6YEMMalUd4n5Jgf0pKg+JSS3FpHxFB2V3ASdajHaLHsSR8M7ejDoRjPtAmnnv1idNDaUSKMNqGHOS2QADltjj8A8qk+IXqxXENjHvHHAxk9dgFz6khif6Ypku7BS/c7v0Fxeabj+1WXqWByxx1by0iuFGO0XJH4XBKuvyYEUue0rnP7EioDhpFJB06sd5UHdJAYDJOM+C+BIri9hshPDXHgtxIF+GmNvzJ+tTXtA5IXiMAXIWWPJRj072NStjoDhTnwIB33BwtKM7Pa5tTcoeJS8fEbWRi093cFm6nstz89TflTNJLw/8AyeoMrmJZCwk/znaMMEY0fhA209FHxpE45yRd2j6ZImPkQM5+GPe/q5+VRaX/AGa9lOkmjXrK57JtWNPVkbw9K3uWZK0mYo0lFu8VqNDNau2mCS4djsB2Ibr/AFl/KvNvgMyubhWAbAEPVh0x39/h47b1H3XG7MLF9minWQRjJSfBDB22YCM6z4522IGK7+G8NlutWbe6EruCHacpsdZbSvYlyMldlVvDpjeXiZpbh2Om3sTvIHHJrfiSRr2hSRgkqumgEMwjVupBZXZd/LI8atznbiX2ewmmwx7NdXdwWGCBkZIG2c9fCl7kT2e/ZmM0xZpGbX3yGctvgnGyqupsKPE6juFVHa/tBLE8bdHUqfgRiuXiX1qfib6UciSPn/h/tO4eoHaW80spJ1TSiNmJLFicFsLuxOFAGST41L8y8KurgwXEXYSR28YxE+oGXKg6VZRlt1UBdXvg0qccdrS4eCe4CvGcEFJNx1BBCYIIwdql+TeaDJOtutzqD6tgj6tlJ21pp6D6bVx6tOUV1lP1vd6e7Q67oQUf1IvwWjJHils1zBG91MsLu2sruwRnbshGCWG2UZs5wBncgAnXwrk9VX7THcpKqgdwKQ33ndXYnbOoHffFMnDbe4lVXhijQY2afSszbRggoVkKbpMMdANBwQuDK2tp2ssUOhEclZrgIMKCnTbzLDr4hKpRzXUFxfgVWLqRpuCfdH2P3R8BXqiiu2cwKjOJcxwQMEd8yHcRIrSSEeYjQFseuMVs49cSJazPCMyLE7IMZywUldvHfwpH5o41FY8MX7K2qW7G02cu+RmSVm6lsHA8iwxjFMhDM7FJSsTlh7QY53dLe2upTGcPhEUKckYOuQb7HbrtXY3OUSf/ACI57YZA1SxEJk7DMiakHzIqu/Z7xK/itmjtLISB3LiZyUTcBcb4D40+B8ajc3vE+IC1uXbuOe0RcBI1Q4cgLsT4AnJyRvWh0I5muC8dRPWuy5l5Qzq6hkYMpGQwIII8wRsRXulnhtukHEGht8LE0HaSxr7kcmpVjYDohddeQOujPxZqyNWNCdwoooqCTRf2SzRPE+dMisjY64YFTj13qm+N+zOKJdStOwRh2qalBaMe9p7vvDqM52q6dW9RvFuF9p3k98dfAHy386nPKK7rsAj2XsZ4dNErxzXLRt3hiRMZ+HZ7N+8Vtb2E2J6y3Z/3qf8AjrsiVrZzo1xEnLKNlPrpO3zFdsnNDhd9z64Ufuqe0T4sMoic1eyuytULxy3PaDOCZFOWI2GyA+p9BU37GOTBbJLcksWl7i5x7inLHp4vt/Vrui5dmvpQ82UiHpp28kXwz+I/vp8t7dY0VEAVVAAA6ADYCq9ZUlu9AsjZS9z5wRrqwljQZkADoPEsm+B6kah86YaKtGTi1JcCsoqScWVD/ltpRb8ShBaSELHdxj3sJkFseRUt9R+E4Y+OcUhs7e5vICO0ugnZnbGt1wrL6bmQ/A1z808hzxztecMYLI28sB2SQ9SVzsCTvg433BB6o/HOYEZUiv7S4tzGSVVQVXLdSAcA+Pgep33rXdTatt8bcjLZwT5/C/Mc14vBcRQX8hAeCJwx8jjD5+GGI/p0g3XEXjSe8l7s1zlYk8VVum3oAvyQfir3wzjKlTDYWtxOWIOGBZdQxgnGQOg8ug32p35O9mkpnW84kQ0q7xQDdIz1BYjYsDuAMjO5JPSG1Bvlw523sXisyXP++Yyezbl42fDYYnGJCDJIPENIc6T6qNK/1azzXzRNbTRRwwdoJFdi5ErBSpUBdMEcj5OSckAbdaZ6j+J8vW1yVNxBFKUyFLorkA9cEjbOB9KyN3dzQlZWFzlfnf7dK8MkUY0wmRiGZhqErwlCksaMpGjJBHjShFzsk0ckicOTEcSyMEM/6Ss2MwQlV907uV/cash+S7EhQbS3IUYUdkmwJLEDbbck/M1iTkmxb3rO3OAFGYk91RgDp0AqCRHHONil1DF2EfZuIO1cz6iklwpZQqEntUXuanGw1it8PtMETOqW0CKtyYNCu6O2Jex1jEHZeOcFx0NPi8v24jeIQRdnISXTQuli3UkYwc4H0rI4DbiJouxj7Nm1smkaWfUH1EdC2oA58xQBAW3PZezs7jsgDdXCQFdfuB3dNWdPexozjA603VDR8mWStrFpbhsk6hEgOT1OcddzUyKAE7nz2exX66wkf2hBhHdcgjrpb0z4+FVdyxwKS14pCktukMmW0towPdOCrdCPhX0FXLe8MjmGJFDD5gj4Ebis9Sjmvl4mujiFTi4yinf3r1K9j4TlwMtc3mrUzKzLCpyD3lzpVcKvdOTsPiHfgHAxbqSx1yucyP5nyHkB0Arts7COJdMahV8gMV0UUaCp67szym5aBRRRWgoamuUxksuN98jG3Xf0wfpSnxnkG1klWVGEUgOsKQskTFjuTC+25IPdxk+tcHDeT7gG17Ulo0nuGeEiLQiSicA5HefVrGRk+8fKtZ5JlS2nwjSyiaJIAzpkWkEySIqsThf0upzsKekovSQptvdE/Kb5AVE9jttqZJEIONsr2hGcb4qF5e5Ke21s18gM7FnkjRBI++SBLIWAGSTsvU9emB+W5ri4Ms9sFjku4pGjdo5Pu47Z4iWwSD3yu25rm/glJHIhNks8KS3pEWYQoSZ4jEQHOkDCtt1FWWitdfAq+dh14dZwWyaUKrqOosz6nkJ/SZ2OXPqTUikoOcEHHXBz13H7qqxvZ/ctDpaOIMlisah0SYmUNM2hGLjsmAZO/uN/SnPlXhMkMlwZF0iQwadwc6LeONuh2wykb+VLnFb3uXjJ7WGKiiilDAooooA8vEG2YAjyIzWtLKNd1RAfMKB/dRRUAbRWaKKkAooooAK8msUVAAK9CiigDNFFFSAUUUUAFFFFABRRRQAUUUUAFFFFABRRRQBiiiioAzRRRRwAxWRRRUgFFFFAH//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9" name="ZoneTexte 8"/>
          <p:cNvSpPr txBox="1"/>
          <p:nvPr/>
        </p:nvSpPr>
        <p:spPr>
          <a:xfrm>
            <a:off x="2351584" y="3789040"/>
            <a:ext cx="2160240" cy="400110"/>
          </a:xfrm>
          <a:prstGeom prst="rect">
            <a:avLst/>
          </a:prstGeom>
          <a:noFill/>
        </p:spPr>
        <p:txBody>
          <a:bodyPr wrap="square" rtlCol="0">
            <a:spAutoFit/>
          </a:bodyPr>
          <a:lstStyle/>
          <a:p>
            <a:pPr algn="ctr"/>
            <a:r>
              <a:rPr lang="fr-FR" sz="2000" b="1" dirty="0"/>
              <a:t>Le visuel</a:t>
            </a:r>
          </a:p>
        </p:txBody>
      </p:sp>
      <p:pic>
        <p:nvPicPr>
          <p:cNvPr id="53256" name="Picture 8" descr="http://33.img.v4.skyrock.net/2451/55622451/pics/2664157002_small_1.jpg"/>
          <p:cNvPicPr>
            <a:picLocks noChangeAspect="1" noChangeArrowheads="1"/>
          </p:cNvPicPr>
          <p:nvPr/>
        </p:nvPicPr>
        <p:blipFill>
          <a:blip r:embed="rId3" cstate="print"/>
          <a:srcRect/>
          <a:stretch>
            <a:fillRect/>
          </a:stretch>
        </p:blipFill>
        <p:spPr bwMode="auto">
          <a:xfrm>
            <a:off x="5087889" y="1916832"/>
            <a:ext cx="2290399" cy="1713020"/>
          </a:xfrm>
          <a:prstGeom prst="rect">
            <a:avLst/>
          </a:prstGeom>
          <a:noFill/>
        </p:spPr>
      </p:pic>
      <p:sp>
        <p:nvSpPr>
          <p:cNvPr id="11" name="ZoneTexte 10"/>
          <p:cNvSpPr txBox="1"/>
          <p:nvPr/>
        </p:nvSpPr>
        <p:spPr>
          <a:xfrm>
            <a:off x="5015880" y="3789040"/>
            <a:ext cx="2664298" cy="400110"/>
          </a:xfrm>
          <a:prstGeom prst="rect">
            <a:avLst/>
          </a:prstGeom>
          <a:noFill/>
        </p:spPr>
        <p:txBody>
          <a:bodyPr wrap="square" rtlCol="0">
            <a:spAutoFit/>
          </a:bodyPr>
          <a:lstStyle/>
          <a:p>
            <a:pPr algn="ctr"/>
            <a:r>
              <a:rPr lang="fr-FR" sz="2000" b="1" dirty="0"/>
              <a:t>Le nom de la marque</a:t>
            </a:r>
          </a:p>
        </p:txBody>
      </p:sp>
      <p:sp>
        <p:nvSpPr>
          <p:cNvPr id="53258" name="AutoShape 10" descr="data:image/jpeg;base64,/9j/4AAQSkZJRgABAQAAAQABAAD/2wCEAAkGBxQSEhUUExQWFBUXFhkZGBgUGBwfGxwcHh0XGRsZGiMcHiggGiAlGxcXIjIhJSkrLi4wGh8zPDMsNygtLisBCgoKBQUFDgUFDisZExkrKysrKysrKysrKysrKysrKysrKysrKysrKysrKysrKysrKysrKysrKysrKysrKysrK//AABEIAOYA2wMBIgACEQEDEQH/xAAcAAEBAQACAwEAAAAAAAAAAAAABwYEBQEDCAL/xABOEAACAQMCBAMEBAsFBQQLAAABAgMABBEFEgYHITETQVEiYXGBFDKRoQgVI0JSYnKCkqKxJDNDY8FTo7PCwzWy0fAXJSY0RFRkc3SDhf/EABQBAQAAAAAAAAAAAAAAAAAAAAD/xAAUEQEAAAAAAAAAAAAAAAAAAAAA/9oADAMBAAIRAxEAPwC40pSgUpSgUpSgUpSgUpSgVEl1DU9T1e8t7S+a2hgZh2BwFOzAAALZcHueg+yrbUb5NRZ1bWH9JWH8U0p/5aDsG4S4gVTt1ZGPkGTv8yhxXacseL5pvEsb8GO/t/rBsAyJ5OMdCRkZx0III7nFArHcf8Hm6CXVsfCv7f2oJB03YyfCf1U5I69snyLAhsaxPNni+XS7SOaBY2keZY8SgkY2uxPssp/NHn51zOX/ABkmpQkkeFcRHbPCcgo3Udj12kg/DBB6iszzwjEv4tgK5Et8gJ93RSPnv+6g/J4v14IHOkIRjPsyZP8ACHLfLFdvyu45k1QXAmhWF4GQFV3Z9rf3DduqEVu6jnIlf7bq5/zkH2vcf+FBY6UpQKUpQKUpQKUpQKUpQKUpQKUpQKUpQKUpQKUpQKj/ACT/AO0NZ/8Avj/iXFWCozyT3fjPV+ns+Kcn3+LLtH2bvsoK7qdyYoZJBjKIzDPbIBIzWa5bcbJqttvwFnjwsyDsGOcMv6rYJHpgjyye94jcC0uCegEEpJ/cavnjhGGXTbW11mDcyeK8N3HnoULYUj0z269mCnscUFD5i6BPY3X46sOrIv8AaovJ0GAzfwgbvTaG7g1wuKdfj1K60CSE/k5LhnKnuro0JKt6EdfjnPbFVfTL+O5hSaJg8UihlPqD6g9vQg+8VNoOVBt9Whu7Z0W1R2kMLFsoxUgiPAIIJCnqRjGPIUFUqPciJP7Xq6/56H+e4B/0qw1FuQkm681Q4PV0P88/T76C00pSgUpSgUpSgUpSgUpSgUpSgUpSgUpSgUrouKuLrTTkD3UoTOdqDq74/RUfEdTgde9SDWedV5dSeDpttsJyFJXxZT7woG0fDDUF6kkCgliAB3JOBWL1rmrplsSpuBKw/NgBf+Yex/NUxs+WOr6kfEv7holPXEzF2+Uanao92V+FbjRuSWnRAeN4ty3nvcqvyEeDj4k0HR6rz8Rf7iykYHs0zhPuUNn7a5H4PlyZTqMjDazzq5HoW8UkfImqXpPDdpajEFtDF70RQT8TjJ+ZrFcnLTZLqrE99QkTH7BY5/3n3UGy4xH9gvP/AMab/htUJ4Pttbk00Q2sEM1nKsgw5iydzMrE7nDAhgQPhVu5gybdMvSP/lZh9qMP9a4HKSLbpFmP8sn+Jmb/AFoJ3yl1m40u6/FeoKYhNh4d7AhXbICggkbXIIGD9YerGrnWD5ucGi/tfEjyLm3BeIr3bHVo/ngEehA9TX75TcbDUrQB2/tMQCyjplvSUY8m8/Q591Bua+c+SvGFraXd39Jk8JbjaUdgduQz9GI+rkPnJ6dDkivoi4bCMe+FP9K+c+R3CVtqBuxdRCRUWLb7TKVLGTqCpH6FB9F29wsih0ZXVhkMpBBHqCOhr21Kn5cXmnMZdGu2A7m2uDmNvPAPbPkCQD+tXv0/mz4Mi2+q2stlMcDfjdEf1h5hc+m4D1oKdSuPY38UyB4ZEkQ9mjYMPXuK5FApSlApSlApSlApSlApSvzI4UEkgADJJ7AeZNAdwASSAAMknsB6morx/wA6trNBpoDNkqbhhkZ/yl/O6/nN06dAQQa4XH/GtxrE/wCLdLVniPSR16eJg4JJ/NiBx1Pf4YB2fLrlTBpxE0xE91jo2PYjP+WCM5/WPX0A65DEcJ8pbq/f6VqssihuuxmzM/uYnPhr7u/fotWzQ9Ct7OMR20KRKP0R1PvY92PvJJrsaUCs/wAX8Y2umx77h+p+pGuDI/7IyOnvOB760FdNqnCtnczx3E9ukssa7UZxnAzkAj6rYJJGQcZOKDgcB8ZLqkckqQSworbVaTGH75KkemMEeWR1rE6dYa5Z3t9JbWsUlvPcySBZpEBPVsOuHBXcCO/oOgqtsyqOpCqB59AB/pXSScaacrbTfWoI6EePH0+PtdKDAcb32u3dq9uumLEki7ZGWdJGI9FAYbfsaqNwjpxtrK2gP1o4I1b9oKN382a7K2uEkUPGyup7MpBB+BHQ17aBUk4i5YXcd+bzSLhLYyAl1diACSCQoCMGRiAdrDAI+AFbpQSqbRuJ2Ur9Os+ox0UA/L8h0rl8pODJ9Ijumuniw+xsxkkBUEhYnKj9L7qpVeCM9KDpOGOLbTUFZrWYSbT7S4IdfQlWwcHyPauXrmiQXkRhuIllQ+TDqD6qe6n3jBrBcRcpx9JS70yf6DMGBYAHZ3ySoHb3p9U+7zpooIZrPL2/0iU3ekSPIg6vD3baMnBXtMvf9YZ6ZPWtPwHzgtr3bFc4trg4AyfyTt29lj9Un9FvUAE1Tam/MflTBf7poMQXXcn/AA5D/mAdj+uOvqD5BSKVDuXfMWaxmOnatlAh2JLJ3Qg4CuezRkdn8vUg5W4K2RkdQaDzSlKBSlKBSlKBUO5s8Yy31yuk2B3bnCTMp+u+f7vI7IvUsfcfIHO45u8Yfi6yPhnFxMTHFjuvT2pP3QR82WstyE4N8OM6hOD4koIh3DqEPeTr5uex/R/aoN7wJwdDpluIowGkPWWUgbnb/RR1AXyHqSSdLSlApSlArPcc8VxaZatPINzZ2xoDgu57D4eZPkK0NQvnGGvdZsbDr4eI8gH/AGjnefkiDr8aD8aNwvqPEO251CdoLUnMcaDG4esanoo/XbJPvFbMcl9K27fCkz+l4rbv67fuqgwxBFCqAqqAAB2AHQAfKvnPnZxldNfy2qSvFDDtG1CV3MVVizYPtd+gPTpQa7WOX1zpKm60aeY7faltpCGEij9EAAMQM9CN2M4OcA7TlxxvHqtvvACTJgTR57E5wy+qtg4+BHlUy5EcYXct2bSaV5ojEzDxCWZCuOoY9dpzjB9RjHXPP0pRZcWSQxezHcISVXoAWj8U9O311J926gtdTPmDzQ+izCzsY/pN2TtPQlUJ/NwvV39wwB91bXi7VvollcXAxmKJmUHsWx7IPxbFTH8HzQQyT6hKC8ryMiM/U46GRwT1yzNgnv7J9TQfi14D1y9G+91J4MjPhxsc/BhHtjHy3V+rrl7rFl+VsdSecrkmKQkZ9wDsyMT267ao3HfEo06zkuSoZhhUUnAZj2H9T8qg+n87NSSYvIYpYyRmIoFAHmEZfaHTzYt86CncBczTcTfQr+L6NegkAEEI574wxyjEdh1B8j1AqlVHecNjFd6ZBq0IMUyCF1bs+yQrhSR+crspB8va9apfCGpNc2NtO+N8kEbtjtuKjdj0Gc0Hb0pSgxXMjl9DqkWRtjuVH5OXHz2Pjupz8Qeo8wcHyw4zn0+5/FOpZUBtkLufqHoFTPnG35reWR5H2bjU+5u8BrqNuZYl/tcKkoR3kUZJiPr5lfQnyyaCg0qccleMje2pgmbNzb4U7s7nj7K5z1JByp+AJ+tVHoFKUoFKV0vGmrG0sLmcEBo4WKE9t5GE/nK0EM4wuPxzxAlupLQRyCHoT9RCTOw9MkOAfPC19FQQqiqqgKqgBQOwAGAB8qiH4OWhEm4vnGf8FCc5JyHkP/D6/GrlQeAK80pQKUpQKhfPONrTU7HUEBONucZxuiffgn9ZWxj0U1dK6jirh2HULZ7ecHa3UEfWVh2dfQj7wSOxoOfYXiTRpLGwdHUMrDsQeorF8ccrLTUpfHZnhmIwzR4w+BhS4I6kAYyCOnfOBjAWTanwzKUZGvLBiTlAdo9WHfwW9VPsn1PcamPnrpxTcUuQ36Gxcn4Hfj7SKDRcBcvrbSg5jLSSuAGlkxnaOu1QPqrnqe+TjJ6DGJ4MWPUuI7y9Ql4rcAROpG0nb4I+IIEpB92a/eqcQarramCxtXs7Z+jzznaWU9wDjsexCbj17gZqg8C8JRaZarBGd7Z3SSEYLsfPHkAOgHkB5nJoPzzHsDPpl5GvVjCzADzKe2B89uKyH4POrLJp7wdN8Ep6ee1/bUn97xB+7VRdQQQeoPQg1CeJOG7zQLx7/TxvtGOZIx2RScmNwOuwfmuPq+ePzgrPHPDCalZvbMxQkhkcDO1l6g48x5EehNRbT+RF4ZlE0sCw59t42Ytj9UFB1+PQe/tVQ4a5qaddopadbeTA3Rznbg+gY4Vh7wfiBXu1rmhplspJuklbyWD8oT7sr7I+ZFB0vOnwrXQzbphVJghjX3Iytj34WOtdwHatFp1nG4wy28QI9DtHQ+8dqmGmaXd8Q30d3dxNBp8JzFG35/Y4AP1txA3NjGBtHuttApSlApSlB8+cZk6Jr6XUXSKfEjjHQq7bZ09/Ubx6Er6V9BKwIyOoPapX+ENoni2CXIA3W8gyf1JCEIH7/h/fWl5S60bvS7d2OXRfBfz6x+yCfeV2n50GwpSlAqX/AIQuoGPTFjH+NOin9lQ0h/mVKqFRDn2xlv8ATbdvqE5Pv3yIh6e4L99BSuXOhfQtOt4T9bZvf9t/ab7M4+VaWgFKBSlKBSlKBSlKARXHSxjByI0B9Qoz/SuRWI5uanNDZxx27tFLc3MVusinBTeSSwI6jomOnrQbelYPSeM3tHWz1fEU3aO5xiC4Hk2e0b/pKcDPpkCt2DnrQea8EZrzSgyGpcstLnfe9mgbz8NnjB+IjZQT78VydH5f6bakNDaRBgchnBdgfUGQsR8q01KBSlKBSlKBSlKDq+KdOFzZ3MB/xIZFHuJU4PyOD8qmf4Nt5m0uYv0Jlf8AjQD/AKdV52ABJ7AdfhUW/B5bZNqUQwAHjIHwaZf/AAoLXSlKBUc59WXhzafe/mxzCNv4hIv3K9WOpj+ENBu0tTnGy5jb4+zIuP5vuoKdSuNps2+GN/0o1b7QDXJoFKUoFKUoFKUoFZfmPwy2oWTRRsEmRllhY9hImcfDILLnyznritRSgmWi8bWt7E1jrCJBcr7MsVwNqOR2dGPRSehHUHrlcjrXmHR7jTAX06+hltAc/Rr2QbUHciKUHK9OwPTzOa2uvcM2l6ALmCOXHYsPaHuDDDAfA10Ftym0lGDC0BIP58krD5gvg/MUHH4A5kHUriS3NqYmjXczxyrLF3AxvUAZOemM5wfSt9XF07TooEEcMSRIPzY1Cj44ArlUClKUClKUClKUClKUHhhUU5AANeam4PTcmPgzzH/Sq7xBeCG1nlPQRwyP/CpP+lS78G6yxaXMuOrzhM+oRAf6yGgsFKUoFYrnJp5m0i6A7oqyfJGVm/lDVta9F/arLE8T/VkRkb4MCp+40GR5O6v9J0m3J+tEphb/APX7K/ybD862tfPnJ/X20zUJtNucqskuwE9Asq5UHr5SDaM/seRzX0HQKUpQKUpQKwvOu4ePSJ2RmRg0WGUkEflEHcda3VYHnn/2NcftQ/8AFSgjvK7mHLZXYFxLJJby4STexbZ+jIMnpgnrjuCe5ArTfhC6lLHdW3hSyIDAT+TdgD7Z69D1rDcOcGte6ddXEILTW0inYOu+MqSwA/SGNw9cEdeldHq2uSXMVvHIc/R4zGjeezO5VP7OSB7selB9WcA3H/qu0eRv/ho2ZnP6oJLE/wBTXXz81NJR9hvFJ9VSRl/iVSv31NuYeqSRcPaZEhKrNHGJCPMKgIU+4kg/u17eAeXNldaK1zKrGd1mYSbyPD2F1UAA7SPYycg5z8KC2aZqcNxGJYJEljPZkII6dx08x6V0VlzD02UsEu4ztQu2dwAUYySWAHmPtqO/g76nIt7NACTFJAzlfIMhUBvd0Yj35HoKyPLHh6O/1CK3mJ8Mh2YKcEhVJ258snHyzQfR+i8w9Ou5fBguVaQ5wpV13YyTtLqAegPavV/6TdK8Xwvpke7OM4bZnt9fbs+ecV87cX8PR2+ryWcRYRiaNFJOSA4Q9/PG77q7jnLwfb6bNAttvCyREsHbd1U4zn3g9vdQfT9K6DgGQtptkWJJNtDknufYXvXf0ClKUClKUGD54Xnh6PcDJBkMaDBx3dSw+aqwrmcpdHNrpVsjDDuplb4yEuAfQhSo+VZfmtOt9qGnaUuHzMJp1z2QA9PcfD8U47/V9aq6jHQdqDzSlKBSlKCG88+G0F9Z3SHa1xIkTgAdSpXa/qTtIH7q1cqk3PKM+PpLeQuiD8S0JH/dNVG/u1hieVzhI0Z2Poqgkn7BQcilcPSdVhuollgkWWNuzIcj4H0I8weormUClKUCsxzJ4el1DT5baEoruYyDISF9l1Y5IBPYelaelBPuUPBNxpcU6XDRMZHVl8JmIwAQc7lX1rGcZ8kZpbuSWyeCOF/a2SM4KsfrBdqMNueo7YzjHSrpSgxF5wCtzpEFhcMBJFGgWSPqFkRcbhkDcpyQQcZB8j1E5j5U61DHJaw3cYt5CdyiV1Ug98rsyMjoQO/nmr7SgwfLHl0mlI7M4luJBtZwMKq99iZ64z1JPfA6DFZblnyqvNOv0uZpLdkVHUiN3Le0pA+tGB99WWlBGuKuVV5c6s16kluIjNE4DO4fCBAegjIz7J867Xm9y8udUlge3eFRGjK3iswOSQem1GqoUoOq4U05raztoJCpeKGONiuSuVUA4yAcdPSu1pSgUpSgUpSgwWg6FH+PtQuScyCO32L5Krx7Wb4kw49wz61vawVpOV4kmT82TTkcj3pJtB+xm+2t7QKUpQKUpQSj8IZzHa2ko7x3akfwO3/KK2XHOZNKvMdzayn44Rj94FZr8IG036SW/wBlPG/27o/+pWs4dcXOmW5P+LaR5/ejAP8AU0HzJwjxFfaXi5gV/Adtp3o3gyEd1z0G4Y8jnpX0dwHx3bapEDGQkwH5SFiNynzI/TX0Yeozg9KzHIuGObSZIJUDhbiVJEkAKnojYIPl1+0Gsxx5yqmsn+m6U0mEO4xoT4kfvjI6uuOm3v8AtA9AvNKivA/O0HEOpLsYYHjovTPY+Ko6qfeox17DFWOyvY5kEkUiSI3ZkYMp+BHSg99KUoFKUoFKUoFKUoFKUoFKUoFK6vX+Irayj8S5mSJfIMfab3Ko9pj7gKkWt8y7zVZDZ6RDIgbo0x6OB2zkHEK/rE59MGg1/MfmfDp6tDDia7wcIOqxn1lx6d9nc+eAc13XLPVnu9Mtp5WLSMrb2Pmyuyk9PhWa4a5Xx2VlcGTE95Nbyq8h6hS6MCseevn1Y9W9w6V7Pwf73xNJCY/uppE+Odsuf95j5UHJI/8Aaf8A/l/9aqBU/wBSZU4ktWLYMthJGB67XZwP6/w1QKBSlKBXpu7pIkaSRgiICzMxwAB3JNe6svzK4ek1DT5reJtrttZc9mKsG2N7jj7QKDDczeZGm3Wm3NvBP4krBAq+FIASHQkgsmOgBOfsrf8ALtcaZZD/AOmizn12jP35qa8AXtjOV0q+0yNbmFfD3LGsm4jG5mZFzGc4JbOMnuKslhZpDGkUa7URQqr16Adh160Ep5M3nh6hq1mT2uHkQefsyOjH746r1SrXuW91b3UuoaVckXDu7PFKF2sHYMyA4wBkdmHp7QxWx4I4p+nRuJEMF1C2y4gPdG64Iz3VgMg/EdcZoHE3AtjfhvHgXew/vUG2Qeh3Dvj0bI91SrUOWeqaW7TaVcPInmikB/3kP5OT/wA9KvNKCFaXzwuIG8LULP2l6MUzG4+KP0z81qgaDzU0y6wBcCFzj2LgbD18sn2Cfg1aLWuH7a7XbcwRzAdt6gkfsnuvyNTnXeRNnKS1tLJbHHRT+UTP7xDfzGgqsMyuMqwYeqkEfdXsr5pvOBL7Q5re7eRGhW4iDNC7DpuBxICB0YAjzHr77rzA1Oa10+4ntyoliUONwyMBl3Aj9jdQaGlQqw5y6jtVn04SKQDuRZVDe8HDCu2tudchz4ml3C+mxi3xzmNcUFfpUpXnvYjIe3u0YdxsjP8AWQVs+DuNrXUxIbYufD27w67SN27Hn1+qfsoNHXou72OIbpZEjX1dgo+0mp7zz124tLSD6NK0TyT7CydCV2Pke7rt7eldFByLMr77zUJZiR12r7X8Ts3v8qDYa3zW0y2H/vAmbHRbf2yfmPYHzYVg7jmRq+pkppdm0aEkCXG44z+m+IkPu6keR6Zre6Jyr0y2wRbCZh+dcHfn5H2PsWtnHGFACgADoABgD4UEd4f5NvM/0jVp3mkJyY1cnPudz18+y4+NVbSdIgtU8O3iSFPSNQMn1OO595rnUoJtrnHd7NdTWek2yTSW/wDfSTHCg5xtUFlz16ZJ8j0wM17OUGgXtitzHdQxxJLIJk8JlIDMMOgAPsgBUx866rmzo66esmp2c01vdSukZWMgpKWI+spB67VJ6dMjt51tuGr2WDTop9RmHieGJJXcKm3I3BSFAGQMD1JzQdTzF4Ha8eG7tXEd7bEGMt9Rwrbwj+Ywc4Pb2iD3yPVwvzNilmNpfR/QrxTtKSH8mx7ewx9e4B75GC1aK84kT8XPfwYkQQNMgPTcFUtg+anoR7qjXF/MPStVtWFzbTRXSofCdArbW64G7cpZM9wwHu60H0FSsJyV1K4n0uNrncSrMkbP3eMbdre/GSufPbW7oFY7m1rclnpc8sRKyHbGrDuu9gpYehC7sH1xWxrhaxpUV1C8E6CSJxhlOevUEdRggggEEdRigiPLzjTTNJ04EFpr2XLSIiMGJ3EIhYjaFA69Ce5OOuK1nKjiy4vmv7y7cRwIY1jXOI4godn7+eChLH7hgDU6BwBp9k/iW9siv5OxZ2H7Jcnb8sVhk5MSgNbjUHFi8vivCEwxxjALbiCcAdSMZAO3IoP1pOk3es3EuoreTWUG4xWwizl40JG85IGC2Tgg9cjyFbrhPhCKxMsm+Se4mIM00rZZ8ZwMdlAz2Hu9BXe2lskSLHGoREUKqr2AAwAPlXuoFKUoFKUoJ5z5td+kSt/s5In+1gn/AD1+5deju9BkeSRDI9g5dQw3bvDOTjOe4zis9ze0q4vNQtoA4a2WESvD4yRdpNrNlu5IKgZBx17ZNezRNC0G6nlsBZmKdBuw0hYsMA7kkSVgcbhkE+7HQgBoeR8u7RrYZztMq/72Q/0IrdMgPcA/Go/yYsjZajqdiWYiMqYwx7oGbDY7ZKvHnAqxUH5dARggEehqN8I67Da6/qyzSJDGw3bpGCrlGQAdfMiQ9PdVmqJ8EcPW+oazqs88SyxwzFUWTqpYs67iOzdIz0PT2qD084uKrS7k09ILiOVVuC0pU9FGYwCxPTGC32GrijAjIOQexFQfXdY03UfpEKW9haeGxjSW6ZoZSeo3hI4wQAfJm+I7itpyKkb8XNG0hk8K5ljVs5QqNpHhHAymSSCfU/CgotKUoFKUoMNza4eury3gNngzQXCTKpKjO0MARu9nIJBwemM108HL+71L8prc5IGRFb2xComRjeSB1bJJHft1JB21UaUEWt4Lqy0+80f6LdTyO0iW0safkWjlxgs+dseMsWB6DPfzqlaPwrbx29vHLDDLJDDHHveNCSVULnJGe4rv6UHhRjoOgrzSlApSlApSlApSlApSlB+JpVQFmIVQMkscAD1JPapxxRzchhRzZwSXojOHlQEQIT2Bfac/LofWuv5gWdxqerRaW8jQ2ghE7bAMvgkEnJ8j7I7gHrg1yrnlnPZAto90YdygSw3GHjlx0ySVIUkFsjb1z02igxFpaw6m5ub69iW/RirWl9+Tg2+3sjQhlYLhg25SSD1IbOTTOVS2LRzNa2sVvKkrRTCNxL1GCCkndkIwR2659K63g3lVHHFINRSG4MhVljVSFg+tuWN87sHI6dANvTvWtV9O0qLaDb2aE5xlVLHHf9Jzge89KDFanbfQuJ7ecN7F/E0bg+TKqjA9xZIj8SaqtQrmLzEs7u4sRaB5ZLe7jk8XaVG3I3IoPtHcQv5v5vnmrrQcDXr8W9tPOe0UTyfwqW/0rFcjNH8HTRM2TLdO0rlj5ZKp9oG796u35rJM2lXSQRtJI6qoVFLMQXUPgDqfY3Vh+BOclokMNtdRtbGNFTei7o/ZAUdB7S/DB8+tB7+YesWT372sxs7bZHGZbma1E07Fva8OLKELhCPbbON3QdKydpxELK6VdAWWaFiEdJyWWd++YlOHG0Z3MMYz1AGM2eDWNMvsYltLgjqAxjZh8m6j7Ky+vctZZbt7qyvmtTMoWTCBiqgAYhZSGQdOwI+NBztG5nQeMbW/T6BdqQGSRg0Z3AMuJF9kZUg4bHfGTW8BzU8k5Qaebdkl8SSU7ma6eQ+LuP5x/NwPQgj1yeterkTfyPZTRPIZUt7hoonPmgCkD1wM9AScAgdhQUmlKUClKUClKUClKUClKUClKUClKUClKUEm596RIIotRgmaKS39htrFWKuwAKlfMMeo8wT6YMah401J2Ci+uck4/vnx/WvNKDc2fLnWblVZtQBVxn27icnBHmNn+tdxpPIMb913ds48xCuCT+0+f+79lKUFH4W4EsdPJe2h2yEbTIzMzY9AWPs589uM4FaWlKBWd1/gawvcme2jZj+eo2P82TBPzpSgyNxyM01jkPcoOvRZFPw+shPSukn5C7WJt7941Pk0eW+bK65+ylKD0NyLuSCDqOQe4KOQfj7dUflxwaulWxh8TxXZy7vjAJIAAAycAADz9aUoNXSlKBSlKBSlKBSlKD//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3260" name="Picture 12" descr="http://ekladata.com/rV2HdPmWEElvvlkmNvMztMimDHo.jpg"/>
          <p:cNvPicPr>
            <a:picLocks noChangeAspect="1" noChangeArrowheads="1"/>
          </p:cNvPicPr>
          <p:nvPr/>
        </p:nvPicPr>
        <p:blipFill>
          <a:blip r:embed="rId4" cstate="print"/>
          <a:srcRect/>
          <a:stretch>
            <a:fillRect/>
          </a:stretch>
        </p:blipFill>
        <p:spPr bwMode="auto">
          <a:xfrm>
            <a:off x="7892738" y="1628800"/>
            <a:ext cx="1937668" cy="2035530"/>
          </a:xfrm>
          <a:prstGeom prst="rect">
            <a:avLst/>
          </a:prstGeom>
          <a:noFill/>
        </p:spPr>
      </p:pic>
      <p:sp>
        <p:nvSpPr>
          <p:cNvPr id="14" name="ZoneTexte 13"/>
          <p:cNvSpPr txBox="1"/>
          <p:nvPr/>
        </p:nvSpPr>
        <p:spPr>
          <a:xfrm>
            <a:off x="7752184" y="3789040"/>
            <a:ext cx="2448272" cy="400110"/>
          </a:xfrm>
          <a:prstGeom prst="rect">
            <a:avLst/>
          </a:prstGeom>
          <a:noFill/>
        </p:spPr>
        <p:txBody>
          <a:bodyPr wrap="square" rtlCol="0">
            <a:spAutoFit/>
          </a:bodyPr>
          <a:lstStyle/>
          <a:p>
            <a:pPr algn="ctr"/>
            <a:r>
              <a:rPr lang="fr-FR" sz="2000" b="1" dirty="0"/>
              <a:t>Le nom du produit</a:t>
            </a:r>
          </a:p>
        </p:txBody>
      </p:sp>
      <p:sp>
        <p:nvSpPr>
          <p:cNvPr id="53262" name="AutoShape 14" descr="data:image/jpeg;base64,/9j/4AAQSkZJRgABAQAAAQABAAD/2wCEAAkGBxQSEhUUERQWFRUWFBcUFxcYFxYVGBcbHRcYFxcWGRgcHyghGBwlHBgXITElJikrLi4vGCE0ODMsNygtLisBCgoKDg0OGhAQGCwmHBwrLywsLTctLCwsLCwsLCwsLCwsLCwsLCwsLCwsLCwsLCwsLCwsLCwsLCssLCwsLCwrLP/AABEIAOEA4QMBIgACEQEDEQH/xAAcAAEAAgIDAQAAAAAAAAAAAAAABgcEBQECAwj/xABLEAABAwIEAgcEBAsGBAcBAAABAAIDBBEFEiExBkEHEyJRYXGBFDKRoSNCUrEIFTM0Q1NigpLB0VRyc5OisxYXdNI1VWODsuLwJf/EABkBAQADAQEAAAAAAAAAAAAAAAABAgMEBf/EACoRAQACAgEDAwQABwAAAAAAAAABAgMRIRIxQQQTMiJRYYEFFEJScaGx/9oADAMBAAIRAxEAPwC8UREBERAREQEREBERAREQEREBERAREQEREBERAREQEREBERAREQEREBERAREQEREBEQoCKnOl9mL00pq6SeX2XKC5rC36EtsLltruad79q2t7CyhuB9M+Iwkdd1dQxujszcjueudux8wfJB9Koq34d6YsPqCGyudTPI/SjsX5/SDQetvirBpKuOVofE9r2EAhzSHAgi4sR4EIPdEuiAiIgIiICIiAiIgIiICIiAiIgIiICIiAiIgIiICIiDpNGHAtcAQRYgi4IO4I5hfPuLxw4Jj1sjTR1DBnjc3Mxschs4FpuCGvYXAW201X0KqN/CTpPzSXX9JGdrfVd5oJrjHRPhlT2mw9ST9aF2Qa63y+78lEWdGmJYZIZMJrA9pdcxP7Fxe4a4asebWGYZTqbWVq8LVvX0dNLe+eCN1yLXOUX05a3WRiMhYGub32I71MRudCveF+lhmY02LR+x1DDlJcCI3b6/sfMHcHkLNZKCLg3B1BGoPjdRHivhSkxaPLK3LM0diUe+z/AL2/snTXkq44M4rqcFq/xdipvCcuSQuuIwdGvY42vEbWsdrHxCTEx3F8IukbwbEEEEXBHMd67qAREQEREBERAREQEREBERAREQEREBERAREQEREBVP8AhHRA0EDiO0KtrQe4OilLh65W/BWuSqd/CRrrU1ND9qYynv7DC0f7hQTboqN8Jo7/AKkfeVvcX9z1C0nRawtwmjB/Ug+huQtzjL+yB3m/wV8fzglq2PI1G60HSdwu3FKNzo2j2mAF8ewLhu6O/c4beNvFb1ekExYQQuvLj6o35ViVedAXF5e11BO45mDNBmvfKNHx+GU2I12J7lc118zceUpwrGmzwdhjpGVUdhYAOP0rByLffFtrOsrpxDpNwyHLmqmPLhe0X02XT6xZcBcKyYooE3pfwskDrni5trDKAPPTRbKDpHwt5sK2EH9olg/icAEErRYtHiEUzQ6GRkjTs5jmvBsbGxaSNwR6LIDkHZERAREQEREBERAREQEREBERAREQERcXQHL5u/CAxHrMSEQdcQQNFu5z7vPLcgx+llfXEvEtNQx9ZVStjGuUbvfbkxu7jryXz1whC7F8e65ws0zGqdpsxjhkB1/uN9UH0bgWHinpoYQLCOJjP4WgH53WLi77vA7gtwToo7PJmcT3nTy5fJbYI3baJeaIi7lVWdPNLeOklt7rpIidL2cGvYPHVr/K/ipt0WVEcuGUzhFHmawwuORtyY3FvaNtyAHfvKKdOf5lD/1Lf9uVavo/4+jw/Dmskp6iQCSRzpGMHVi5FhnJAuuG8RF+Vl2ty/q2H90LWYlwvh9TrPRwuP2gwNd/E2x9FDcN6Y8PkNpeug1+szOOWvYJI+HJTHB8epqsXpp45dMxDT2gLX1ae0094IHNNUkRHE+h6mN34fUS0j+QD3OZfu3zbX+tzWhqMT4gwZwfUn2unF836Vlu8yZRJHp36K313ZMRsUnF9jbB4H4tixOnE0XZI7MkZILo3dxtyO4PNSNQypp6GhldXOHUSOb1TsmjZi4jK0x835rWIt4mymLVlMaS7IiKAREQEREBERAREQEREBcEoVrvxi2WSaCJ9pYmxl12khokzFh5B18jufJBsHPtvoq+436VqOiY5sD21E+oDI3BzGna8jxoLdw1XPEfRzJW39pxKqcy98gbExg8MrQBt3rGwHgHDaAh7We0TAaPlIc1p7w33W7b2J0RMQo7jOsral0dVXgjrg4xA9kBrSAckd7sZc6E+9rqbK4PwfeGnQ00lXICHVFmsuNeraT2vJzvkAe5V1j00uO4wIorlubqmkCwZEw9uQ9w3I9BuvpbDqRkMTIowGsjaGNAAAAaLDQbbIh0xObKy3M6f1K0q9q2fO4nlsF4ruw06aqyIiLZCpenup0pI/8AFkOv+G0XH8Wvmtx0a8d4dQYXDHPL9KXSPkY1jnkEyOy30sLsDFDOmWs67EGQtserjZGP7zzmsfRzT6r6CwnCoKWlijc2NrYomMLnhulmgXLj/NedlndpXhBMa6TcJnppuzHM9sbiyGeDR7hbKNRprbx0SLowoqqKKqo5HUcrow/NTS9ZG15aDYHQkNdfYtJ8OXhxtSUtfiuH0cbYnstJUTlgbYsAdlaXs11LHC19LtK3/wDwrTYOyarpXzxRRxSSSQCTPFJaMgCz7kG9tb3vbW2ioPPgmqqC6pgqJvaW08oiZUdX1RkOW72ltzfKS1t+/v3MjxCtZBG+WVwZGxuZzjsAFo+j7DjBQQNf+UeDNJzu+QmQ38g4D057qvembGJKiphw6A6Xa6QA6Oe49lrrX0a0ZvM7aBbxuIQ3PBkb8bxA10wIo6R+WlYfrPBuHkX94ANceV8oHuq4mBVdwNXilq4cOh/Jtgc6S5vZxIDD5uOcnzCtIFZWjUkOURFVIiIgIiICIiAiIgIiIOCq34QrXPxHHJATZj6eJpvmAMbJmloOwIOpHIuVjPfYEnYaqqOiasMlJiUjjcyYhK8na5cGE6cuaJjulE1Q93vOJ8L/AMtlA+lXHjBTCGInrajsi3vBmzrf3vd9T6TGrqGxMdJI4Naxpc4kgAAea0vAHCz6upOK1zC0+7SwOaPo4/qSOB56kgciS7uVYa3nUNl0P8DnD6cyTtHtMwBdrfq2fVjHK/M256clMcUqbDIPX+i9a6rDNBq4/LxWmJubldOHFvmWEgREXaqLHr6xkMb5ZDZkbHPcfAC5WQq16bMe6unZSMd25rOeBv1bTcX7rvH+kqmS3TG0wgvCkLsRxcSke9UGpcNP1gLG68rlo8rr6HxPgqhqZjNUQNlkOt3lzhsBtewFgOSqvogwV0UQmDAZZnZ2Akt7LATGM1jYF2pIB0tobLJ4dw+augdW4rXVEjWSujdSRudG1j2uLcrw0gc+Q2OpK4L8RuV61m06jvLb47w5g1JPJPNPHTdiNsTYHFksLw5wMrWszFziSNMpFm6iwKyOK2vlwqKFlRLUCpq4oetlidDI5jpfdLS1p0AHay6gErXe0QREmjpIIDr2wxr5Te1/pHC422uu3AdYJsQqmSkylkcEzM/0gje3O0vZmJyPtILEcljTJW9umHbn9BlwYoyZONz2WBPK2GJzj7kbC791ovb4BUX0eRmonqcRqDmdd2ptoXC7ztyYQBa2hVl9LWJ9Rhk+valtA3lfOe1byY159FVznezYEADZ9Q7vNzmfrb/22Wt43XZHy/w4El6PC93XVzvfnnztvtkjNoxbu5b6gD1tLDuJA4hsjbEkNu3a5023+9VZQsMEuH0wNgKaQyNHN4azU8/eL91N8FjzTxj9q/wF1p01mnPeEJ8FyiLjWEREBERAREQEREBEXF0EU6T8bNHhtRK02eWdVHtfM85Ade4Eu/dUV6KsO6jBozznldLpuRfK2+ncwLQ/hAYw6aopsOhBJ7MjhsHPeckTd+QuTf7QVjOohTU1NSt2hhYy+mpa0Nzedw4+qiVq92LHw37W+GSR7TTMc55iGvWvabMzuvYsaQ45bbgKVVtUIxa2ttO5VRUYpJglR17A59BUP+niFj1Mp/Sx92a221797bWpBPFVQskhe17HtDmPbsf6eI5K1Nb5L721T3kkk7ldV2kjLTYixXVelXWuGQiIpHjV1TImOkkcGsY0uc47ADcr5s4kxR+IVckxuA42aD9Vg0aPO3zJU06YuKutf7DCezG4OlIN8zwNGeIbc38bdyg8EYibrvzXneqzeIdvo/Txktu3xjukvA3E8lDWQvmlc+Bzg2UOJIYDdokb9nLe+nK4tsphLjEE1ZVyUIeIJWtbLcNbHJMx7bSxDe2QOBOly4G3NQfhWoYZiyVtusYCwPGj9bi19weS2uN4uWubSUbc073BjWtsA0nYd2b5DUlcc3vb6Jjl6VfT+mx2/mIt9MePykYXTorffFq+/KJrfg9rR9ywsRpqrDHMZiNnMkAy1DLlodzjf3EHnzHfy2HQm3NU4nINWmVjWncG75nXB56AfEK3pcU0ycp/inrcfqMNZpPl5fhCVdoqWK+pfJIdd7NDRp6n4rQ8Sw56jDKO1gI2Pc0AZTy+6N/ofFe/ToHy4jTQgjWFgaDoA58rmk37tG/Be+jsfFxoynOXw+jNvk4/Fd0d/wBw8FsZ3B2Lxi3uUbyD33fb+qsHhSK8xP2WE+twB8rqu6AtfjFRzMdMxvPQkgkeoI+KtHg2PSR3iG/ef5rS86pKEmREXIsIiICIiAiIgIiIC6Pdb/8AfNd1BOmXiAUeGyWP0k/0DO/tAl7vINB+I70Fb8Dw/jXiCWrIJhie6YX1Fh9HANe/R37pVr4pLmld3A5fhp/VaLoq4eGG4d1jx9PUZZXXFiAQMkfkBdx8z3BbIqJaY48vKpp2SMcyRocxzS1zTsQeSrnhLG5MBxA0dQ4uo5nBzXONgy5s2YchqMrraaX5Ky1WnTdTt6mnkt2hI5l/Atv97VELZI42vOuiD2XG4FwRzG+neFpk6OJC7CqMuJcfZ2ak3OgsPkAFyV2ent3hhLhRHpI4rFBTHqyPaJbtjGhLRs6QjuHK+5I8Vt+J+IYqGAzTEnkxg3e77I+ZJ5AFVFguAS4pM+sri5sbzdoBsXC5s1n2Yxt4/ErTJf8Apr3QiGDUE9TIRCx0jzq5x1AublznHQeZKsPA+Bo6cGorXiUsaX5No22FyST7xHoB48pph2HRwMEcMYYwcgPmTuT4nVRPpQDmUxeJZG3LY+raQGHUuc52lzpcWvbbTms/arSOqeZW651rfD14j4ediGGwYhTNIqWWcI49XOj07LRuS0i4t4i2y8cO4NfQSYbLVWdVVNexzuZia1rj1d/rFxeC4/sgDxm+AdFGHGkgFRSgzGGMyOEkwOfKC46OFtb8gtfxbwhDT1eGMpZJ4XPqJBn66SYstESC1spc0HTuXNadztO51pKelURfiqrM7Q5oiu2+lpCQ2Mg20cHOHxtsStd0a4LFS0EBizXniiqH3ObtvhjLrdw8PBYfTSx8eCFj5DI4Pha55DWmQh17lrbDcA2A9FvuDv8Aw+i/6Om/2WK+PurKqekftcQUwdawbBa+o3c7bzXXC3Z8dqC7eOCzfhE310cVz0hstxDT+IgPnuP5W9F68Pwg4xXPO7WNbbwdkJ/+IWlO/wCyXrww7NieIutq0xsB8B2b+uUFXJwpHaC/2nOPwOX+SpHgJxNdif8AjH5SygK+sFZaCMD7A/qoyT9H7GaiIsEiIiAiIgIiICIiDhypPH743jrKZnapKI5pT9UkEZ78jd1mW7g47Kd9JvE5o6Xq4buqqm8NMxou4uNgXgc8uYepCweCeHhhNGGOIdVTHPM7fXkBfcNGnibnS6JiNt3jlTmflGzfv5/yWtS6KjoiNQKr+m+vbkp4PrFzpjrs2xYNPEl38JVg43i8VJEZZ3BrRoO9xtcMaPrE228PhVXDOGzY9inWystAxzTJrdrI23LY7/WLiCL87uKmFMluNLu4GvDhFGHCzvZo7D+83MPkQsHiHHYaKF007rAaAbue7kxo5k/Lc6BefG/HNJRdl8gc9gsIYyC+/IEbM8zbnuquFNPicjq2uZIKeMXhpmBzi8b2Y3QkHW7t3bDQadWOdV47ywl5U1LUY1P7VVjLTsuI4gSAR9hhPfpmfz20tpJPZK+YWc+OjjAsGxfSSADYF/uj91Y0OLVzgG02HthjAAaZnBlht7gsWjw1Xo/CcRm/K1jIAdCIIyTbnZxItudQVpEfiUO8XA1PkIlkqJr6kvlfr6Cw+N1r6/o+pC6IQty/Tx9cXS6Mi3eTmcLC3PfVZ3/BLHG8tVWS8iHzGx7uV9/FSSi6LaDIOtiL3nUl0jyfAbqL14+KXWPgDAGkObI0EG4Iq3AjyIdoutPwjC2qp3UmKVL2tdJmBq4ZTEC2zera9hFi6zToTYjzWX/yuwz+z/63/wBVjV/RNhz22jZJC4ah7Hm4PLR1wVh7dk7SnpIwb2zDamIAl3V9YwC187CHtsTpra3kStf0eVXWYZRu7qdjOQ9zsfc1Rag4IxSieTRYlnjv+SmDy0g97bubfxbYm3JTLhLBPY6YQlwcc8klgCGtzvLyxtySQ29rne17BTSsxKEB6UqO2K4bLb3j1ZN/svuNOXvu1XXDWWxSqJ0BghPnuL/JbjpfgOWglGhZXxs0Gtng/W5DsW8brWRuDcUePrPo43jTYNle06/D4rWnf9oaPgH8+xL/ABj/ALsq+gqRtmNHc0D5L544Rb1WM1cVtHl7u7Qva8WG2zvgvotg0WWSeIhLsiIskiIiAiIgIiIC6TyBrXOOzQXHyAuV3XBQfPNB0jUxr31+IMqHuaHNo4mRx5IoySA8l0gLnkbkDv15N3jOlmilcXPMzDvd8QsfAZHO+dlsYGRUmLzYfUMZJTVd6qmZI0PbHK65lYy/uhxDtNNgN98XjDhzBqZ7XVNHIxjwT1kHWdWLWBDmsf2bCxvbnzU9O0xaYdP+ZeHfrXf5Un9FrMQ6WqZrSIIppH3IbmDY2HXe4cXW8MoOq8TDwuNQ9zudiav4G4CzqbjPBaM3pIo2ubazxFI5xte1nEXvrvm+5TGNacktHS8G4njEwmrb00AF80gLA1t7ZY4jrfxda+9zpeyPYaekozRUDpIs1s07CBI46ZnFxBzEgW5WG1rBQjEOlencb2mkO+waL+pWEekKV/5vQyvuBYkutc3sbNaQRtzC1rSkd5ZzMpFhvCdJAczYg551L5CZXE737WgJPcFvAoO3EsYmPYpooGn6z+W/JzifDRvcvKThrE5/y1aGDujLvL6obcc91vFtfGqE4qKhkf5R7WD9oho+fmtFWca0Ue84d4MBefkLfNR+DouYdZaiRx3JDRqfM3Wxi4Ew+EfSXda9zJLb5Nyj5J1ZPtoIOlejjOYQTyO5B3VsAPo51151XTk+56qkaB9UvlJPqA1ZElVhEFwTTDXZresIOxvlBIXU8W4W3sgsIGgtTuI9DkWdqzPe0JaefpqrXEdXFTt8C17yT/EPBd/+bGK/2eL/ACJv+9bUdJNF3y/5f/2WRB0hULt5nM395knxOUFR0x/cMKh6Zahhb7XSNynQlpfGT32D7j0up/wrx9R19mxPLJT+ikAa8/3bEh48jfwC0lNjVPMLMniffS2cHcbEH10KwsU4SpJ9XRBrjqHx9hwPeLaHwuCrdE+J2hI+lKBzsOkey2aB8dSAfdPVuuQfC2bu2UbqC0YlC4XvJSTNB8Gvjkbfyu74rYYW6qY2SlqZBU0r43RiR35wy7cvav2ZRqd9dAsYUD2y0h94RRyRvdfmY2AG3iQVNKzvkRevPUcQUb7aSyQtdyBDndUbkb2GX4BfRLV889KlNZkFS3eGWx22dZwv32c0fxK/sOqBJGyQEEPY19xsbtB/mufNGrymGUiIs0iIiAiIgIiIC4K5RBUvTdRObLh1ZGO1DVNYTY6Xcx7C62wDmOGpHveKl/EuIy07M8VM+pAcQ9kZ+kA2BYzKes10IuDrfWykGI4fFM0NmjbI0ODwHgOAcDdpseYUO4hwrFg9zqSeCaMuJ6qVghe0a6NlZo7W3vAbbq1Z0IZifGVISeuweVrzckyUjC/xuSAVpXcX4f8A2FwHd7LD8N1vZvx2Cf8A+ew2JBtKCD4jtLXPxTFQbOoGA9xeAfhdbxaPE/6Q17ePYIwRFQyDmAGMjBPK+UH7ijOPqp/5DD3nT/1Xnzu1g0W29oxV9rQUsfeXvc70s03C8vxbiz8uesgjFzcRxgkDla8YB+I81b6vH/B4RYhjEtrU8MItvJz/ANRI+C8as1rTafFKWC19B1d7c9Drcd3ish/BMsv5xXzv1sQOyCLWtYkr0pujmiaLOEjzaxJfl9bNsnTaRHnvpG/nGK1NR+ywyBpB1Itd2lt7FYMuI4SDfqKmU7dt9hbkQS66n0HBdAwginaSPtPkeD5tc4tO/cs6DAKRnu08Iv8AsN1+Se3P4FUu4iomizMNjNidXzPcSPQD+a7NxuD/AMqiP70yt+KiiaLNjjA7g1oHwsvcAeCezP3RtUEXEWH3tJhbW23tKSb/AN0tH3rsyuweU9qnmh31aS4fJx+5WzLSxvvnYx197tBv59611XwvRyXz00RvuQMh/iaQR6FTOG34Nq+h4QoKggUteA47Mka0uPkLsPwBWzg4ZxOk/NqlsgH1C52U+TX6A8twtjX9GtI/8mZIj4Ozj1Dv6rFi4dxOk/NqpkrPsSX1GmmVwIHo4KvRMd4S9IONqiB2TEKR8Y0HWsBy7DW2xG57LvRSjCMdp6oXgla627b2cPNp1Cj7uLZIRlxGkkjadC9gEkevfc22vzPNd/8Ahmhq2iajPVPvpJA4jKfFmw58huVetp8ShuOL8OM9DUtAuWwulHnH2+XgCpj0RV3XYRSOO7Y3Rb3t1b3Rjy7LQfVaDgSjqmvkjq5WTMyENkALXkGwLXtta9udz/NZ3QvF1VNU03OnrZY/TQt156LHPzO0wsNERYJEREBERAREQEREBcWXKIC85oWvFnNDh3EXXoiDE/FsX6pn8IXLKCMbRsH7oWUincjx9lZ9hv8ACF3ZGALAADuAsu6KAXFlyiDyNMw7sb8AvJ1BEf0bP4QspE3IwXYTCd4m/Beb8DgP6MDyuFskU7n7jUP4dgP1SPJxWJJwqz6sjx55T91lIkVoyWjyaRGbhV+uVzXA3uCLaeO91GcR6NQXZ2RmKT9ZTyCN3ryOw3arURW923k0rnhrCMQgc4OyTs0AMt4JQL62c0Fj/gOWql2BYM2nfPI0ODqiQSvBcHDNlDezpoLAcytwipa0yCIiqCIiAiIgIiICIiAiIgIiICIiAiIgIiICIiAiIgIiICIiAiIgIiICIiAiIgIiICIiAiIgIiICIiAiIgIiICIiAiIgIiICIiAiIgIiICIiAiIg/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3264" name="Picture 16" descr="http://robot-aspi.fr/21-84-large/notice-d-utilisation-ll-277-aspirateur-robot.jpg"/>
          <p:cNvPicPr>
            <a:picLocks noChangeAspect="1" noChangeArrowheads="1"/>
          </p:cNvPicPr>
          <p:nvPr/>
        </p:nvPicPr>
        <p:blipFill>
          <a:blip r:embed="rId5" cstate="print"/>
          <a:srcRect/>
          <a:stretch>
            <a:fillRect/>
          </a:stretch>
        </p:blipFill>
        <p:spPr bwMode="auto">
          <a:xfrm>
            <a:off x="2063552" y="4149080"/>
            <a:ext cx="2088232" cy="1633364"/>
          </a:xfrm>
          <a:prstGeom prst="rect">
            <a:avLst/>
          </a:prstGeom>
          <a:noFill/>
        </p:spPr>
      </p:pic>
      <p:sp>
        <p:nvSpPr>
          <p:cNvPr id="17" name="ZoneTexte 16"/>
          <p:cNvSpPr txBox="1"/>
          <p:nvPr/>
        </p:nvSpPr>
        <p:spPr>
          <a:xfrm>
            <a:off x="1703512" y="5733256"/>
            <a:ext cx="2808312" cy="400110"/>
          </a:xfrm>
          <a:prstGeom prst="rect">
            <a:avLst/>
          </a:prstGeom>
          <a:noFill/>
        </p:spPr>
        <p:txBody>
          <a:bodyPr wrap="square" rtlCol="0">
            <a:spAutoFit/>
          </a:bodyPr>
          <a:lstStyle/>
          <a:p>
            <a:pPr algn="ctr"/>
            <a:r>
              <a:rPr lang="fr-FR" sz="2000" b="1" dirty="0"/>
              <a:t>La notice d’utilisation</a:t>
            </a:r>
          </a:p>
        </p:txBody>
      </p:sp>
      <p:sp>
        <p:nvSpPr>
          <p:cNvPr id="53266" name="AutoShape 18" descr="data:image/jpeg;base64,/9j/4AAQSkZJRgABAQAAAQABAAD/2wCEAAkGBhIQEBASEBQUFBQPFRAVFBQUEBAQEA8UFRQVFBUQFRIXHCYgFxkjGRQUHy8gIycpLCwtFR4xNTAqNSYrLCkBCQoKDgwOFA8PFykYFRgpKSkpKSkpKSkpKSkpKSkpKSkpKSkpKSkpKSksKSksLCkpKSkpKSksLCwpLCkpKSkpKf/AABEIAOEA4QMBIgACEQEDEQH/xAAcAAEAAgMBAQEAAAAAAAAAAAAABAYDBQcBAgj/xABCEAABAwICBQkFBgUCBwAAAAABAAIDBBEFIQYSMUFRBxMiMmFxgZGhQmJyscEUI1KCktEVQ1Oy4TOiNGNzg5PD8P/EABgBAQEBAQEAAAAAAAAAAAAAAAABAgME/8QAHBEBAQEBAAMBAQAAAAAAAAAAAAERAhIhMVFB/9oADAMBAAIRAxEAPwDuKIiAiIgIiICIiAiIgIiICIiAiIgIiICIiAiIgIiICIiAiIgIiICIiAiIgIiICIiAiIgIiICLxEHqL5LhxXnOjiPMIPtERAREQEREBERAREQEREBERAREQEREBERAREQEWOedrAXOIAG8rSVmkBNxELD8R2+A3IslrdyztYLuIA7TZQJsdYOqC70Cr75XON3Ek8Sbr1oU10nE/rZyYzIdlm9wv81hdVPO1xPiVHaF6+Rrc3EN7yB80XJGQlQcbozNTzRtyc5jtQ8JB0mHwcGlJMagG2Vngb/JGYxCdkg9f2VynpZ8CxIVNNBOP50cbyOBLRrN7wbjwU9VbQScBlVTg5U87yzhzU/3zLdgc6QflVpRxEREBERAREQEREBERAREQEREBERAREQeKHieJMgbd2ZOTWja4/QcTuWarq2xMc92xo8TwA7SclTZqh0she/adg3MbuaPn3qNSazy1L5XazzfgB1WjgB9UEa9hYpAjWXWXGERrW4npDFBdvXf+FuxvxHd3LV6XaUc1rQxOsR/qPB6vuN7e1cxrsZe86rSWt9Xd5+i1Izel8rdNHOuNfV92Pb4uWuNWX9I3PaTc+aqlM/MLf0zslnrqz4czfqY55tdYH4pKzNpHi0FZdyi1DclJ1WupF85NMafPUSh7WjViF3NDml1njVDhcjLWd5ldIC5lySx2kqne7E3zLj9Aumro40RERBERAREQEREBERAREQEREBERARFgrqoRRySO6sbXPPc0En5IKxpFiHOTc03qw21u2QjZ4D5qNCxa3BnufE2R/WmLpHd7zrfKw8FuIQknptIhYoukmJ/ZaWSX2gA1nxuyHlmfBT4QqRyv1bmx0UTf50xB8AGj+9T4ap2IwO5lr3EkyEu7T2ntO1VmYWXSNLaINa5oGTDYcALZLn09M5ztVjS4k5BoLifALPHWnUwpX5hWGkdkmDcnVfNY81zbTbpSuEfjq9b0V8wrkvawDn5i48I26o7tZ37J1N+LzcVNmxSafBZp7c1G52e0Czf1HJdModGqaG2pE0ni7pu/wBy2YHp6KTlb2qmiuB1FHHM4hhe8azW65ObWmzXEDeSrFobpD9voaepIDXSNOu0XsyRrix7M88nNKjV2klND15W3Hst6bvJq0XJdWAS4jAwERc+aiC4sebm6zfBzdnb2rpjk6CiIgIiICIiAiIgIiICIiAiIgIiICqnKhW81hVW4bXNYwfne1v1VollDRdxAA2kkADxKovKZIK2hfT0zg+R74TtswBrw43fs2BB8UMeqxjfwta3yFlsIgokIUyILeKmRLQ6aaHPxB1GWSNjFNIXuLg5xI6JAaB2jeQt/CpEk7Y2Oe86rWAucTsaBmSs2GtbNovDK4umu/Wt0b6rcuwZ+q2FFhkUAtFGyMe6wNPidpWjrNOoW/6bXSHj1Gd9zmfJVvE+UCY3AeyIcGAOf5m5+SzOZFu10aWVrBrPcGji4ho8ytJW6b0keQcZDwjbcfqNguT1+kRebuL5Dxe4n53WqnxeQ7Dq/Dl67VdiY6ZiPKRJnzbWRDi92u7yyHzVTxPTV8vXlkk7AdVnkLD0VQfMTmTfvN1866aNpNjzz1QGjszPmV0HkSY6SWslcSdVkLBc36znOP8Aa1csjjc42aC4ncASfILq/J/LLheH1k81PMSCZS2zWEsYzbdxHbuKaOrIomFYi2oghmZ1ZmMe3uc0Ot35+ilogiIgIiICIiAiIgIiICIiAvic2a4jcD8l9rHUdR3wu+SDjui2Iy1NO2Sd7pXl8g1nu1jk7IDh4KwxBVzRal+z0cfOkNLtZ9nENsHm4BvvtbzUiqx6NoOqS87rZNv2krXnJG5yssJB2KbEqNyaYsZqV7Xm74ZZA7jZ51x6lw/KrvEVr7NY1PiUrmw5pa4XDgQRxBFiPJQ4SpsSzR+fauGWkqKmie51qd5DLk5xHNh7tUtPj2KM966HytaJyyzUtVSxukeTzMrWNLnFuZY8gbh0gT8K1mG8lNXLYzFkLfeOu/8AS391ysbl9KO968hpZJXasbHPJ3NaXH0XaMK5KKOKxl15nD8R1Wfpb9SrZRYdFC3VhjZGODGhvy2q4lrieE8lNdPYva2Fp3yHpfoGfmrrhHI5Sx2NQ98x4D7tnpmfRdAAUaoxKKPrOF+A6R8griMWG4FT0wtBExna1o1v1bVLqKZsjHscLtka5jhxa4FpHkStFW6WBoJY2wHtPNgPAfuqXjXKIzMOmL/ch6vcSLA+ZVXFp5JKoiikpHn7zDp56d3HVa7WY7uId6K8LmXJHiP2ietlYzUbqwB3SuZHXeWuO64brDx7l01GRERAREQEREBERAREQEREBfD3C2e9fRUOqlsg4zpVhxp6qWMklt9ZhJvdjsxn2ZjwWnMivXKPAHxCYdaG9+JYf2OfiVV9H8FbVRMmLiGv1rCw1ui4tN/ELn4W307Tr01+glbzGJSwnq1TSW8NcdIf+wLq8Kr9Bo3Txua8RgvZ1Xu6TmniDuW/hXoksntxv1PhU2FQYVNhWaJIC9XoWj0sbUti56j6b4bl0DurUM2lrSM2yDaDvzBByWRtpKtrdp8s1ArMcDAT0WtHtPcAB37guN4nys1UtxC1kA2bOckHeXZA9wVUrcTlnOtNI+Q+84ut3DYFPbXqOuY1yl0zLjnXTH8MQ6P6jZvzVMxHlImfcQsbEOJ+8f62HoqcCvbq4eVTKzEpZjeWRz/icSB3DYFGJXl14Sqy7nyJ0WpQPk3zzPP5WAMHqH+a6Iqbyfw81Q0rOEbXHvf0z/crg0qD6QpdVLlB0y+wU+pF06qp6FPGBrOLjlzmqNwv4mw7g2uE6TwVM9VBG77yjeGPGWdx1m8QHazTwLVuAuW4LoNLhdLHWM1pK2MmWpbrF3PwvA52mHFzQNYHe5p4rpVBXMnijlicHMla17XDY5rhcFBIREQEREBERAREQeFazENi2iiVUV0HPdJml0coOwtf8itHyci+Hw2zN5dn/Ucr9iuGhzHi2Za4eYKpOEaW0mG0kNPC10z42DXcBzbHSHN51nZ21ibZKzrFk1bKfDnnaLd/7LBPXsiqWU7j0pGawOwXuQGeIF1QcV5S6uW4jLYW+4Lv/W76WWgoMUe6bWke5znEHXc4lwIOWZV572r1Mnp3OEqZEVotHsUE8Yv12gaw4+8OwrdsWrMZntLa5eF6xBy+XPXJvHN+UbkzMzn1dC0c6bmWEZCY75GcH8Rv79vJS0gkEEEEggixBG0Ebiv1Brqu6TaC0tfdz26kv9Vlg4/GNj/HPtTTxcCC9VyxnkorISTCGzt4sycB2xnPyuseG6HU4Nqudwdvjc11KPN3SPmFdjOVUtbO20nYBcuPc0ZlbzB9DKqoe37sxsJF3SHUOrfMhm29uNl0bCMIo4R90YGdokiue9xNz4lbmPFaKDOSogbb/mscfJpKajf4ZT6jWgbGgAdwyW6jKpzdMw/KipqmqducIjBT+M0thbuBXxJgGI13/G1ApYTtp6MnnHD8MlS7PwaLIJOkvKCyF/2aiYausdkIYzdkXvzSDJoHDb3bVg0T0JfHM6uxB4nrZPa/lUzf6cQ7ASL99t5O+wPRymoo+bpYmxtO22b3ni95zce8rZ2Uax82VXwd38PrHUhyp6wvlpDuil601IOAzMjR2uCtNlq9JME+107owdSRpbJDINsMzM45B3HbxBKFbpFptFcdNXBrSDUmic6Koj3xTMycO45OHY4LcqsiIiAiIgIiICxytWRfL9iDVVTVxfT3CeYqXOaOhPd44B3tt7M8/wAy7LiD7XXPNN6fnoXD2mdJveNo8RdSxZccykcsLJLOCPco8sgGZy78gpGqv+j2NuY5pBs9uw7nj8J4rqGD4uyoZduTh1mb29vaO1cLwyo14wRuy4Zhb/CdIDG9t3ajx1XbA7sP/wBYrr5b9Ykx2MuWJ71o8K0qZLZstmP47GO8dx7Ctu9y512j6119B6wAr6BUbkSWPWUsa4WcA4cCA4eRUVhUhjkLGH+AUrttPAf+xF+ylUuEQRm8cMTDxbDG0+YCyRlZ2Ks2Mi9XgXqrD1e2QL1GXllCxjGYaSF89Q8MYzaTtJ3NaN7juAUDSLTCCjaQTryDZG05/mPsj17Fx7HX1WLzB8zi2Jp6LW31W3y1Y273H8R/wpbh7qy8nuk9TiGM1VRDEGUskYbKDl1ARC8n2pScj7t+Av1xaHQ3RtlDSsiY0AnpPt+I7id9v3W+SM0REVBERAREQF44L1EGpr4b3VZxLBi8Ecbq5zx3UJ9LdBxeq5NHiQl0vQOwMZZ3cXOyHgFki0PhizawFw9p13v8z9F1ubDL7lqavB0HKsRw4xu5xoy9sdn4vBaqtbfMLpeIYXtyVFxzCXRXLRdm8fg/witfhuPPj6Lum0ces0dh4K44Ppe9gGo7XaPYftb3bx8lzp+Tu9TKSRNWOwUGmMEmTyY3e9m3wcPrZbyKUOF2kOHEEEeYXEhXlozz7/3Uqg0lDDk58Z4gm3omS/G53Z9doYVnY5c4w3TN+znmu+PVv62K3kGljzuY7uJ+hKeNb8ou0SlsCpUemLx/Lb+p37L6fpxIPZjb3631KeNZtXYNR7w0XcQBxJAHmucVenj7HWna34NW/oCVWsQ08ZfLnJXcXEgeZz9EZx1Wu0rgjvqkyHg3Z+o/S6qONaayv6IcIgdjWnpu/Nt8rLn0+ktRMbC0YO5oz/Uf8La6P4cS7Xdc23nO571nrqQk1sP4eD0n533bvFbzRehD5g8joxdXgX/4utXW1GYa3Nx2Dh7x4BWjR6m5uNo37SeJ4rnzL1drfd8ZkXCB9wsyhUrslMC7OD1ERAREQEREBERB8lq+ebWREHwYgodVT3U9fD23QVWuoVW8Qwy98l0CpprrUVeH3QcYx3RRzSXwjtLNl/h4dy0MBIJBuCNoIsR3hdorML25KsYvowyXNzekNjhk5vcfopYqjSOyK1jHHWVkrdG5o76tpB4MePDYfRV2WMsdZ7Sw8HAt9TkVItr2pcoZkI2E+ZUmcqG5bjNSKaVxPWPmVuqGG5Wko1Y8KCx3cb4SJ4rNWvZFcqfW1IJ1QbngOk7yGakYfhEztjNW+95t/sGfnZcudrp1Y+sNobnP/AVlgqOiGQC/GQjoD4fxfLv2LFQ6PDLXJf2EWYO5n73Vio8N7F08f1jzz4iYZhdjfMk5lxzLjxKtmH09rLHRYet1TUtltzZYGKUF8sZZfaAiIgIiICIiAiIgIiICIiD4ey6izU6mrwtQaOoorrV1GG9itT4VGkpUFKqMJ7FranAwRYtBHAgEeRV9loVFkw7sQcyqdCad22ID4bs/tsoL+TyA7pB3SO+q6k/C1iOFdiDmcXJ9CP6n/kd9FsafQ2FvsX+Jz3ehKvX8K7FlZhfYgq1LgrWCzWho4NaGj0WxgwzsVgiwzsUyLDkGmp8NW0psOWyhowFJbFZBHhpbKU1ll9WRAREQEREBERAREQEREBERAREQEREBeFq9RBjMSxmBSEQRDTLz7IFLslkEQUgX22mCkWXqDE2AL7DF9IgIiICIiAiIgIiICIiAiIgIiICIiAiIgIiICIiAiIgIiICIiAiIgIiICIiAiIgIiICIiD//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3268" name="Picture 20" descr="http://www.happysmoke.fr/blog/wp-content/uploads/2013/03/prix-cigarette-electronique.jpg"/>
          <p:cNvPicPr>
            <a:picLocks noChangeAspect="1" noChangeArrowheads="1"/>
          </p:cNvPicPr>
          <p:nvPr/>
        </p:nvPicPr>
        <p:blipFill>
          <a:blip r:embed="rId6" cstate="print"/>
          <a:srcRect/>
          <a:stretch>
            <a:fillRect/>
          </a:stretch>
        </p:blipFill>
        <p:spPr bwMode="auto">
          <a:xfrm>
            <a:off x="5231904" y="4221088"/>
            <a:ext cx="1633364" cy="1633364"/>
          </a:xfrm>
          <a:prstGeom prst="rect">
            <a:avLst/>
          </a:prstGeom>
          <a:noFill/>
        </p:spPr>
      </p:pic>
      <p:sp>
        <p:nvSpPr>
          <p:cNvPr id="20" name="ZoneTexte 19"/>
          <p:cNvSpPr txBox="1"/>
          <p:nvPr/>
        </p:nvSpPr>
        <p:spPr>
          <a:xfrm>
            <a:off x="5231904" y="5733256"/>
            <a:ext cx="2160240" cy="400110"/>
          </a:xfrm>
          <a:prstGeom prst="rect">
            <a:avLst/>
          </a:prstGeom>
          <a:noFill/>
        </p:spPr>
        <p:txBody>
          <a:bodyPr wrap="square" rtlCol="0">
            <a:spAutoFit/>
          </a:bodyPr>
          <a:lstStyle/>
          <a:p>
            <a:pPr algn="ctr"/>
            <a:r>
              <a:rPr lang="fr-FR" sz="2000" b="1" dirty="0"/>
              <a:t>Le prix</a:t>
            </a:r>
          </a:p>
        </p:txBody>
      </p:sp>
    </p:spTree>
    <p:extLst>
      <p:ext uri="{BB962C8B-B14F-4D97-AF65-F5344CB8AC3E}">
        <p14:creationId xmlns:p14="http://schemas.microsoft.com/office/powerpoint/2010/main" val="30366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32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32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2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17"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7</a:t>
            </a:fld>
            <a:endParaRPr lang="fr-FR"/>
          </a:p>
        </p:txBody>
      </p:sp>
      <p:sp>
        <p:nvSpPr>
          <p:cNvPr id="4" name="Rectangle 1026"/>
          <p:cNvSpPr>
            <a:spLocks noChangeArrowheads="1"/>
          </p:cNvSpPr>
          <p:nvPr/>
        </p:nvSpPr>
        <p:spPr bwMode="auto">
          <a:xfrm>
            <a:off x="2070101" y="685801"/>
            <a:ext cx="3813673" cy="584775"/>
          </a:xfrm>
          <a:prstGeom prst="rect">
            <a:avLst/>
          </a:prstGeom>
          <a:noFill/>
          <a:ln w="9525">
            <a:noFill/>
            <a:miter lim="800000"/>
            <a:headEnd/>
            <a:tailEnd/>
          </a:ln>
        </p:spPr>
        <p:txBody>
          <a:bodyPr wrap="none">
            <a:spAutoFit/>
          </a:bodyPr>
          <a:lstStyle/>
          <a:p>
            <a:r>
              <a:rPr lang="fr-FR" sz="3200" b="1" dirty="0">
                <a:solidFill>
                  <a:schemeClr val="tx2"/>
                </a:solidFill>
              </a:rPr>
              <a:t>b. Le test du concept</a:t>
            </a:r>
          </a:p>
        </p:txBody>
      </p:sp>
      <p:sp>
        <p:nvSpPr>
          <p:cNvPr id="5" name="Rectangle à coins arrondis 4"/>
          <p:cNvSpPr/>
          <p:nvPr/>
        </p:nvSpPr>
        <p:spPr>
          <a:xfrm>
            <a:off x="2070101" y="1809728"/>
            <a:ext cx="7632848" cy="9361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t>Une fois les </a:t>
            </a:r>
            <a:r>
              <a:rPr lang="fr-FR" sz="2400" u="sng" dirty="0"/>
              <a:t>concepts formulés</a:t>
            </a:r>
            <a:r>
              <a:rPr lang="fr-FR" sz="2400" dirty="0"/>
              <a:t>, il est essentiel de les </a:t>
            </a:r>
            <a:r>
              <a:rPr lang="fr-FR" sz="2400" u="sng" dirty="0"/>
              <a:t>tester</a:t>
            </a:r>
            <a:r>
              <a:rPr lang="fr-FR" sz="2400" dirty="0"/>
              <a:t> auprès des clients potentiels.</a:t>
            </a:r>
          </a:p>
        </p:txBody>
      </p:sp>
      <p:sp>
        <p:nvSpPr>
          <p:cNvPr id="16386" name="AutoShape 2" descr="data:image/jpeg;base64,/9j/4AAQSkZJRgABAQAAAQABAAD/2wCEAAkGBhQSEBQUEBQVFRUWFBQVERUWFRQUFRUUFhQVFBUUFBQXHCYgGBkjGRQUIC8gIycpLCwsFR4xNTAqNSgrLCkBCQoKDgwOGg8PGikfHSQsKSkpLC4sNS4sLC8pKSksKSkuKSksKSwpLSk1LSkpLCwpKSwpKSksLCkqLCk1KSkqLP/AABEIANQA7QMBIgACEQEDEQH/xAAcAAEAAQUBAQAAAAAAAAAAAAAABQEDBAYHAgj/xABIEAABAwICBwUDCQYDBwUAAAABAAIDBBEFIQYHEjFBUWETMnGBkSKhsRRCUmJygpLB0SMzQ6Lh8CRToxY0RFTC0vFjc4OTsv/EABsBAQACAwEBAAAAAAAAAAAAAAABAgMEBQYH/8QALhEBAAICAQMDAQYHAQAAAAAAAAECAxEEEiExBTJBgSIkUXGRsQZDYWKhwfAT/9oADAMBAAIRAxEAPwDuKIiAiIgIiICIiAiIgIiICoSqrnumWmVRHM+Gmc2PZ2QXlgeSS0OPeyAzA3cFS94pG5bXF4uTlX6Mfny6ASozENKKWDKaoiYeRe2/pvXAsexmuff5RPK9p5PIjP3W2HqFr91q25f4Q7uP+H5/mX/T/v8AT6sp6tkjQ6Nwe05tc0hzT4EK6vmDBdJKikdtU8rmc272O+0w5Fdd0F1qCrkbBUMEcpHsObfYkIFyLHNrrXyuQeay489bdp8tDmek5ePE2r9qv+f0dDRebr0thxxERAREQEREBERAREQEREBERAREQEREBERAREQUK5Fpm21dN4tP8jF10rk2nTf8fL4R/wD4b+i1eV7Hf9An7zMf2z+8IAjmtYx+hEbg5uTXXy4Aj8s1tCxq6FrgNoA2NxcXzzXOjy9ll7VmWmRxud3QT4C6l8Cw6ZlRDILNLZY3DPPJ4ysFKgW3f35LNwaPaqYBzmiH+o1Z6x3cvLkmaTv8HeQvS8hel1HghERAREQEREBERAREQEREBERAREQEREBERAREQUK5XrAbaud1ZGfcR+S6oVzDWK21b4xM+Lwtblex3PQp+9fSWrqxVbvNX1Yqtw8Vzq+XtM/sljqV0Uj2q6nH/qtPpc/kopT+gUW1iMHQvPpG5bNPdDici2sVvyl2cKqIui8UIiICIiAiIgIiICIiAiIgIiICIiAiIgIiICpdVXl5yQVJXM9ZI/xbDzhb7nvWFpPrOqhtfJmMjZcjbttyDgCQfZHoVq1BistRtPnkdI6+9xvYWvYcAN+QWhnzVtHTD1vpPpmfDkjNk1Ea8fPdlqxVbh4q+rFTwWpXy9Hm9ksey2nVrFevafoxyH3Bv/UtXW5arI71ch5Qn3vZ+i2sfvhwObOsF/ydUREXQeOEREBERAREQEREBERAREQEREBERAREugIsOqxRjN5ueQzPnyWpaS6yoKW4mlZGeDB7cx+4N3nYIN3e8AXJA8clgzYxE351+jRdcEx3Xo5xIpob8nzuLj5RtNh+LyWl4lrDrp77dQ9oPzY7RN8PYsT5lB1LGacMnkaO7tEtBy9l2Yy8Co+GJrBZoAF75c1o+iuMvLXsLiTfau7Mm+RzPgFO/L38/cFxc32LzV9P9N3yeNTJE/GvrCfDlHYxXdmG2Fyb8d25YQxB/P3BYuI1O0Bt3yvbZAzvbj5LHW+5befjzWkzbwyqLFQ87LsncOR/Rb1q8xdkE0pda7mNAG01p7xJsDv4LlgqXDuDZ6jN34ju8rLCraAyN+tvBOefitvFeK2jbzvN4982K0Y4+H1NFpLGe9tN8Rl6hZsGJRv7rgfP8l8e02N1VM60c0sZHAPdb8N7ELZML1v1UdhM2OYcyOzf5OZl/Kum8Tas1nU9pfUweF6XF9HtclPJYOkdC76MubPKQZDzst9pNNo7DbIscw4EOaRzuOCKtrRR8WNRubtNcCDuIII9ViVekLG8Qgm7otWbpey+9StJjbH8QglEXlkgO5ekBERAREQEREBEWJW14YObuA/MoLtRUtYLuP6nwC1LSrTiKmjL55BGzMNaM5Hnk1ozJ8MhxIWt6wtZLKEEZS1LhdkfzWA7nSWOTeTRmem9cBxnGpaqUy1Dy954ncBwa1oya0chkiW56U63aiouylvTx7rg3mcOrx3fBvqVoD5CSSSSTmScyTzJ4rys7CsHlqZRFAwve7cBy4kk5NaOZyRDCUlg+jlRVG1NC+TmQPZH2nn2R5ldb0V1OQwgPrSJpN/Zi4haeu4vPjYdCugw07WNDWNDWjutaA1oHRoyCLdLjmE6qKqBrppXxgtY49k0ue51he1wNkep3LwKR/0SuyVMzGMLpHNawd5ziGtA43JyC5q57C4mJ7Xs2nBjmm4IBIuCubzMe5iz2n8N8ua0vh+sftKFNK/6JVqWDKzgfRT6qtDpes/95mNTDWRFZW5itklo2O3geWS1mWjkMjmNBJBIvw6XPgr1rMywZs9a18MWsgbI2zh4HiPBatPFsuIPAreBQMZ++fc/QZ+Z/wDCxq6lilyLAORGTh58fO66PG3Hb4eK9bjHfV4jVmmXWfhuOTQfunkDi292n7v5jNK/CXR5j2m8+I8QsBbrzTdMK05kDrteY3HeL+w7xH6rYRpY+QWfk7xyPh+i5UFK4Vi+wQ2S5Zz3lv6jog3wYm++9TmD6RvaRmoiiwgyMDmEOBF2kZgjmCpnCcCLjuQdBwPHy4C62unqNoLT8FwQtAW2UsFgiGWioFVAREQEuityvsEFmsqthvXgP74LnOsXTkUEG0LOqJbiFp3C2RkcPot5cTlzI2rFMRaxr5ZXbLGNc5x5MaLk+5fLelukb66rknky2jaNv0Ix3GDwG/mSTxUJ8I2srXyyOklcXveS57nZkk7ySrCKoClCS0ewCSsnZBALudvJ7rWjvPceDQP03r6K0V0QhoIezhF3G3aykDbkdzPJvJvDqTdQ+qfREUlE2V4/bVAD333tj3xs6Ze0erui3jZVZllrVZ2Vo2nms2OhJhhAlqOIv7EVxl2hGZd9UHxI3KS1laW/IKO8Z/bSksg+qbXdJ90HLq5q+cpZS4kuJJJJcTmSTmSTxKQWnXZI45pHUVb9uplc8/NBNmN6MYMm+SltGsQd2ZYHEbJuBc7j/W/qtXAXVcI1Yvgo3TzOInc1rhFuaxlwSH8S+2fIdVi5FerHLpej55w8utvie0/VGsrn/SPx+KyY8VcN9j7irMmGvHC/gsSWUNF3ZfHwXF1L6Z1U1udJ2PEmEZ+z4/qtcxjSHM7JIbw4Erx2xk3ZD+/Va7jNK5jruNwb7J3dbW4Fb+DjzPezyPqvquOv2cXddjx0h9yLt946hTcMwe0Oabg/3mFp11m4ZX9m/PunvD810IrERqHkL5bZLdV522ayh8WwSwMkYy+c3l1HRTKvQS2UqzG2iKt1JY9h3ZSez3He03pnm3yP5KMUsbb9A9Mfkkojmzgefa4mMn57enMee9dtgsLPbYg2NxmHAi4IPFfMgK6zql0q22GklN3MBdATxYO9H5XuOhPJEu24TWNICmmuWhUlSY3jkfituoKzaG9EJFFQFVQEREFCVHYhNlbn/ZWdK7JQ9S67kTDmGvHHTFRMgabOqH+1/wC1HZxHm8s/CVwgldG15123iTY+EcEYt1eXSE+jm+i5whIpXRbDPlFbTwndJNGx32S4bX8t1FLaNWTwMXo7/wCcB5lrgPeQhD6ZDeWQ4DkOAVdlewFWyxtqIcF18VZNfFH81lO0gdXveXH0a30XM11zX9gxE1PUgey5hheeTmFz238Wvd+ErkavHhr39yd0HjY7EqQS22DURbV93fFgel7L6araIOaQeOR896+TIpCCC02IIII3gjcR1X0JoJrOiq42x1b2x1IAadohrJju2muOQceLTxvbI2FLw2eNbplomMY82lfJHK0iRji3Y55+y6/0SLG/VaRiGLyTPLnG3hwHIdF9I4/ohS1lvlMQeQLNdm146B7SDbpmFr0WqCga6+w931XSuLfMC3xWCmOlPh1eTzORyI6ZtqP6dnKNE8Pkex5sdi4DTw2s9q3uV7SXDtmncXDcW28b2+BK7PiGDQU0G08xwxsFs7MY0chw8guJae6WR1LxHTX7FhvtEEGR27asdzRnYHPO+W4bFe7kZIikaagiKoV2q3DB4y+Fh6W9CR+Sk4MPJ4LZ9HNEiykha8WdsBzhyLrusfC9vJTMOAAcFVlc50qwU/JC+37tzXeRIYfiPRaEV3jTKgDMNqieEXv22ge+y4OVMMcqLNwfEnU88czO9G8OHW29p6EXHmsJFKH05DM2WNr2G7Xta9h6OAc0+8KYwKuv48QtF1Z1va4ZDc5sL4/wuu3+VzVsdJJsTEcyCPNQl0CF9wryj8PmuFnqUKqhVVQoLFS7JRDlKVe5RbVErVfOeuVpGMT34sgI8OxZ/VaOun6+sOLK6KW2UsAF/rRuc0/yli5ipRPlRZWGVzoZo5Wd6ORkjfFjg4fBYqIh9f0FayaJksZuyRrXsI+i4XHxWQuQakdOAW/IJ3WIu6lJ4g3LofG93N8XDkuvqktqttwjNJdH462lkp5u68ey7ix4za9vUH8wvmLSbRmahndDUNsRm1w7sjL5PYeIPuzBsQvrC6i9ItGqeuh7KqjD272nc9h+kx3zT7jxukTovXqfKdMM1lkretJtSdVAS+jPymPeGizZh0LDk77pv0WkTU743FsrHRvG9r2lrvR2arePlm41tR0ylMN0wrKcWhqZWNG5u1tNH3XXCkJdaOI2t8qcPsshafUMutYsvHZXKrDLkjUbXsRxaepdeeWSU8C97nW8LnLyUWVKNZYK5RaN1FTJamhfJfi1vsjxefZHmVlho5K/KHAW/wCrHQN1TK2onbanjddoP8Z4IsBzYDYk8d3O2w6K6mAwiTEHBxGYhYfZ/wDkk+d4N9V06OJrWhrAGtAAaAAAANwAG4KdscVeDGqdmrhXiWQNaXOIAAJcSbAAC5JPAWULbaJrgxQRUHZX9qaRoA+ow7bj6hg81w8rZdP9Kfl1WXtv2TPYgG72Qc3kcC45+FhwWtFWY5lREREO0amj/gJL/wDMvt/9cV1uE5tK3q34Fa7qpo9jDGE/xJJJPK4YPcxT9Yf2rfs/E/0UJbjhEuQU20rXcGOQWwM3KULioVVEGJVjJRTDmR5qZqG5KFqPZdf18ETDR9c2jvynDjIwXfTO7Uc+zI2ZR6Wd9wr52IX2I9gIIIBBFiDuIORB6WuvmTWLoc7D6xzAD2Ml307ubCe4T9Jp9k+R4qITaGqoiKVVyKctIc0kOBBaQSCCDcEEbje3ou9audbDKprYK1wZUd1jzYMn5Z7mydNzicszZcBVQU0mJ0+xVRfP2h2uOopA2OpvUQiwG0bSsHJrz3h0dfxC69o9p9R1oHYTAPP8KS0cg6Bp733SVWYZ4vEthJWPV0cco2ZWMkHJ7WvHo4FXnFeRvVWSJQFTq4w95uaWMfY22e5rgFjx6rMNB/3f/Vm/71tioqNryiaLQSgiN46SG43FzNs+RfdSlVCAwbIsG7gMgPALJaclR7bghW2wTXcaRJXkr0/K9+G88B1J4LTdItaNHS3DX9vIPmREFoP1pO6PK56LI1JnTa6iZrGuc9wa1oJc5xAa0DeSTkAuLaxdZHyq9PSEiD+I/MOmI4AHMR9N548lAaV6d1NebSO2IwbthZcMHIu4vd1PlZa5dSpMhKoiIgV6jpHSyMjYLue5rWjm5xsB6lWV0zU/oqXyGslHsx3bBfjIRZz/AAaDbxd0QdRwzD2wQRwt3RxtYOuyLE+ZufNYjjtTnpZvpv8AepGqm2GFx4DLqdwHqsLCYLm537yiZbVhDMgp+PconDYrAKXaiHtERB4e1RdZCpYrFqY0ENTyfNO/h1H9FF6Y6KR4hTOhlyPehktcxyWsHDmDuI4jyUnVwkG43jcvUFRtDrxH5qFon4fKOPYBNRzvhqG7L2nxa5p3PYeLTwP9VHWX1LpjoXBiMOxMNl7b9lK0DbjJ+LTYXacj0IBXzvpZoZUYfLsTt9kk9nI25jkH1TwPNpzClEwgUVbKiIF6Dl5RBseEawq+msIamTZG5jyJWW5Br728ltuHa+KkECaCGTPe3bjPxI9y5eqtKjS0TqXcYdesfz6V4+zK13xYFcfr2px/w034o1xqKTaHxVubesMedS6ltdPVV2ObX00A7FIehfMAPRrPzWuYrr3rX3ELIYRzDTI71ebfyrnMr8lZWSsfi08uTvqEri+ldVVf7zPJIPol1meTBZo9FFXVEV2qIiICKtltWhegE1e4OsY4AfblI323tjB7zvcOKDH0L0Okr59kXbE2xmkt3W8m83mxsPE7gV9A0VCyGNkcTQ1jGhrGjgB8T14m6tYRg8VLC2KBuyxvmSeLnHi42GfQcgsDGsVO12EJ9s/vHD+E3j987hyRKlXU9rJst7jDa/0nbnHqBu8bqdwmktZRmE4bYAAZCwC2zD6awRCQpIrBZgC8RMVxBVERAXh7F7VCgjqmnUNUwFpu3etnkjuo+ppkEZBWB2RyPxVMRw6OeN0U7GyMd3muFwevQ9RmF4q6HlvViOvczJ4uPf6otEuV6X6jnNvJhztsb+wkIDx0jkOTvB1j1K5XXYdJC8xzMdG8b2vaWuHkV9axTtduN/75LExbBIKpmxUxMlbw2xcj7Lt7fIhQnT5NVF2/HNRED7upJnRH6Eg7VngHCzgPxLRMV1RYhDe0ImaOMLg/+Q2d7lKumlosmsw2WI2ljfGeT2uYf5gsdEPcMuyVcmmzyVhFExG9skZLRXpCVRVVFLGIsyhwmaY2hikkP1GOd8AtqwrVDXzW22NgbzlcAfwNu71AQaUAs3CsFmqZNinjdI7k0XsObjuaOpIXYcE1LU0VnVL3zn6I/ZR+gJcfULe6LD44WBkMbI2D5rGho8ct56lE6c40U1OMZaSvIe7eIWH9mPtv+d4Cw6ldJZEGtDWgNaBZoAAAA3AAZAeSxcTxqKAftHZ8GDNx8uHmtWmxKoriWxDs4dzjz8T849BlzQSOLaSFzuxpPaee9J81g4kHieu7ldZGC4GIxbeTm9x3uPMrJwXR9sTbNH2id7jzJ/uy2WkoeiIeKCispungsvMFPZZbWoKgKqIgIiICIiCitvjV1UQYE1Mo2qoAd4U+5qsyQINQnoHNN2H9fIrxHir2ZPF/HI+vFbNNSLBqMOB3i6DDixVh3nZPX9QskPB3EEdM/go6owT6JI949Co+XDZG5tz8DYot1NgkaHCzgCORFx6FRFXohRSfvKSnJ59kxp9WgFYRrZ2b9vzG1+RXn/aSQb9k+II/NE7h4l1Y4a7/AIRg8HSt+D1ZOqjDf+W/1Zv+9ZX+1TvoNPmQqO0tP+W38R/RQjcLcWrTDm7qSM+LpHfFykaXRWki/d0sDTzETCfUi6jJNMHcGM9XFYcmmEx7uwPBu0feSh2bkBYWGQ5DIeitTztYLvc1o5uIb8VpTq2tl7va26Dsx65KkWiE8hvI5redyXu/T3qUbTddpnAzJhdIfqiw/EfyuoGXSSqqSW07dkcdjh9qQ7vKym6DQWJubwZD9bu/hGXrdbLS4SGgAAADcAAAPABDbSsM0KudqoO2TmWi+zf6zt7vh4rb6PCgAABYDIAZAdApaGgWbFSohh01FZSMUFlcZFZXAEANVURAREQEREBERAREQUREQeHNVl7AiIMeSILFkhCIgx3wBY76Vp3gegREGO7DIzvY38I/RWjhEP8Als/CERB6ZhcQ3Mb+Fv6LJZStG4AeFh8ERBfZThZMcAREGTHCFkxxhEQX2tVwBEQVREQEREBERB//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6388" name="Picture 4" descr="http://psychodoc.free.fr/Fotolia_10393903_XS.jpg"/>
          <p:cNvPicPr>
            <a:picLocks noChangeAspect="1" noChangeArrowheads="1"/>
          </p:cNvPicPr>
          <p:nvPr/>
        </p:nvPicPr>
        <p:blipFill>
          <a:blip r:embed="rId2" cstate="print"/>
          <a:srcRect/>
          <a:stretch>
            <a:fillRect/>
          </a:stretch>
        </p:blipFill>
        <p:spPr bwMode="auto">
          <a:xfrm>
            <a:off x="1847529" y="3284985"/>
            <a:ext cx="2522327" cy="2259889"/>
          </a:xfrm>
          <a:prstGeom prst="rect">
            <a:avLst/>
          </a:prstGeom>
          <a:noFill/>
        </p:spPr>
      </p:pic>
      <p:sp>
        <p:nvSpPr>
          <p:cNvPr id="9" name="Rectangle à coins arrondis 8"/>
          <p:cNvSpPr/>
          <p:nvPr/>
        </p:nvSpPr>
        <p:spPr>
          <a:xfrm>
            <a:off x="4583832" y="3284984"/>
            <a:ext cx="5760640" cy="25922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buFontTx/>
              <a:buChar char="-"/>
            </a:pPr>
            <a:r>
              <a:rPr lang="fr-FR" sz="2400" dirty="0"/>
              <a:t>Approfondir le concept et identifier </a:t>
            </a:r>
            <a:r>
              <a:rPr lang="fr-FR" sz="2400" u="sng" dirty="0"/>
              <a:t>des pistes d’amélioration </a:t>
            </a:r>
          </a:p>
          <a:p>
            <a:pPr algn="ctr">
              <a:buFontTx/>
              <a:buChar char="-"/>
            </a:pPr>
            <a:r>
              <a:rPr lang="fr-FR" sz="2400" dirty="0"/>
              <a:t> Evaluer son </a:t>
            </a:r>
            <a:r>
              <a:rPr lang="fr-FR" sz="2400" u="sng" dirty="0"/>
              <a:t>acceptabilité</a:t>
            </a:r>
            <a:r>
              <a:rPr lang="fr-FR" sz="2400" dirty="0"/>
              <a:t> par les clients potentiels</a:t>
            </a:r>
          </a:p>
          <a:p>
            <a:pPr algn="ctr">
              <a:buFontTx/>
              <a:buChar char="-"/>
            </a:pPr>
            <a:r>
              <a:rPr lang="fr-FR" sz="2400" dirty="0"/>
              <a:t> Commencer à réfléchir aux </a:t>
            </a:r>
            <a:r>
              <a:rPr lang="fr-FR" sz="2400" u="sng" dirty="0"/>
              <a:t>modalités de lancement </a:t>
            </a:r>
            <a:r>
              <a:rPr lang="fr-FR" sz="2400" dirty="0"/>
              <a:t>et sur les </a:t>
            </a:r>
            <a:r>
              <a:rPr lang="fr-FR" sz="2400" u="sng" dirty="0"/>
              <a:t>caractéristiques du produit</a:t>
            </a:r>
          </a:p>
        </p:txBody>
      </p:sp>
      <p:sp>
        <p:nvSpPr>
          <p:cNvPr id="10" name="ZoneTexte 9"/>
          <p:cNvSpPr txBox="1"/>
          <p:nvPr/>
        </p:nvSpPr>
        <p:spPr>
          <a:xfrm>
            <a:off x="2063552" y="5661248"/>
            <a:ext cx="2160240" cy="400110"/>
          </a:xfrm>
          <a:prstGeom prst="rect">
            <a:avLst/>
          </a:prstGeom>
          <a:noFill/>
        </p:spPr>
        <p:txBody>
          <a:bodyPr wrap="square" rtlCol="0">
            <a:spAutoFit/>
          </a:bodyPr>
          <a:lstStyle/>
          <a:p>
            <a:pPr algn="ctr"/>
            <a:r>
              <a:rPr lang="fr-FR" sz="2000" b="1" dirty="0"/>
              <a:t>Objectifs</a:t>
            </a:r>
          </a:p>
        </p:txBody>
      </p:sp>
    </p:spTree>
    <p:extLst>
      <p:ext uri="{BB962C8B-B14F-4D97-AF65-F5344CB8AC3E}">
        <p14:creationId xmlns:p14="http://schemas.microsoft.com/office/powerpoint/2010/main" val="73558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8</a:t>
            </a:fld>
            <a:endParaRPr lang="fr-FR"/>
          </a:p>
        </p:txBody>
      </p:sp>
      <p:sp>
        <p:nvSpPr>
          <p:cNvPr id="4" name="Rectangle 1026"/>
          <p:cNvSpPr>
            <a:spLocks noChangeArrowheads="1"/>
          </p:cNvSpPr>
          <p:nvPr/>
        </p:nvSpPr>
        <p:spPr bwMode="auto">
          <a:xfrm>
            <a:off x="2070101" y="685801"/>
            <a:ext cx="3813673" cy="584775"/>
          </a:xfrm>
          <a:prstGeom prst="rect">
            <a:avLst/>
          </a:prstGeom>
          <a:noFill/>
          <a:ln w="9525">
            <a:noFill/>
            <a:miter lim="800000"/>
            <a:headEnd/>
            <a:tailEnd/>
          </a:ln>
        </p:spPr>
        <p:txBody>
          <a:bodyPr wrap="none">
            <a:spAutoFit/>
          </a:bodyPr>
          <a:lstStyle/>
          <a:p>
            <a:r>
              <a:rPr lang="fr-FR" sz="3200" b="1" dirty="0">
                <a:solidFill>
                  <a:schemeClr val="tx2"/>
                </a:solidFill>
              </a:rPr>
              <a:t>b. Le test du concept</a:t>
            </a:r>
          </a:p>
        </p:txBody>
      </p:sp>
      <p:sp>
        <p:nvSpPr>
          <p:cNvPr id="5" name="ZoneTexte 4"/>
          <p:cNvSpPr txBox="1"/>
          <p:nvPr/>
        </p:nvSpPr>
        <p:spPr>
          <a:xfrm>
            <a:off x="2279576" y="1772816"/>
            <a:ext cx="7416824" cy="369332"/>
          </a:xfrm>
          <a:prstGeom prst="rect">
            <a:avLst/>
          </a:prstGeom>
          <a:noFill/>
        </p:spPr>
        <p:txBody>
          <a:bodyPr wrap="square" rtlCol="0">
            <a:spAutoFit/>
          </a:bodyPr>
          <a:lstStyle/>
          <a:p>
            <a:pPr algn="ctr"/>
            <a:r>
              <a:rPr lang="fr-FR" b="1" dirty="0"/>
              <a:t>Les éléments mesurés lors d’un test de concept</a:t>
            </a:r>
          </a:p>
        </p:txBody>
      </p:sp>
      <p:graphicFrame>
        <p:nvGraphicFramePr>
          <p:cNvPr id="6" name="Tableau 5"/>
          <p:cNvGraphicFramePr>
            <a:graphicFrameLocks noGrp="1"/>
          </p:cNvGraphicFramePr>
          <p:nvPr/>
        </p:nvGraphicFramePr>
        <p:xfrm>
          <a:off x="2351584" y="2348881"/>
          <a:ext cx="7776864" cy="3888431"/>
        </p:xfrm>
        <a:graphic>
          <a:graphicData uri="http://schemas.openxmlformats.org/drawingml/2006/table">
            <a:tbl>
              <a:tblPr firstRow="1" bandRow="1">
                <a:tableStyleId>{5C22544A-7EE6-4342-B048-85BDC9FD1C3A}</a:tableStyleId>
              </a:tblPr>
              <a:tblGrid>
                <a:gridCol w="2088232">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3888432">
                  <a:extLst>
                    <a:ext uri="{9D8B030D-6E8A-4147-A177-3AD203B41FA5}">
                      <a16:colId xmlns:a16="http://schemas.microsoft.com/office/drawing/2014/main" val="20002"/>
                    </a:ext>
                  </a:extLst>
                </a:gridCol>
              </a:tblGrid>
              <a:tr h="556962">
                <a:tc gridSpan="2">
                  <a:txBody>
                    <a:bodyPr/>
                    <a:lstStyle/>
                    <a:p>
                      <a:pPr algn="ctr"/>
                      <a:r>
                        <a:rPr lang="fr-FR" sz="2000" dirty="0"/>
                        <a:t>Eléments</a:t>
                      </a:r>
                      <a:r>
                        <a:rPr lang="fr-FR" sz="2000" baseline="0" dirty="0"/>
                        <a:t> évalués</a:t>
                      </a:r>
                      <a:endParaRPr lang="fr-FR" sz="2000" dirty="0"/>
                    </a:p>
                  </a:txBody>
                  <a:tcPr/>
                </a:tc>
                <a:tc hMerge="1">
                  <a:txBody>
                    <a:bodyPr/>
                    <a:lstStyle/>
                    <a:p>
                      <a:endParaRPr lang="fr-FR"/>
                    </a:p>
                  </a:txBody>
                  <a:tcPr/>
                </a:tc>
                <a:tc>
                  <a:txBody>
                    <a:bodyPr/>
                    <a:lstStyle/>
                    <a:p>
                      <a:pPr algn="ctr"/>
                      <a:r>
                        <a:rPr lang="fr-FR" sz="2000" dirty="0"/>
                        <a:t>Objectifs</a:t>
                      </a:r>
                    </a:p>
                  </a:txBody>
                  <a:tcPr/>
                </a:tc>
                <a:extLst>
                  <a:ext uri="{0D108BD9-81ED-4DB2-BD59-A6C34878D82A}">
                    <a16:rowId xmlns:a16="http://schemas.microsoft.com/office/drawing/2014/main" val="10000"/>
                  </a:ext>
                </a:extLst>
              </a:tr>
              <a:tr h="570223">
                <a:tc gridSpan="3">
                  <a:txBody>
                    <a:bodyPr/>
                    <a:lstStyle/>
                    <a:p>
                      <a:pPr algn="ctr"/>
                      <a:r>
                        <a:rPr lang="fr-FR" sz="2000" b="1" dirty="0"/>
                        <a:t>Evaluation globale</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10001"/>
                  </a:ext>
                </a:extLst>
              </a:tr>
              <a:tr h="636528">
                <a:tc>
                  <a:txBody>
                    <a:bodyPr/>
                    <a:lstStyle/>
                    <a:p>
                      <a:pPr algn="ctr"/>
                      <a:r>
                        <a:rPr lang="fr-FR" b="1" dirty="0"/>
                        <a:t>Clarté</a:t>
                      </a:r>
                    </a:p>
                  </a:txBody>
                  <a:tcPr/>
                </a:tc>
                <a:tc gridSpan="2">
                  <a:txBody>
                    <a:bodyPr/>
                    <a:lstStyle/>
                    <a:p>
                      <a:r>
                        <a:rPr lang="fr-FR" dirty="0"/>
                        <a:t>Vérifier si les répondants comprennent le concept</a:t>
                      </a:r>
                    </a:p>
                  </a:txBody>
                  <a:tcPr/>
                </a:tc>
                <a:tc hMerge="1">
                  <a:txBody>
                    <a:bodyPr/>
                    <a:lstStyle/>
                    <a:p>
                      <a:endParaRPr lang="fr-FR" dirty="0"/>
                    </a:p>
                  </a:txBody>
                  <a:tcPr/>
                </a:tc>
                <a:extLst>
                  <a:ext uri="{0D108BD9-81ED-4DB2-BD59-A6C34878D82A}">
                    <a16:rowId xmlns:a16="http://schemas.microsoft.com/office/drawing/2014/main" val="10002"/>
                  </a:ext>
                </a:extLst>
              </a:tr>
              <a:tr h="649789">
                <a:tc>
                  <a:txBody>
                    <a:bodyPr/>
                    <a:lstStyle/>
                    <a:p>
                      <a:pPr algn="ctr"/>
                      <a:r>
                        <a:rPr lang="fr-FR" b="1" dirty="0"/>
                        <a:t>Originalité</a:t>
                      </a:r>
                      <a:r>
                        <a:rPr lang="fr-FR" b="1" baseline="0" dirty="0"/>
                        <a:t> </a:t>
                      </a:r>
                      <a:endParaRPr lang="fr-FR" b="1" dirty="0"/>
                    </a:p>
                  </a:txBody>
                  <a:tcPr/>
                </a:tc>
                <a:tc gridSpan="2">
                  <a:txBody>
                    <a:bodyPr/>
                    <a:lstStyle/>
                    <a:p>
                      <a:r>
                        <a:rPr lang="fr-FR" dirty="0"/>
                        <a:t>Vérifier</a:t>
                      </a:r>
                      <a:r>
                        <a:rPr lang="fr-FR" baseline="0" dirty="0"/>
                        <a:t> si le concept est perçu comme nouveau et spécifique</a:t>
                      </a:r>
                      <a:endParaRPr lang="fr-FR" dirty="0"/>
                    </a:p>
                  </a:txBody>
                  <a:tcPr/>
                </a:tc>
                <a:tc hMerge="1">
                  <a:txBody>
                    <a:bodyPr/>
                    <a:lstStyle/>
                    <a:p>
                      <a:endParaRPr lang="fr-FR"/>
                    </a:p>
                  </a:txBody>
                  <a:tcPr/>
                </a:tc>
                <a:extLst>
                  <a:ext uri="{0D108BD9-81ED-4DB2-BD59-A6C34878D82A}">
                    <a16:rowId xmlns:a16="http://schemas.microsoft.com/office/drawing/2014/main" val="10003"/>
                  </a:ext>
                </a:extLst>
              </a:tr>
              <a:tr h="649789">
                <a:tc>
                  <a:txBody>
                    <a:bodyPr/>
                    <a:lstStyle/>
                    <a:p>
                      <a:pPr algn="ctr"/>
                      <a:r>
                        <a:rPr lang="fr-FR" b="1" dirty="0"/>
                        <a:t>Crédibilité</a:t>
                      </a:r>
                    </a:p>
                  </a:txBody>
                  <a:tcPr/>
                </a:tc>
                <a:tc gridSpan="2">
                  <a:txBody>
                    <a:bodyPr/>
                    <a:lstStyle/>
                    <a:p>
                      <a:r>
                        <a:rPr lang="fr-FR" dirty="0"/>
                        <a:t>Vérifier si les répondants croient au</a:t>
                      </a:r>
                      <a:r>
                        <a:rPr lang="fr-FR" baseline="0" dirty="0"/>
                        <a:t> bénéfice annoncé</a:t>
                      </a:r>
                      <a:endParaRPr lang="fr-FR" dirty="0"/>
                    </a:p>
                  </a:txBody>
                  <a:tcPr/>
                </a:tc>
                <a:tc hMerge="1">
                  <a:txBody>
                    <a:bodyPr/>
                    <a:lstStyle/>
                    <a:p>
                      <a:endParaRPr lang="fr-FR"/>
                    </a:p>
                  </a:txBody>
                  <a:tcPr/>
                </a:tc>
                <a:extLst>
                  <a:ext uri="{0D108BD9-81ED-4DB2-BD59-A6C34878D82A}">
                    <a16:rowId xmlns:a16="http://schemas.microsoft.com/office/drawing/2014/main" val="10004"/>
                  </a:ext>
                </a:extLst>
              </a:tr>
              <a:tr h="825140">
                <a:tc>
                  <a:txBody>
                    <a:bodyPr/>
                    <a:lstStyle/>
                    <a:p>
                      <a:pPr algn="ctr"/>
                      <a:r>
                        <a:rPr lang="fr-FR" b="1" dirty="0"/>
                        <a:t>Utilité</a:t>
                      </a:r>
                    </a:p>
                  </a:txBody>
                  <a:tcPr/>
                </a:tc>
                <a:tc gridSpan="2">
                  <a:txBody>
                    <a:bodyPr/>
                    <a:lstStyle/>
                    <a:p>
                      <a:r>
                        <a:rPr lang="fr-FR" dirty="0"/>
                        <a:t>Vérifier si les répondants attribuent une valeur perçue au futur</a:t>
                      </a:r>
                      <a:r>
                        <a:rPr lang="fr-FR" baseline="0" dirty="0"/>
                        <a:t> produit</a:t>
                      </a:r>
                      <a:endParaRPr lang="fr-FR" dirty="0"/>
                    </a:p>
                  </a:txBody>
                  <a:tcPr/>
                </a:tc>
                <a:tc hMerge="1">
                  <a:txBody>
                    <a:bodyPr/>
                    <a:lstStyle/>
                    <a:p>
                      <a:endParaRPr lang="fr-F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98426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9</a:t>
            </a:fld>
            <a:endParaRPr lang="fr-FR"/>
          </a:p>
        </p:txBody>
      </p:sp>
      <p:sp>
        <p:nvSpPr>
          <p:cNvPr id="4" name="Rectangle 1026"/>
          <p:cNvSpPr>
            <a:spLocks noChangeArrowheads="1"/>
          </p:cNvSpPr>
          <p:nvPr/>
        </p:nvSpPr>
        <p:spPr bwMode="auto">
          <a:xfrm>
            <a:off x="2070101" y="685801"/>
            <a:ext cx="3813673" cy="584775"/>
          </a:xfrm>
          <a:prstGeom prst="rect">
            <a:avLst/>
          </a:prstGeom>
          <a:noFill/>
          <a:ln w="9525">
            <a:noFill/>
            <a:miter lim="800000"/>
            <a:headEnd/>
            <a:tailEnd/>
          </a:ln>
        </p:spPr>
        <p:txBody>
          <a:bodyPr wrap="none">
            <a:spAutoFit/>
          </a:bodyPr>
          <a:lstStyle/>
          <a:p>
            <a:r>
              <a:rPr lang="fr-FR" sz="3200" b="1" dirty="0">
                <a:solidFill>
                  <a:schemeClr val="tx2"/>
                </a:solidFill>
              </a:rPr>
              <a:t>b. Le test du concept</a:t>
            </a:r>
          </a:p>
        </p:txBody>
      </p:sp>
      <p:sp>
        <p:nvSpPr>
          <p:cNvPr id="5" name="ZoneTexte 4"/>
          <p:cNvSpPr txBox="1"/>
          <p:nvPr/>
        </p:nvSpPr>
        <p:spPr>
          <a:xfrm>
            <a:off x="2153112" y="1368388"/>
            <a:ext cx="7416824" cy="369332"/>
          </a:xfrm>
          <a:prstGeom prst="rect">
            <a:avLst/>
          </a:prstGeom>
          <a:noFill/>
        </p:spPr>
        <p:txBody>
          <a:bodyPr wrap="square" rtlCol="0">
            <a:spAutoFit/>
          </a:bodyPr>
          <a:lstStyle/>
          <a:p>
            <a:pPr algn="ctr"/>
            <a:r>
              <a:rPr lang="fr-FR" b="1" dirty="0"/>
              <a:t>Les éléments mesurés lors d’un test de concept</a:t>
            </a:r>
          </a:p>
        </p:txBody>
      </p:sp>
      <p:graphicFrame>
        <p:nvGraphicFramePr>
          <p:cNvPr id="6" name="Tableau 5"/>
          <p:cNvGraphicFramePr>
            <a:graphicFrameLocks noGrp="1"/>
          </p:cNvGraphicFramePr>
          <p:nvPr/>
        </p:nvGraphicFramePr>
        <p:xfrm>
          <a:off x="2351584" y="1835532"/>
          <a:ext cx="7776864" cy="4364394"/>
        </p:xfrm>
        <a:graphic>
          <a:graphicData uri="http://schemas.openxmlformats.org/drawingml/2006/table">
            <a:tbl>
              <a:tblPr firstRow="1" bandRow="1">
                <a:tableStyleId>{5C22544A-7EE6-4342-B048-85BDC9FD1C3A}</a:tableStyleId>
              </a:tblPr>
              <a:tblGrid>
                <a:gridCol w="2088232">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3888432">
                  <a:extLst>
                    <a:ext uri="{9D8B030D-6E8A-4147-A177-3AD203B41FA5}">
                      <a16:colId xmlns:a16="http://schemas.microsoft.com/office/drawing/2014/main" val="20002"/>
                    </a:ext>
                  </a:extLst>
                </a:gridCol>
              </a:tblGrid>
              <a:tr h="514669">
                <a:tc gridSpan="2">
                  <a:txBody>
                    <a:bodyPr/>
                    <a:lstStyle/>
                    <a:p>
                      <a:pPr algn="ctr"/>
                      <a:r>
                        <a:rPr lang="fr-FR" sz="2000" dirty="0"/>
                        <a:t>Eléments</a:t>
                      </a:r>
                      <a:r>
                        <a:rPr lang="fr-FR" sz="2000" baseline="0" dirty="0"/>
                        <a:t> évalués</a:t>
                      </a:r>
                      <a:endParaRPr lang="fr-FR" sz="2000" dirty="0"/>
                    </a:p>
                  </a:txBody>
                  <a:tcPr/>
                </a:tc>
                <a:tc hMerge="1">
                  <a:txBody>
                    <a:bodyPr/>
                    <a:lstStyle/>
                    <a:p>
                      <a:endParaRPr lang="fr-FR"/>
                    </a:p>
                  </a:txBody>
                  <a:tcPr/>
                </a:tc>
                <a:tc>
                  <a:txBody>
                    <a:bodyPr/>
                    <a:lstStyle/>
                    <a:p>
                      <a:pPr algn="ctr"/>
                      <a:r>
                        <a:rPr lang="fr-FR" sz="2000" dirty="0"/>
                        <a:t>Objectifs</a:t>
                      </a:r>
                    </a:p>
                  </a:txBody>
                  <a:tcPr/>
                </a:tc>
                <a:extLst>
                  <a:ext uri="{0D108BD9-81ED-4DB2-BD59-A6C34878D82A}">
                    <a16:rowId xmlns:a16="http://schemas.microsoft.com/office/drawing/2014/main" val="10000"/>
                  </a:ext>
                </a:extLst>
              </a:tr>
              <a:tr h="526923">
                <a:tc gridSpan="3">
                  <a:txBody>
                    <a:bodyPr/>
                    <a:lstStyle/>
                    <a:p>
                      <a:pPr algn="ctr"/>
                      <a:r>
                        <a:rPr lang="fr-FR" sz="2000" b="1" dirty="0"/>
                        <a:t>Détail du produit</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10001"/>
                  </a:ext>
                </a:extLst>
              </a:tr>
              <a:tr h="629102">
                <a:tc>
                  <a:txBody>
                    <a:bodyPr/>
                    <a:lstStyle/>
                    <a:p>
                      <a:pPr algn="ctr"/>
                      <a:r>
                        <a:rPr lang="fr-FR" b="1" dirty="0"/>
                        <a:t>Caractéristiques du</a:t>
                      </a:r>
                      <a:r>
                        <a:rPr lang="fr-FR" b="1" baseline="0" dirty="0"/>
                        <a:t> futur produit</a:t>
                      </a:r>
                      <a:endParaRPr lang="fr-FR" b="1" dirty="0"/>
                    </a:p>
                  </a:txBody>
                  <a:tcPr/>
                </a:tc>
                <a:tc gridSpan="2">
                  <a:txBody>
                    <a:bodyPr/>
                    <a:lstStyle/>
                    <a:p>
                      <a:r>
                        <a:rPr lang="fr-FR" dirty="0"/>
                        <a:t>Vérifier si les caractéristiques</a:t>
                      </a:r>
                      <a:r>
                        <a:rPr lang="fr-FR" baseline="0" dirty="0"/>
                        <a:t> voulues du produit sont bien perçues par les consommateurs</a:t>
                      </a:r>
                      <a:endParaRPr lang="fr-FR" dirty="0"/>
                    </a:p>
                  </a:txBody>
                  <a:tcPr/>
                </a:tc>
                <a:tc hMerge="1">
                  <a:txBody>
                    <a:bodyPr/>
                    <a:lstStyle/>
                    <a:p>
                      <a:endParaRPr lang="fr-FR" dirty="0"/>
                    </a:p>
                  </a:txBody>
                  <a:tcPr/>
                </a:tc>
                <a:extLst>
                  <a:ext uri="{0D108BD9-81ED-4DB2-BD59-A6C34878D82A}">
                    <a16:rowId xmlns:a16="http://schemas.microsoft.com/office/drawing/2014/main" val="10002"/>
                  </a:ext>
                </a:extLst>
              </a:tr>
              <a:tr h="629102">
                <a:tc>
                  <a:txBody>
                    <a:bodyPr/>
                    <a:lstStyle/>
                    <a:p>
                      <a:pPr algn="ctr"/>
                      <a:r>
                        <a:rPr lang="fr-FR" b="1" dirty="0"/>
                        <a:t>Freins et motivations </a:t>
                      </a:r>
                    </a:p>
                  </a:txBody>
                  <a:tcPr/>
                </a:tc>
                <a:tc gridSpan="2">
                  <a:txBody>
                    <a:bodyPr/>
                    <a:lstStyle/>
                    <a:p>
                      <a:r>
                        <a:rPr lang="fr-FR" dirty="0"/>
                        <a:t>Comprendre les freins et les motivations</a:t>
                      </a:r>
                      <a:r>
                        <a:rPr lang="fr-FR" baseline="0" dirty="0"/>
                        <a:t> à l’achat et à l’utilisation</a:t>
                      </a:r>
                      <a:endParaRPr lang="fr-FR" dirty="0"/>
                    </a:p>
                  </a:txBody>
                  <a:tcPr/>
                </a:tc>
                <a:tc hMerge="1">
                  <a:txBody>
                    <a:bodyPr/>
                    <a:lstStyle/>
                    <a:p>
                      <a:endParaRPr lang="fr-FR"/>
                    </a:p>
                  </a:txBody>
                  <a:tcPr/>
                </a:tc>
                <a:extLst>
                  <a:ext uri="{0D108BD9-81ED-4DB2-BD59-A6C34878D82A}">
                    <a16:rowId xmlns:a16="http://schemas.microsoft.com/office/drawing/2014/main" val="10003"/>
                  </a:ext>
                </a:extLst>
              </a:tr>
              <a:tr h="629102">
                <a:tc>
                  <a:txBody>
                    <a:bodyPr/>
                    <a:lstStyle/>
                    <a:p>
                      <a:pPr algn="ctr"/>
                      <a:r>
                        <a:rPr lang="fr-FR" b="1" dirty="0"/>
                        <a:t>Conditions d’utilisation</a:t>
                      </a:r>
                    </a:p>
                  </a:txBody>
                  <a:tcPr/>
                </a:tc>
                <a:tc gridSpan="2">
                  <a:txBody>
                    <a:bodyPr/>
                    <a:lstStyle/>
                    <a:p>
                      <a:r>
                        <a:rPr lang="fr-FR" dirty="0"/>
                        <a:t>Voir dans quel contexte et comment les répondants se voient utiliser le produit pour mieux préciser la cible</a:t>
                      </a:r>
                    </a:p>
                  </a:txBody>
                  <a:tcPr/>
                </a:tc>
                <a:tc hMerge="1">
                  <a:txBody>
                    <a:bodyPr/>
                    <a:lstStyle/>
                    <a:p>
                      <a:endParaRPr lang="fr-FR"/>
                    </a:p>
                  </a:txBody>
                  <a:tcPr/>
                </a:tc>
                <a:extLst>
                  <a:ext uri="{0D108BD9-81ED-4DB2-BD59-A6C34878D82A}">
                    <a16:rowId xmlns:a16="http://schemas.microsoft.com/office/drawing/2014/main" val="10004"/>
                  </a:ext>
                </a:extLst>
              </a:tr>
              <a:tr h="629102">
                <a:tc>
                  <a:txBody>
                    <a:bodyPr/>
                    <a:lstStyle/>
                    <a:p>
                      <a:pPr algn="ctr"/>
                      <a:r>
                        <a:rPr lang="fr-FR" b="1" dirty="0"/>
                        <a:t>Fréquence</a:t>
                      </a:r>
                      <a:r>
                        <a:rPr lang="fr-FR" b="1" baseline="0" dirty="0"/>
                        <a:t> d’utilisation</a:t>
                      </a:r>
                      <a:endParaRPr lang="fr-FR" b="1" dirty="0"/>
                    </a:p>
                  </a:txBody>
                  <a:tcPr/>
                </a:tc>
                <a:tc gridSpan="2">
                  <a:txBody>
                    <a:bodyPr/>
                    <a:lstStyle/>
                    <a:p>
                      <a:r>
                        <a:rPr lang="fr-FR" dirty="0"/>
                        <a:t>Comprendre la fréquence d’utilisation envisagée pour mieux évaluer le potentiel de ventes</a:t>
                      </a:r>
                    </a:p>
                  </a:txBody>
                  <a:tcPr/>
                </a:tc>
                <a:tc hMerge="1">
                  <a:txBody>
                    <a:bodyPr/>
                    <a:lstStyle/>
                    <a:p>
                      <a:endParaRPr lang="fr-FR"/>
                    </a:p>
                  </a:txBody>
                  <a:tcPr/>
                </a:tc>
                <a:extLst>
                  <a:ext uri="{0D108BD9-81ED-4DB2-BD59-A6C34878D82A}">
                    <a16:rowId xmlns:a16="http://schemas.microsoft.com/office/drawing/2014/main" val="10005"/>
                  </a:ext>
                </a:extLst>
              </a:tr>
              <a:tr h="762482">
                <a:tc>
                  <a:txBody>
                    <a:bodyPr/>
                    <a:lstStyle/>
                    <a:p>
                      <a:pPr algn="ctr"/>
                      <a:r>
                        <a:rPr lang="fr-FR" b="1" dirty="0"/>
                        <a:t>Souhaits</a:t>
                      </a:r>
                      <a:r>
                        <a:rPr lang="fr-FR" b="1" baseline="0" dirty="0"/>
                        <a:t> d’améliorations</a:t>
                      </a:r>
                      <a:endParaRPr lang="fr-FR" b="1" dirty="0"/>
                    </a:p>
                  </a:txBody>
                  <a:tcPr/>
                </a:tc>
                <a:tc gridSpan="2">
                  <a:txBody>
                    <a:bodyPr/>
                    <a:lstStyle/>
                    <a:p>
                      <a:r>
                        <a:rPr lang="fr-FR" dirty="0"/>
                        <a:t>Améliorer</a:t>
                      </a:r>
                      <a:r>
                        <a:rPr lang="fr-FR" baseline="0" dirty="0"/>
                        <a:t> le concept/les caractéristiques</a:t>
                      </a:r>
                      <a:endParaRPr lang="fr-FR" dirty="0"/>
                    </a:p>
                  </a:txBody>
                  <a:tcPr/>
                </a:tc>
                <a:tc hMerge="1">
                  <a:txBody>
                    <a:bodyPr/>
                    <a:lstStyle/>
                    <a:p>
                      <a:endParaRPr lang="fr-F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4011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37E40D-37A9-4AD0-A9C3-FEC837F4BE1B}"/>
              </a:ext>
            </a:extLst>
          </p:cNvPr>
          <p:cNvSpPr>
            <a:spLocks noGrp="1"/>
          </p:cNvSpPr>
          <p:nvPr>
            <p:ph type="title"/>
          </p:nvPr>
        </p:nvSpPr>
        <p:spPr/>
        <p:txBody>
          <a:bodyPr/>
          <a:lstStyle/>
          <a:p>
            <a:r>
              <a:rPr lang="fr-FR" dirty="0"/>
              <a:t>Les clients et l’innovation</a:t>
            </a:r>
          </a:p>
        </p:txBody>
      </p:sp>
      <p:sp>
        <p:nvSpPr>
          <p:cNvPr id="3" name="Espace réservé du contenu 2">
            <a:extLst>
              <a:ext uri="{FF2B5EF4-FFF2-40B4-BE49-F238E27FC236}">
                <a16:creationId xmlns:a16="http://schemas.microsoft.com/office/drawing/2014/main" id="{B900AEB0-3717-4C5E-ABCA-0BD267ECC964}"/>
              </a:ext>
            </a:extLst>
          </p:cNvPr>
          <p:cNvSpPr>
            <a:spLocks noGrp="1"/>
          </p:cNvSpPr>
          <p:nvPr>
            <p:ph idx="1"/>
          </p:nvPr>
        </p:nvSpPr>
        <p:spPr/>
        <p:txBody>
          <a:bodyPr>
            <a:normAutofit fontScale="92500" lnSpcReduction="10000"/>
          </a:bodyPr>
          <a:lstStyle/>
          <a:p>
            <a:pPr algn="just"/>
            <a:r>
              <a:rPr lang="fr-FR" dirty="0"/>
              <a:t>La courbe de diffusion de nouveaux produits d’Everett Roger a été introduite dans son livre « </a:t>
            </a:r>
            <a:r>
              <a:rPr lang="fr-FR" i="1" dirty="0"/>
              <a:t>Diffusion of Innovations »</a:t>
            </a:r>
            <a:r>
              <a:rPr lang="fr-FR" dirty="0"/>
              <a:t> en 1962. </a:t>
            </a:r>
          </a:p>
          <a:p>
            <a:pPr algn="just"/>
            <a:r>
              <a:rPr lang="fr-FR" dirty="0"/>
              <a:t>Cette théorie de la diffusion des innovations reste une des références aujourd’hui. L’idée principale est d’associer les différents groupes de clients correspondants aux différentes phases d’adoption d’une nouveauté. Certaines personnes sont plus ouvertes à la nouveauté et à l’innovation que d’autres. </a:t>
            </a:r>
          </a:p>
          <a:p>
            <a:pPr algn="just"/>
            <a:r>
              <a:rPr lang="fr-FR" dirty="0"/>
              <a:t>Donc il est essentiel pour l’entreprise de comprendre comment son innovation peut passer d’un marché niche à un marché de masse (qui présente toujours plus de 60% de part de marché) et comment elle peut favoriser ou accélérer cette évolution.</a:t>
            </a:r>
          </a:p>
        </p:txBody>
      </p:sp>
    </p:spTree>
    <p:extLst>
      <p:ext uri="{BB962C8B-B14F-4D97-AF65-F5344CB8AC3E}">
        <p14:creationId xmlns:p14="http://schemas.microsoft.com/office/powerpoint/2010/main" val="601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6843C3-B809-464B-80C6-4F88828906DC}"/>
              </a:ext>
            </a:extLst>
          </p:cNvPr>
          <p:cNvSpPr>
            <a:spLocks noGrp="1"/>
          </p:cNvSpPr>
          <p:nvPr>
            <p:ph type="title"/>
          </p:nvPr>
        </p:nvSpPr>
        <p:spPr>
          <a:xfrm>
            <a:off x="1388535" y="654476"/>
            <a:ext cx="9601196" cy="1303867"/>
          </a:xfrm>
        </p:spPr>
        <p:txBody>
          <a:bodyPr>
            <a:normAutofit fontScale="90000"/>
          </a:bodyPr>
          <a:lstStyle/>
          <a:p>
            <a:r>
              <a:rPr lang="fr-FR" dirty="0"/>
              <a:t>La courbe de diffusion et les 5 types de clients</a:t>
            </a:r>
          </a:p>
        </p:txBody>
      </p:sp>
      <p:sp>
        <p:nvSpPr>
          <p:cNvPr id="3" name="Espace réservé du contenu 2">
            <a:extLst>
              <a:ext uri="{FF2B5EF4-FFF2-40B4-BE49-F238E27FC236}">
                <a16:creationId xmlns:a16="http://schemas.microsoft.com/office/drawing/2014/main" id="{B8AA195A-4048-487E-82D2-B3B9642A1F1A}"/>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591716B1-DEFB-4443-9426-02D4BD684478}"/>
              </a:ext>
            </a:extLst>
          </p:cNvPr>
          <p:cNvPicPr>
            <a:picLocks noChangeAspect="1"/>
          </p:cNvPicPr>
          <p:nvPr/>
        </p:nvPicPr>
        <p:blipFill rotWithShape="1">
          <a:blip r:embed="rId2"/>
          <a:srcRect l="6303" t="23749" r="2725"/>
          <a:stretch/>
        </p:blipFill>
        <p:spPr>
          <a:xfrm>
            <a:off x="2687906" y="1542641"/>
            <a:ext cx="6816186" cy="4933522"/>
          </a:xfrm>
          <a:prstGeom prst="rect">
            <a:avLst/>
          </a:prstGeom>
        </p:spPr>
      </p:pic>
    </p:spTree>
    <p:extLst>
      <p:ext uri="{BB962C8B-B14F-4D97-AF65-F5344CB8AC3E}">
        <p14:creationId xmlns:p14="http://schemas.microsoft.com/office/powerpoint/2010/main" val="155036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F72E9-67E5-4A45-B328-E898CEB8C726}"/>
              </a:ext>
            </a:extLst>
          </p:cNvPr>
          <p:cNvSpPr>
            <a:spLocks noGrp="1"/>
          </p:cNvSpPr>
          <p:nvPr>
            <p:ph type="title"/>
          </p:nvPr>
        </p:nvSpPr>
        <p:spPr/>
        <p:txBody>
          <a:bodyPr/>
          <a:lstStyle/>
          <a:p>
            <a:r>
              <a:rPr lang="fr-FR" dirty="0"/>
              <a:t>Accès au marché de l’innovation</a:t>
            </a:r>
          </a:p>
        </p:txBody>
      </p:sp>
      <p:sp>
        <p:nvSpPr>
          <p:cNvPr id="3" name="Espace réservé du contenu 2">
            <a:extLst>
              <a:ext uri="{FF2B5EF4-FFF2-40B4-BE49-F238E27FC236}">
                <a16:creationId xmlns:a16="http://schemas.microsoft.com/office/drawing/2014/main" id="{4B7C0BD0-9BAF-4985-8165-1A95D2F98DE0}"/>
              </a:ext>
            </a:extLst>
          </p:cNvPr>
          <p:cNvSpPr>
            <a:spLocks noGrp="1"/>
          </p:cNvSpPr>
          <p:nvPr>
            <p:ph idx="1"/>
          </p:nvPr>
        </p:nvSpPr>
        <p:spPr/>
        <p:txBody>
          <a:bodyPr/>
          <a:lstStyle/>
          <a:p>
            <a:pPr algn="just"/>
            <a:r>
              <a:rPr lang="fr-FR" dirty="0"/>
              <a:t>En 1991, Geoffrey Moore a introduit dans son ouvrage « </a:t>
            </a:r>
            <a:r>
              <a:rPr lang="fr-FR" i="1" dirty="0" err="1"/>
              <a:t>Crossing</a:t>
            </a:r>
            <a:r>
              <a:rPr lang="fr-FR" i="1" dirty="0"/>
              <a:t> the </a:t>
            </a:r>
            <a:r>
              <a:rPr lang="fr-FR" i="1" dirty="0" err="1"/>
              <a:t>Chasm</a:t>
            </a:r>
            <a:r>
              <a:rPr lang="fr-FR" i="1" dirty="0"/>
              <a:t> » </a:t>
            </a:r>
            <a:r>
              <a:rPr lang="fr-FR" dirty="0"/>
              <a:t>un nouvel terme </a:t>
            </a:r>
            <a:r>
              <a:rPr lang="fr-FR" b="1" dirty="0"/>
              <a:t>« the </a:t>
            </a:r>
            <a:r>
              <a:rPr lang="fr-FR" b="1" dirty="0" err="1"/>
              <a:t>chasm</a:t>
            </a:r>
            <a:r>
              <a:rPr lang="fr-FR" b="1" dirty="0"/>
              <a:t> »</a:t>
            </a:r>
            <a:r>
              <a:rPr lang="fr-FR" dirty="0"/>
              <a:t> (l’abîme). </a:t>
            </a:r>
          </a:p>
          <a:p>
            <a:pPr algn="just"/>
            <a:r>
              <a:rPr lang="fr-FR" dirty="0"/>
              <a:t>Ils s’agit un passage entre les Premiers Adeptes et la Majorité Précoce. Ce passage est essentiel car c’est là où l’innovation sort de son marché niche et entre dans un marché de masse. </a:t>
            </a:r>
          </a:p>
          <a:p>
            <a:pPr algn="just"/>
            <a:r>
              <a:rPr lang="fr-FR" dirty="0"/>
              <a:t>L’innovation échoue s’il le marché n’atteint pas le seuil critique des Innovateurs et les Premiers Adeptes.</a:t>
            </a:r>
          </a:p>
          <a:p>
            <a:endParaRPr lang="fr-FR" dirty="0"/>
          </a:p>
        </p:txBody>
      </p:sp>
      <p:pic>
        <p:nvPicPr>
          <p:cNvPr id="4" name="Image 3">
            <a:extLst>
              <a:ext uri="{FF2B5EF4-FFF2-40B4-BE49-F238E27FC236}">
                <a16:creationId xmlns:a16="http://schemas.microsoft.com/office/drawing/2014/main" id="{12F84909-720B-4B3A-A0B1-D3DF5C22CC9A}"/>
              </a:ext>
            </a:extLst>
          </p:cNvPr>
          <p:cNvPicPr>
            <a:picLocks noChangeAspect="1"/>
          </p:cNvPicPr>
          <p:nvPr/>
        </p:nvPicPr>
        <p:blipFill>
          <a:blip r:embed="rId2"/>
          <a:stretch>
            <a:fillRect/>
          </a:stretch>
        </p:blipFill>
        <p:spPr>
          <a:xfrm>
            <a:off x="1740010" y="1451598"/>
            <a:ext cx="6740113" cy="4154049"/>
          </a:xfrm>
          <a:prstGeom prst="rect">
            <a:avLst/>
          </a:prstGeom>
        </p:spPr>
      </p:pic>
      <p:pic>
        <p:nvPicPr>
          <p:cNvPr id="5" name="Image 4">
            <a:extLst>
              <a:ext uri="{FF2B5EF4-FFF2-40B4-BE49-F238E27FC236}">
                <a16:creationId xmlns:a16="http://schemas.microsoft.com/office/drawing/2014/main" id="{37260525-248E-4153-8DD7-8AF8F8BB1CE6}"/>
              </a:ext>
            </a:extLst>
          </p:cNvPr>
          <p:cNvPicPr>
            <a:picLocks noChangeAspect="1"/>
          </p:cNvPicPr>
          <p:nvPr/>
        </p:nvPicPr>
        <p:blipFill rotWithShape="1">
          <a:blip r:embed="rId3"/>
          <a:srcRect t="11035"/>
          <a:stretch/>
        </p:blipFill>
        <p:spPr>
          <a:xfrm>
            <a:off x="2556586" y="1365226"/>
            <a:ext cx="6918052" cy="4715375"/>
          </a:xfrm>
          <a:prstGeom prst="rect">
            <a:avLst/>
          </a:prstGeom>
        </p:spPr>
      </p:pic>
    </p:spTree>
    <p:extLst>
      <p:ext uri="{BB962C8B-B14F-4D97-AF65-F5344CB8AC3E}">
        <p14:creationId xmlns:p14="http://schemas.microsoft.com/office/powerpoint/2010/main" val="171252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59621"/>
          <a:stretch/>
        </p:blipFill>
        <p:spPr>
          <a:xfrm>
            <a:off x="2301940" y="3598606"/>
            <a:ext cx="6827311" cy="1664576"/>
          </a:xfrm>
          <a:prstGeom prst="rect">
            <a:avLst/>
          </a:prstGeom>
        </p:spPr>
      </p:pic>
      <p:sp>
        <p:nvSpPr>
          <p:cNvPr id="4" name="ZoneTexte 3"/>
          <p:cNvSpPr txBox="1"/>
          <p:nvPr/>
        </p:nvSpPr>
        <p:spPr>
          <a:xfrm>
            <a:off x="1769806" y="1192130"/>
            <a:ext cx="8627806" cy="1815882"/>
          </a:xfrm>
          <a:prstGeom prst="rect">
            <a:avLst/>
          </a:prstGeom>
          <a:noFill/>
        </p:spPr>
        <p:txBody>
          <a:bodyPr wrap="square" rtlCol="0">
            <a:spAutoFit/>
          </a:bodyPr>
          <a:lstStyle/>
          <a:p>
            <a:r>
              <a:rPr lang="fr-FR" sz="2000" b="1" u="sng" dirty="0"/>
              <a:t>Exemple : Le marketing collaboratif, un concept : le crowdsourcing</a:t>
            </a:r>
          </a:p>
          <a:p>
            <a:endParaRPr lang="fr-FR" sz="2000" b="1" u="sng" dirty="0"/>
          </a:p>
          <a:p>
            <a:pPr algn="just"/>
            <a:r>
              <a:rPr lang="fr-FR" dirty="0"/>
              <a:t>Méthode de management consistant à utiliser la créativité, l’intelligence, le savoir-faire et le temps d’un grand nombre d’internautes. Cette méthode est peu coûteuse, permet de créer rapidement un volume important de contenu, de résoudre des problèmes, voire même de la R&amp;D.</a:t>
            </a:r>
          </a:p>
        </p:txBody>
      </p:sp>
    </p:spTree>
    <p:extLst>
      <p:ext uri="{BB962C8B-B14F-4D97-AF65-F5344CB8AC3E}">
        <p14:creationId xmlns:p14="http://schemas.microsoft.com/office/powerpoint/2010/main" val="1167114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12"/>
          </p:nvPr>
        </p:nvSpPr>
        <p:spPr/>
        <p:txBody>
          <a:bodyPr/>
          <a:lstStyle/>
          <a:p>
            <a:pPr>
              <a:defRPr/>
            </a:pPr>
            <a:fld id="{4DAAA30C-7312-44A7-A5E3-23A6ED4964A2}" type="slidenum">
              <a:rPr lang="fr-FR"/>
              <a:pPr>
                <a:defRPr/>
              </a:pPr>
              <a:t>14</a:t>
            </a:fld>
            <a:endParaRPr lang="fr-FR"/>
          </a:p>
        </p:txBody>
      </p:sp>
      <p:sp>
        <p:nvSpPr>
          <p:cNvPr id="14339" name="Rectangle 1026"/>
          <p:cNvSpPr>
            <a:spLocks noChangeArrowheads="1"/>
          </p:cNvSpPr>
          <p:nvPr/>
        </p:nvSpPr>
        <p:spPr bwMode="auto">
          <a:xfrm>
            <a:off x="2070101" y="685801"/>
            <a:ext cx="4660891" cy="584775"/>
          </a:xfrm>
          <a:prstGeom prst="rect">
            <a:avLst/>
          </a:prstGeom>
          <a:noFill/>
          <a:ln w="9525">
            <a:noFill/>
            <a:miter lim="800000"/>
            <a:headEnd/>
            <a:tailEnd/>
          </a:ln>
        </p:spPr>
        <p:txBody>
          <a:bodyPr wrap="none">
            <a:spAutoFit/>
          </a:bodyPr>
          <a:lstStyle/>
          <a:p>
            <a:r>
              <a:rPr lang="fr-FR" sz="3200" b="1" dirty="0">
                <a:solidFill>
                  <a:schemeClr val="tx2"/>
                </a:solidFill>
              </a:rPr>
              <a:t>c. La stratégie Marketing </a:t>
            </a:r>
          </a:p>
        </p:txBody>
      </p:sp>
      <p:graphicFrame>
        <p:nvGraphicFramePr>
          <p:cNvPr id="8" name="Diagramme 7"/>
          <p:cNvGraphicFramePr/>
          <p:nvPr/>
        </p:nvGraphicFramePr>
        <p:xfrm>
          <a:off x="1809720" y="2214554"/>
          <a:ext cx="8643966" cy="2286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366" name="Image 5" descr="groupes homogènes.jpg"/>
          <p:cNvPicPr>
            <a:picLocks noChangeAspect="1"/>
          </p:cNvPicPr>
          <p:nvPr/>
        </p:nvPicPr>
        <p:blipFill>
          <a:blip r:embed="rId7" cstate="print"/>
          <a:srcRect/>
          <a:stretch>
            <a:fillRect/>
          </a:stretch>
        </p:blipFill>
        <p:spPr bwMode="auto">
          <a:xfrm>
            <a:off x="1881188" y="4000500"/>
            <a:ext cx="1928812" cy="1930400"/>
          </a:xfrm>
          <a:prstGeom prst="rect">
            <a:avLst/>
          </a:prstGeom>
          <a:noFill/>
          <a:ln w="9525">
            <a:noFill/>
            <a:miter lim="800000"/>
            <a:headEnd/>
            <a:tailEnd/>
          </a:ln>
        </p:spPr>
      </p:pic>
      <p:pic>
        <p:nvPicPr>
          <p:cNvPr id="15367" name="Picture 7" descr="C:\Documents and Settings\n\Bureau\images\cible.jpg"/>
          <p:cNvPicPr>
            <a:picLocks noChangeAspect="1" noChangeArrowheads="1"/>
          </p:cNvPicPr>
          <p:nvPr/>
        </p:nvPicPr>
        <p:blipFill>
          <a:blip r:embed="rId8" cstate="print"/>
          <a:srcRect/>
          <a:stretch>
            <a:fillRect/>
          </a:stretch>
        </p:blipFill>
        <p:spPr bwMode="auto">
          <a:xfrm>
            <a:off x="3952876" y="4143376"/>
            <a:ext cx="2125663" cy="1743075"/>
          </a:xfrm>
          <a:prstGeom prst="rect">
            <a:avLst/>
          </a:prstGeom>
          <a:noFill/>
          <a:ln w="9525">
            <a:noFill/>
            <a:miter lim="800000"/>
            <a:headEnd/>
            <a:tailEnd/>
          </a:ln>
        </p:spPr>
      </p:pic>
      <p:pic>
        <p:nvPicPr>
          <p:cNvPr id="15368" name="Picture 8" descr="C:\Documents and Settings\n\Bureau\images\d%C3%A9cision-de-positionnement1.jpg"/>
          <p:cNvPicPr>
            <a:picLocks noChangeAspect="1" noChangeArrowheads="1"/>
          </p:cNvPicPr>
          <p:nvPr/>
        </p:nvPicPr>
        <p:blipFill>
          <a:blip r:embed="rId9" cstate="print"/>
          <a:srcRect/>
          <a:stretch>
            <a:fillRect/>
          </a:stretch>
        </p:blipFill>
        <p:spPr bwMode="auto">
          <a:xfrm>
            <a:off x="6310313" y="4000501"/>
            <a:ext cx="1928812" cy="1920875"/>
          </a:xfrm>
          <a:prstGeom prst="rect">
            <a:avLst/>
          </a:prstGeom>
          <a:noFill/>
          <a:ln w="9525">
            <a:noFill/>
            <a:miter lim="800000"/>
            <a:headEnd/>
            <a:tailEnd/>
          </a:ln>
        </p:spPr>
      </p:pic>
      <p:pic>
        <p:nvPicPr>
          <p:cNvPr id="15369" name="Picture 9" descr="C:\Documents and Settings\n\Bureau\images\4ps.png"/>
          <p:cNvPicPr>
            <a:picLocks noChangeAspect="1" noChangeArrowheads="1"/>
          </p:cNvPicPr>
          <p:nvPr/>
        </p:nvPicPr>
        <p:blipFill>
          <a:blip r:embed="rId10" cstate="print"/>
          <a:srcRect/>
          <a:stretch>
            <a:fillRect/>
          </a:stretch>
        </p:blipFill>
        <p:spPr bwMode="auto">
          <a:xfrm>
            <a:off x="8524875" y="4071938"/>
            <a:ext cx="1912938" cy="1928812"/>
          </a:xfrm>
          <a:prstGeom prst="rect">
            <a:avLst/>
          </a:prstGeom>
          <a:noFill/>
          <a:ln w="9525">
            <a:noFill/>
            <a:miter lim="800000"/>
            <a:headEnd/>
            <a:tailEnd/>
          </a:ln>
        </p:spPr>
      </p:pic>
      <p:sp>
        <p:nvSpPr>
          <p:cNvPr id="10" name="Rectangle avec flèche vers le bas 9"/>
          <p:cNvSpPr/>
          <p:nvPr/>
        </p:nvSpPr>
        <p:spPr>
          <a:xfrm>
            <a:off x="3863752" y="1916832"/>
            <a:ext cx="2808312" cy="792088"/>
          </a:xfrm>
          <a:prstGeom prst="down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Stratégie Marketing</a:t>
            </a:r>
          </a:p>
        </p:txBody>
      </p:sp>
    </p:spTree>
    <p:extLst>
      <p:ext uri="{BB962C8B-B14F-4D97-AF65-F5344CB8AC3E}">
        <p14:creationId xmlns:p14="http://schemas.microsoft.com/office/powerpoint/2010/main" val="240951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3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50"/>
          <p:cNvSpPr>
            <a:spLocks noChangeArrowheads="1"/>
          </p:cNvSpPr>
          <p:nvPr/>
        </p:nvSpPr>
        <p:spPr bwMode="auto">
          <a:xfrm>
            <a:off x="2063552" y="692697"/>
            <a:ext cx="8312150" cy="646331"/>
          </a:xfrm>
          <a:prstGeom prst="rect">
            <a:avLst/>
          </a:prstGeom>
          <a:noFill/>
          <a:ln w="9525">
            <a:noFill/>
            <a:miter lim="800000"/>
            <a:headEnd/>
            <a:tailEnd/>
          </a:ln>
        </p:spPr>
        <p:txBody>
          <a:bodyPr>
            <a:spAutoFit/>
          </a:bodyPr>
          <a:lstStyle/>
          <a:p>
            <a:pPr eaLnBrk="0" hangingPunct="0"/>
            <a:r>
              <a:rPr lang="fr-FR" sz="3600" b="1" dirty="0">
                <a:solidFill>
                  <a:schemeClr val="tx2"/>
                </a:solidFill>
              </a:rPr>
              <a:t>c.1 La segmentation</a:t>
            </a:r>
          </a:p>
        </p:txBody>
      </p:sp>
      <p:grpSp>
        <p:nvGrpSpPr>
          <p:cNvPr id="2" name="Groupe 3"/>
          <p:cNvGrpSpPr>
            <a:grpSpLocks/>
          </p:cNvGrpSpPr>
          <p:nvPr/>
        </p:nvGrpSpPr>
        <p:grpSpPr bwMode="auto">
          <a:xfrm>
            <a:off x="3082323" y="1910555"/>
            <a:ext cx="7046912" cy="1135063"/>
            <a:chOff x="0" y="0"/>
            <a:chExt cx="6234138" cy="1135864"/>
          </a:xfrm>
        </p:grpSpPr>
        <p:sp>
          <p:nvSpPr>
            <p:cNvPr id="5" name="Rectangle à coins arrondis 4"/>
            <p:cNvSpPr/>
            <p:nvPr/>
          </p:nvSpPr>
          <p:spPr>
            <a:xfrm>
              <a:off x="0" y="0"/>
              <a:ext cx="6234138" cy="1135864"/>
            </a:xfrm>
            <a:prstGeom prst="roundRect">
              <a:avLst>
                <a:gd name="adj" fmla="val 10000"/>
              </a:avLst>
            </a:prstGeom>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a:lstStyle/>
            <a:p>
              <a:endParaRPr lang="fr-FR"/>
            </a:p>
          </p:txBody>
        </p:sp>
        <p:sp>
          <p:nvSpPr>
            <p:cNvPr id="6" name="Rectangle 5"/>
            <p:cNvSpPr/>
            <p:nvPr/>
          </p:nvSpPr>
          <p:spPr>
            <a:xfrm>
              <a:off x="33706" y="33362"/>
              <a:ext cx="6155492" cy="1069141"/>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just" defTabSz="889000" eaLnBrk="0" hangingPunct="0">
                <a:lnSpc>
                  <a:spcPct val="90000"/>
                </a:lnSpc>
                <a:spcAft>
                  <a:spcPct val="35000"/>
                </a:spcAft>
                <a:defRPr/>
              </a:pPr>
              <a:r>
                <a:rPr lang="fr-FR" sz="2000" dirty="0"/>
                <a:t>La segmentation consiste donc à découper le marché en sous-ensembles d’acheteurs</a:t>
              </a:r>
              <a:r>
                <a:rPr lang="fr-FR" sz="2000" u="sng" dirty="0"/>
                <a:t> </a:t>
              </a:r>
              <a:r>
                <a:rPr lang="fr-FR" sz="2000" b="1" u="sng" dirty="0"/>
                <a:t>homogènes </a:t>
              </a:r>
              <a:r>
                <a:rPr lang="fr-FR" sz="2000" dirty="0"/>
                <a:t>par rapport à l’usage du produit.</a:t>
              </a:r>
              <a:endParaRPr lang="fr-FR" sz="2000" u="sng" dirty="0"/>
            </a:p>
          </p:txBody>
        </p:sp>
      </p:grpSp>
      <p:pic>
        <p:nvPicPr>
          <p:cNvPr id="15364" name="Image 4" descr="segmentation.jpg"/>
          <p:cNvPicPr>
            <a:picLocks noChangeAspect="1"/>
          </p:cNvPicPr>
          <p:nvPr/>
        </p:nvPicPr>
        <p:blipFill>
          <a:blip r:embed="rId3" cstate="print"/>
          <a:srcRect/>
          <a:stretch>
            <a:fillRect/>
          </a:stretch>
        </p:blipFill>
        <p:spPr bwMode="auto">
          <a:xfrm>
            <a:off x="4851995" y="3373438"/>
            <a:ext cx="2735263" cy="2735262"/>
          </a:xfrm>
          <a:prstGeom prst="rect">
            <a:avLst/>
          </a:prstGeom>
          <a:noFill/>
          <a:ln w="9525">
            <a:noFill/>
            <a:miter lim="800000"/>
            <a:headEnd/>
            <a:tailEnd/>
          </a:ln>
        </p:spPr>
      </p:pic>
      <p:sp>
        <p:nvSpPr>
          <p:cNvPr id="16" name="Rectangle 15"/>
          <p:cNvSpPr/>
          <p:nvPr/>
        </p:nvSpPr>
        <p:spPr>
          <a:xfrm>
            <a:off x="2400301" y="4195763"/>
            <a:ext cx="3527425" cy="1681162"/>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eaLnBrk="0" hangingPunct="0">
              <a:lnSpc>
                <a:spcPct val="90000"/>
              </a:lnSpc>
              <a:spcAft>
                <a:spcPct val="35000"/>
              </a:spcAft>
              <a:defRPr/>
            </a:pPr>
            <a:r>
              <a:rPr lang="fr-FR" dirty="0"/>
              <a:t>Ce découpage se fait en fonction de critères de segmentation</a:t>
            </a:r>
            <a:endParaRPr lang="fr-FR" b="1" u="sng" dirty="0"/>
          </a:p>
        </p:txBody>
      </p:sp>
      <p:sp>
        <p:nvSpPr>
          <p:cNvPr id="12" name="Espace réservé du numéro de diapositive 3"/>
          <p:cNvSpPr>
            <a:spLocks noGrp="1"/>
          </p:cNvSpPr>
          <p:nvPr>
            <p:ph type="sldNum" sz="quarter" idx="12"/>
          </p:nvPr>
        </p:nvSpPr>
        <p:spPr/>
        <p:txBody>
          <a:bodyPr/>
          <a:lstStyle/>
          <a:p>
            <a:pPr>
              <a:defRPr/>
            </a:pPr>
            <a:fld id="{A839F4A0-C743-4A62-BA8D-2B2292FE896B}" type="slidenum">
              <a:rPr lang="fr-FR"/>
              <a:pPr>
                <a:defRPr/>
              </a:pPr>
              <a:t>15</a:t>
            </a:fld>
            <a:endParaRPr lang="fr-FR"/>
          </a:p>
        </p:txBody>
      </p:sp>
    </p:spTree>
    <p:extLst>
      <p:ext uri="{BB962C8B-B14F-4D97-AF65-F5344CB8AC3E}">
        <p14:creationId xmlns:p14="http://schemas.microsoft.com/office/powerpoint/2010/main" val="91041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3048000" y="179389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387" name="Accolade ouvrante 7"/>
          <p:cNvSpPr>
            <a:spLocks/>
          </p:cNvSpPr>
          <p:nvPr/>
        </p:nvSpPr>
        <p:spPr bwMode="auto">
          <a:xfrm>
            <a:off x="3309939" y="2071688"/>
            <a:ext cx="642937" cy="3643312"/>
          </a:xfrm>
          <a:prstGeom prst="leftBrace">
            <a:avLst>
              <a:gd name="adj1" fmla="val 8343"/>
              <a:gd name="adj2" fmla="val 50000"/>
            </a:avLst>
          </a:prstGeom>
          <a:solidFill>
            <a:srgbClr val="FFC000"/>
          </a:solidFill>
          <a:ln w="9525" algn="ctr">
            <a:solidFill>
              <a:schemeClr val="tx1"/>
            </a:solidFill>
            <a:round/>
            <a:headEnd/>
            <a:tailEnd/>
          </a:ln>
        </p:spPr>
        <p:txBody>
          <a:bodyPr/>
          <a:lstStyle/>
          <a:p>
            <a:pPr eaLnBrk="0" hangingPunct="0"/>
            <a:endParaRPr lang="fr-FR"/>
          </a:p>
        </p:txBody>
      </p:sp>
      <p:sp>
        <p:nvSpPr>
          <p:cNvPr id="16388" name="ZoneTexte 8"/>
          <p:cNvSpPr txBox="1">
            <a:spLocks noChangeArrowheads="1"/>
          </p:cNvSpPr>
          <p:nvPr/>
        </p:nvSpPr>
        <p:spPr bwMode="auto">
          <a:xfrm>
            <a:off x="1738313" y="3643313"/>
            <a:ext cx="1643062" cy="369332"/>
          </a:xfrm>
          <a:prstGeom prst="rect">
            <a:avLst/>
          </a:prstGeom>
          <a:noFill/>
          <a:ln w="9525">
            <a:noFill/>
            <a:miter lim="800000"/>
            <a:headEnd/>
            <a:tailEnd/>
          </a:ln>
        </p:spPr>
        <p:txBody>
          <a:bodyPr>
            <a:spAutoFit/>
          </a:bodyPr>
          <a:lstStyle/>
          <a:p>
            <a:pPr algn="ctr" eaLnBrk="0" hangingPunct="0"/>
            <a:r>
              <a:rPr lang="fr-FR" b="1"/>
              <a:t>MARCHE</a:t>
            </a:r>
          </a:p>
        </p:txBody>
      </p:sp>
      <p:cxnSp>
        <p:nvCxnSpPr>
          <p:cNvPr id="16389" name="Connecteur droit avec flèche 14"/>
          <p:cNvCxnSpPr>
            <a:cxnSpLocks noChangeShapeType="1"/>
            <a:stCxn id="16392" idx="1"/>
          </p:cNvCxnSpPr>
          <p:nvPr/>
        </p:nvCxnSpPr>
        <p:spPr bwMode="auto">
          <a:xfrm rot="10800000" flipV="1">
            <a:off x="5524500" y="3530601"/>
            <a:ext cx="3143250" cy="112713"/>
          </a:xfrm>
          <a:prstGeom prst="straightConnector1">
            <a:avLst/>
          </a:prstGeom>
          <a:noFill/>
          <a:ln w="9525" algn="ctr">
            <a:solidFill>
              <a:schemeClr val="tx1"/>
            </a:solidFill>
            <a:round/>
            <a:headEnd/>
            <a:tailEnd type="arrow" w="med" len="med"/>
          </a:ln>
        </p:spPr>
      </p:cxnSp>
      <p:cxnSp>
        <p:nvCxnSpPr>
          <p:cNvPr id="16390" name="Connecteur droit avec flèche 16"/>
          <p:cNvCxnSpPr>
            <a:cxnSpLocks noChangeShapeType="1"/>
            <a:stCxn id="16392" idx="1"/>
          </p:cNvCxnSpPr>
          <p:nvPr/>
        </p:nvCxnSpPr>
        <p:spPr bwMode="auto">
          <a:xfrm rot="10800000">
            <a:off x="7524750" y="3214688"/>
            <a:ext cx="1143000" cy="315912"/>
          </a:xfrm>
          <a:prstGeom prst="straightConnector1">
            <a:avLst/>
          </a:prstGeom>
          <a:noFill/>
          <a:ln w="9525" algn="ctr">
            <a:solidFill>
              <a:schemeClr val="tx1"/>
            </a:solidFill>
            <a:round/>
            <a:headEnd/>
            <a:tailEnd type="arrow" w="med" len="med"/>
          </a:ln>
        </p:spPr>
      </p:cxnSp>
      <p:cxnSp>
        <p:nvCxnSpPr>
          <p:cNvPr id="16391" name="Connecteur droit avec flèche 18"/>
          <p:cNvCxnSpPr>
            <a:cxnSpLocks noChangeShapeType="1"/>
            <a:stCxn id="16392" idx="1"/>
          </p:cNvCxnSpPr>
          <p:nvPr/>
        </p:nvCxnSpPr>
        <p:spPr bwMode="auto">
          <a:xfrm rot="10800000" flipV="1">
            <a:off x="6453188" y="3530600"/>
            <a:ext cx="2214562" cy="1112838"/>
          </a:xfrm>
          <a:prstGeom prst="straightConnector1">
            <a:avLst/>
          </a:prstGeom>
          <a:noFill/>
          <a:ln w="9525" algn="ctr">
            <a:solidFill>
              <a:schemeClr val="tx1"/>
            </a:solidFill>
            <a:round/>
            <a:headEnd/>
            <a:tailEnd type="arrow" w="med" len="med"/>
          </a:ln>
        </p:spPr>
      </p:cxnSp>
      <p:sp>
        <p:nvSpPr>
          <p:cNvPr id="16392" name="ZoneTexte 21"/>
          <p:cNvSpPr txBox="1">
            <a:spLocks noChangeArrowheads="1"/>
          </p:cNvSpPr>
          <p:nvPr/>
        </p:nvSpPr>
        <p:spPr bwMode="auto">
          <a:xfrm>
            <a:off x="8667750" y="2562225"/>
            <a:ext cx="2000250" cy="1631216"/>
          </a:xfrm>
          <a:prstGeom prst="rect">
            <a:avLst/>
          </a:prstGeom>
          <a:noFill/>
          <a:ln w="9525">
            <a:noFill/>
            <a:miter lim="800000"/>
            <a:headEnd/>
            <a:tailEnd/>
          </a:ln>
        </p:spPr>
        <p:txBody>
          <a:bodyPr>
            <a:spAutoFit/>
          </a:bodyPr>
          <a:lstStyle/>
          <a:p>
            <a:pPr eaLnBrk="0" hangingPunct="0"/>
            <a:r>
              <a:rPr lang="fr-FR" sz="2000"/>
              <a:t>Un groupe de consommateurs qui partagent les mêmes désirs face au produit</a:t>
            </a:r>
          </a:p>
        </p:txBody>
      </p:sp>
      <p:sp>
        <p:nvSpPr>
          <p:cNvPr id="10" name="Espace réservé du numéro de diapositive 3"/>
          <p:cNvSpPr>
            <a:spLocks noGrp="1"/>
          </p:cNvSpPr>
          <p:nvPr>
            <p:ph type="sldNum" sz="quarter" idx="12"/>
          </p:nvPr>
        </p:nvSpPr>
        <p:spPr/>
        <p:txBody>
          <a:bodyPr/>
          <a:lstStyle/>
          <a:p>
            <a:pPr>
              <a:defRPr/>
            </a:pPr>
            <a:fld id="{DD2D294D-06A1-41D0-B454-73D4280B9A5F}" type="slidenum">
              <a:rPr lang="fr-FR"/>
              <a:pPr>
                <a:defRPr/>
              </a:pPr>
              <a:t>16</a:t>
            </a:fld>
            <a:endParaRPr lang="fr-FR"/>
          </a:p>
        </p:txBody>
      </p:sp>
      <p:sp>
        <p:nvSpPr>
          <p:cNvPr id="12" name="Rectangle 2050"/>
          <p:cNvSpPr>
            <a:spLocks noChangeArrowheads="1"/>
          </p:cNvSpPr>
          <p:nvPr/>
        </p:nvSpPr>
        <p:spPr bwMode="auto">
          <a:xfrm>
            <a:off x="2063552" y="692697"/>
            <a:ext cx="8312150" cy="646331"/>
          </a:xfrm>
          <a:prstGeom prst="rect">
            <a:avLst/>
          </a:prstGeom>
          <a:noFill/>
          <a:ln w="9525">
            <a:noFill/>
            <a:miter lim="800000"/>
            <a:headEnd/>
            <a:tailEnd/>
          </a:ln>
        </p:spPr>
        <p:txBody>
          <a:bodyPr>
            <a:spAutoFit/>
          </a:bodyPr>
          <a:lstStyle/>
          <a:p>
            <a:pPr eaLnBrk="0" hangingPunct="0"/>
            <a:r>
              <a:rPr lang="fr-FR" sz="3600" b="1" dirty="0">
                <a:solidFill>
                  <a:schemeClr val="tx2"/>
                </a:solidFill>
              </a:rPr>
              <a:t>c.1 La segmentation</a:t>
            </a:r>
          </a:p>
        </p:txBody>
      </p:sp>
    </p:spTree>
    <p:extLst>
      <p:ext uri="{BB962C8B-B14F-4D97-AF65-F5344CB8AC3E}">
        <p14:creationId xmlns:p14="http://schemas.microsoft.com/office/powerpoint/2010/main" val="243903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6"/>
          <p:cNvGrpSpPr>
            <a:grpSpLocks/>
          </p:cNvGrpSpPr>
          <p:nvPr/>
        </p:nvGrpSpPr>
        <p:grpSpPr bwMode="auto">
          <a:xfrm>
            <a:off x="4024313" y="1714501"/>
            <a:ext cx="3954462" cy="785813"/>
            <a:chOff x="8748" y="1221589"/>
            <a:chExt cx="2621328" cy="1628786"/>
          </a:xfrm>
        </p:grpSpPr>
        <p:sp>
          <p:nvSpPr>
            <p:cNvPr id="8" name="Rectangle à coins arrondis 7"/>
            <p:cNvSpPr/>
            <p:nvPr/>
          </p:nvSpPr>
          <p:spPr>
            <a:xfrm>
              <a:off x="8748" y="1221589"/>
              <a:ext cx="2621328" cy="1628786"/>
            </a:xfrm>
            <a:prstGeom prst="roundRect">
              <a:avLst/>
            </a:prstGeom>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a:lstStyle/>
            <a:p>
              <a:endParaRPr lang="fr-FR"/>
            </a:p>
          </p:txBody>
        </p:sp>
        <p:sp>
          <p:nvSpPr>
            <p:cNvPr id="9" name="Rectangle 8"/>
            <p:cNvSpPr/>
            <p:nvPr/>
          </p:nvSpPr>
          <p:spPr>
            <a:xfrm>
              <a:off x="88724" y="1300560"/>
              <a:ext cx="2461375" cy="1470843"/>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eaLnBrk="0" hangingPunct="0">
                <a:lnSpc>
                  <a:spcPct val="90000"/>
                </a:lnSpc>
                <a:spcAft>
                  <a:spcPct val="35000"/>
                </a:spcAft>
                <a:defRPr/>
              </a:pPr>
              <a:r>
                <a:rPr lang="fr-FR" sz="2000" b="1" dirty="0"/>
                <a:t>Exemple de segmentation</a:t>
              </a:r>
            </a:p>
          </p:txBody>
        </p:sp>
      </p:grpSp>
      <p:pic>
        <p:nvPicPr>
          <p:cNvPr id="23555" name="Picture 4" descr="C:\Documents and Settings\n\Bureau\images\csp.jpg"/>
          <p:cNvPicPr>
            <a:picLocks noChangeAspect="1" noChangeArrowheads="1"/>
          </p:cNvPicPr>
          <p:nvPr/>
        </p:nvPicPr>
        <p:blipFill>
          <a:blip r:embed="rId3" cstate="print"/>
          <a:srcRect/>
          <a:stretch>
            <a:fillRect/>
          </a:stretch>
        </p:blipFill>
        <p:spPr bwMode="auto">
          <a:xfrm>
            <a:off x="7596188" y="3357563"/>
            <a:ext cx="2786062" cy="2786062"/>
          </a:xfrm>
          <a:prstGeom prst="rect">
            <a:avLst/>
          </a:prstGeom>
          <a:noFill/>
          <a:ln w="9525">
            <a:noFill/>
            <a:miter lim="800000"/>
            <a:headEnd/>
            <a:tailEnd/>
          </a:ln>
        </p:spPr>
      </p:pic>
      <p:grpSp>
        <p:nvGrpSpPr>
          <p:cNvPr id="3" name="Groupe 6"/>
          <p:cNvGrpSpPr>
            <a:grpSpLocks/>
          </p:cNvGrpSpPr>
          <p:nvPr/>
        </p:nvGrpSpPr>
        <p:grpSpPr bwMode="auto">
          <a:xfrm>
            <a:off x="2166939" y="2571751"/>
            <a:ext cx="2143125" cy="785813"/>
            <a:chOff x="8748" y="1221589"/>
            <a:chExt cx="2621328" cy="1628786"/>
          </a:xfrm>
        </p:grpSpPr>
        <p:sp>
          <p:nvSpPr>
            <p:cNvPr id="12" name="Rectangle à coins arrondis 11"/>
            <p:cNvSpPr/>
            <p:nvPr/>
          </p:nvSpPr>
          <p:spPr>
            <a:xfrm>
              <a:off x="8748" y="1221589"/>
              <a:ext cx="2621328" cy="1628786"/>
            </a:xfrm>
            <a:prstGeom prst="roundRect">
              <a:avLst/>
            </a:prstGeom>
            <a:solidFill>
              <a:srgbClr val="FF0000">
                <a:alpha val="90000"/>
              </a:srgbClr>
            </a:solidFill>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a:lstStyle/>
            <a:p>
              <a:endParaRPr lang="fr-FR"/>
            </a:p>
          </p:txBody>
        </p:sp>
        <p:sp>
          <p:nvSpPr>
            <p:cNvPr id="13" name="Rectangle 12"/>
            <p:cNvSpPr/>
            <p:nvPr/>
          </p:nvSpPr>
          <p:spPr>
            <a:xfrm>
              <a:off x="88358" y="1300560"/>
              <a:ext cx="2462107" cy="1470843"/>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eaLnBrk="0" hangingPunct="0">
                <a:lnSpc>
                  <a:spcPct val="90000"/>
                </a:lnSpc>
                <a:spcAft>
                  <a:spcPct val="35000"/>
                </a:spcAft>
                <a:defRPr/>
              </a:pPr>
              <a:r>
                <a:rPr lang="fr-FR" sz="2000" b="1" dirty="0"/>
                <a:t>Age</a:t>
              </a:r>
            </a:p>
          </p:txBody>
        </p:sp>
      </p:grpSp>
      <p:grpSp>
        <p:nvGrpSpPr>
          <p:cNvPr id="4" name="Groupe 6"/>
          <p:cNvGrpSpPr>
            <a:grpSpLocks/>
          </p:cNvGrpSpPr>
          <p:nvPr/>
        </p:nvGrpSpPr>
        <p:grpSpPr bwMode="auto">
          <a:xfrm>
            <a:off x="5024430" y="2571744"/>
            <a:ext cx="2143140" cy="785812"/>
            <a:chOff x="8748" y="1221589"/>
            <a:chExt cx="2621328" cy="1628786"/>
          </a:xfrm>
          <a:solidFill>
            <a:srgbClr val="FF0000"/>
          </a:solidFill>
        </p:grpSpPr>
        <p:sp>
          <p:nvSpPr>
            <p:cNvPr id="15" name="Rectangle à coins arrondis 14"/>
            <p:cNvSpPr/>
            <p:nvPr/>
          </p:nvSpPr>
          <p:spPr>
            <a:xfrm>
              <a:off x="8748" y="1221589"/>
              <a:ext cx="2621328" cy="1628786"/>
            </a:xfrm>
            <a:prstGeom prst="roundRect">
              <a:avLst/>
            </a:prstGeom>
            <a:grpFill/>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a:lstStyle/>
            <a:p>
              <a:endParaRPr lang="fr-FR"/>
            </a:p>
          </p:txBody>
        </p:sp>
        <p:sp>
          <p:nvSpPr>
            <p:cNvPr id="16" name="Rectangle 15"/>
            <p:cNvSpPr/>
            <p:nvPr/>
          </p:nvSpPr>
          <p:spPr>
            <a:xfrm>
              <a:off x="88724" y="1300560"/>
              <a:ext cx="2461375" cy="1470843"/>
            </a:xfrm>
            <a:prstGeom prst="rect">
              <a:avLst/>
            </a:prstGeom>
            <a:grpFill/>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eaLnBrk="0" hangingPunct="0">
                <a:lnSpc>
                  <a:spcPct val="90000"/>
                </a:lnSpc>
                <a:spcAft>
                  <a:spcPct val="35000"/>
                </a:spcAft>
                <a:defRPr/>
              </a:pPr>
              <a:r>
                <a:rPr lang="fr-FR" sz="2000" b="1" dirty="0"/>
                <a:t>Sexe</a:t>
              </a:r>
            </a:p>
          </p:txBody>
        </p:sp>
      </p:grpSp>
      <p:grpSp>
        <p:nvGrpSpPr>
          <p:cNvPr id="5" name="Groupe 6"/>
          <p:cNvGrpSpPr>
            <a:grpSpLocks/>
          </p:cNvGrpSpPr>
          <p:nvPr/>
        </p:nvGrpSpPr>
        <p:grpSpPr bwMode="auto">
          <a:xfrm>
            <a:off x="7881939" y="2571751"/>
            <a:ext cx="2143125" cy="785813"/>
            <a:chOff x="8748" y="1221589"/>
            <a:chExt cx="2621328" cy="1628786"/>
          </a:xfrm>
        </p:grpSpPr>
        <p:sp>
          <p:nvSpPr>
            <p:cNvPr id="18" name="Rectangle à coins arrondis 17"/>
            <p:cNvSpPr/>
            <p:nvPr/>
          </p:nvSpPr>
          <p:spPr>
            <a:xfrm>
              <a:off x="8748" y="1221589"/>
              <a:ext cx="2621328" cy="1628786"/>
            </a:xfrm>
            <a:prstGeom prst="roundRect">
              <a:avLst/>
            </a:prstGeom>
            <a:solidFill>
              <a:srgbClr val="FF0000">
                <a:alpha val="90000"/>
              </a:srgbClr>
            </a:solidFill>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a:lstStyle/>
            <a:p>
              <a:endParaRPr lang="fr-FR"/>
            </a:p>
          </p:txBody>
        </p:sp>
        <p:sp>
          <p:nvSpPr>
            <p:cNvPr id="19" name="Rectangle 18"/>
            <p:cNvSpPr/>
            <p:nvPr/>
          </p:nvSpPr>
          <p:spPr>
            <a:xfrm>
              <a:off x="88358" y="1300560"/>
              <a:ext cx="2462107" cy="1470843"/>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eaLnBrk="0" hangingPunct="0">
                <a:lnSpc>
                  <a:spcPct val="90000"/>
                </a:lnSpc>
                <a:spcAft>
                  <a:spcPct val="35000"/>
                </a:spcAft>
                <a:defRPr/>
              </a:pPr>
              <a:r>
                <a:rPr lang="fr-FR" sz="2000" b="1" dirty="0"/>
                <a:t>CSP</a:t>
              </a:r>
            </a:p>
          </p:txBody>
        </p:sp>
      </p:grpSp>
      <p:pic>
        <p:nvPicPr>
          <p:cNvPr id="23560" name="Image 1"/>
          <p:cNvPicPr>
            <a:picLocks noChangeAspect="1"/>
          </p:cNvPicPr>
          <p:nvPr/>
        </p:nvPicPr>
        <p:blipFill>
          <a:blip r:embed="rId4" cstate="print"/>
          <a:srcRect/>
          <a:stretch>
            <a:fillRect/>
          </a:stretch>
        </p:blipFill>
        <p:spPr bwMode="auto">
          <a:xfrm>
            <a:off x="5024439" y="3714751"/>
            <a:ext cx="2143125" cy="2143125"/>
          </a:xfrm>
          <a:prstGeom prst="rect">
            <a:avLst/>
          </a:prstGeom>
          <a:noFill/>
          <a:ln w="9525">
            <a:noFill/>
            <a:miter lim="800000"/>
            <a:headEnd/>
            <a:tailEnd/>
          </a:ln>
        </p:spPr>
      </p:pic>
      <p:pic>
        <p:nvPicPr>
          <p:cNvPr id="23561" name="Picture 2" descr="C:\Documents and Settings\n\Bureau\age.jpg"/>
          <p:cNvPicPr>
            <a:picLocks noChangeAspect="1" noChangeArrowheads="1"/>
          </p:cNvPicPr>
          <p:nvPr/>
        </p:nvPicPr>
        <p:blipFill>
          <a:blip r:embed="rId5" cstate="print"/>
          <a:srcRect/>
          <a:stretch>
            <a:fillRect/>
          </a:stretch>
        </p:blipFill>
        <p:spPr bwMode="auto">
          <a:xfrm>
            <a:off x="2238375" y="3429001"/>
            <a:ext cx="1943100" cy="2562225"/>
          </a:xfrm>
          <a:prstGeom prst="rect">
            <a:avLst/>
          </a:prstGeom>
          <a:noFill/>
          <a:ln w="9525">
            <a:noFill/>
            <a:miter lim="800000"/>
            <a:headEnd/>
            <a:tailEnd/>
          </a:ln>
        </p:spPr>
      </p:pic>
      <p:sp>
        <p:nvSpPr>
          <p:cNvPr id="20" name="Espace réservé du numéro de diapositive 3"/>
          <p:cNvSpPr>
            <a:spLocks noGrp="1"/>
          </p:cNvSpPr>
          <p:nvPr>
            <p:ph type="sldNum" sz="quarter" idx="12"/>
          </p:nvPr>
        </p:nvSpPr>
        <p:spPr/>
        <p:txBody>
          <a:bodyPr/>
          <a:lstStyle/>
          <a:p>
            <a:pPr>
              <a:defRPr/>
            </a:pPr>
            <a:fld id="{92E77D42-D935-45FD-A976-69C754FFEAA8}" type="slidenum">
              <a:rPr lang="fr-FR"/>
              <a:pPr>
                <a:defRPr/>
              </a:pPr>
              <a:t>17</a:t>
            </a:fld>
            <a:endParaRPr lang="fr-FR"/>
          </a:p>
        </p:txBody>
      </p:sp>
      <p:sp>
        <p:nvSpPr>
          <p:cNvPr id="22" name="Rectangle 2050"/>
          <p:cNvSpPr>
            <a:spLocks noChangeArrowheads="1"/>
          </p:cNvSpPr>
          <p:nvPr/>
        </p:nvSpPr>
        <p:spPr bwMode="auto">
          <a:xfrm>
            <a:off x="2063552" y="692697"/>
            <a:ext cx="8312150" cy="646331"/>
          </a:xfrm>
          <a:prstGeom prst="rect">
            <a:avLst/>
          </a:prstGeom>
          <a:noFill/>
          <a:ln w="9525">
            <a:noFill/>
            <a:miter lim="800000"/>
            <a:headEnd/>
            <a:tailEnd/>
          </a:ln>
        </p:spPr>
        <p:txBody>
          <a:bodyPr>
            <a:spAutoFit/>
          </a:bodyPr>
          <a:lstStyle/>
          <a:p>
            <a:pPr eaLnBrk="0" hangingPunct="0"/>
            <a:r>
              <a:rPr lang="fr-FR" sz="3600" b="1" dirty="0">
                <a:solidFill>
                  <a:schemeClr val="tx2"/>
                </a:solidFill>
              </a:rPr>
              <a:t>c.1 La segmentation</a:t>
            </a:r>
          </a:p>
        </p:txBody>
      </p:sp>
    </p:spTree>
    <p:extLst>
      <p:ext uri="{BB962C8B-B14F-4D97-AF65-F5344CB8AC3E}">
        <p14:creationId xmlns:p14="http://schemas.microsoft.com/office/powerpoint/2010/main" val="3713075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024128" y="375533"/>
            <a:ext cx="9720263" cy="903287"/>
          </a:xfrm>
        </p:spPr>
        <p:txBody>
          <a:bodyPr>
            <a:normAutofit/>
          </a:bodyPr>
          <a:lstStyle/>
          <a:p>
            <a:r>
              <a:rPr lang="fr-FR" sz="4400" dirty="0"/>
              <a:t>2. Les critères de segmentation</a:t>
            </a:r>
          </a:p>
        </p:txBody>
      </p:sp>
      <p:pic>
        <p:nvPicPr>
          <p:cNvPr id="4" name="Espace réservé du contenu 3"/>
          <p:cNvPicPr>
            <a:picLocks noGrp="1" noChangeAspect="1"/>
          </p:cNvPicPr>
          <p:nvPr>
            <p:ph idx="4294967295"/>
          </p:nvPr>
        </p:nvPicPr>
        <p:blipFill>
          <a:blip r:embed="rId2"/>
          <a:stretch>
            <a:fillRect/>
          </a:stretch>
        </p:blipFill>
        <p:spPr>
          <a:xfrm>
            <a:off x="2206973" y="2978150"/>
            <a:ext cx="7875587" cy="3879850"/>
          </a:xfrm>
          <a:prstGeom prst="rect">
            <a:avLst/>
          </a:prstGeom>
        </p:spPr>
      </p:pic>
      <p:sp>
        <p:nvSpPr>
          <p:cNvPr id="5" name="Rectangle 4"/>
          <p:cNvSpPr/>
          <p:nvPr/>
        </p:nvSpPr>
        <p:spPr>
          <a:xfrm>
            <a:off x="1024128" y="1107029"/>
            <a:ext cx="10241279" cy="1591269"/>
          </a:xfrm>
          <a:prstGeom prst="rect">
            <a:avLst/>
          </a:prstGeom>
        </p:spPr>
        <p:txBody>
          <a:bodyPr wrap="square">
            <a:spAutoFit/>
          </a:bodyPr>
          <a:lstStyle/>
          <a:p>
            <a:endParaRPr lang="fr-FR" sz="1100" dirty="0">
              <a:solidFill>
                <a:srgbClr val="000000"/>
              </a:solidFill>
              <a:latin typeface="Times New Roman" panose="02020603050405020304" pitchFamily="18" charset="0"/>
            </a:endParaRPr>
          </a:p>
          <a:p>
            <a:pPr marL="285750" indent="-285750" algn="just">
              <a:lnSpc>
                <a:spcPct val="150000"/>
              </a:lnSpc>
              <a:buFont typeface="Wingdings" panose="05000000000000000000" pitchFamily="2" charset="2"/>
              <a:buChar char="Ø"/>
            </a:pPr>
            <a:r>
              <a:rPr lang="fr-FR" sz="2000" b="1" u="sng" dirty="0">
                <a:solidFill>
                  <a:srgbClr val="000000"/>
                </a:solidFill>
                <a:latin typeface="Times New Roman" panose="02020603050405020304" pitchFamily="18" charset="0"/>
              </a:rPr>
              <a:t>La segmentation sociodémographique ou géographique</a:t>
            </a:r>
            <a:r>
              <a:rPr lang="fr-FR" sz="2000" b="1" dirty="0">
                <a:solidFill>
                  <a:srgbClr val="000000"/>
                </a:solidFill>
                <a:latin typeface="Times New Roman" panose="02020603050405020304" pitchFamily="18" charset="0"/>
              </a:rPr>
              <a:t>: </a:t>
            </a:r>
            <a:r>
              <a:rPr lang="fr-FR" sz="2000" dirty="0">
                <a:solidFill>
                  <a:srgbClr val="000000"/>
                </a:solidFill>
                <a:latin typeface="Times New Roman" panose="02020603050405020304" pitchFamily="18" charset="0"/>
              </a:rPr>
              <a:t>basée sur l’hypothèse selon laquelle ce sont les différences dans les profils qui sont à l’origine des différences dans les avantages recherchés et dans les préférences. </a:t>
            </a:r>
          </a:p>
        </p:txBody>
      </p:sp>
    </p:spTree>
    <p:extLst>
      <p:ext uri="{BB962C8B-B14F-4D97-AF65-F5344CB8AC3E}">
        <p14:creationId xmlns:p14="http://schemas.microsoft.com/office/powerpoint/2010/main" val="176013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ChangeArrowheads="1"/>
          </p:cNvSpPr>
          <p:nvPr/>
        </p:nvSpPr>
        <p:spPr bwMode="auto">
          <a:xfrm>
            <a:off x="2095500" y="2071689"/>
            <a:ext cx="8072438" cy="8794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lnSpc>
                <a:spcPct val="80000"/>
              </a:lnSpc>
              <a:defRPr/>
            </a:pPr>
            <a:r>
              <a:rPr lang="fr-FR" sz="3200" dirty="0"/>
              <a:t>Cible = ensemble des segments que l’entreprise décide de satisfaire en priorité </a:t>
            </a:r>
          </a:p>
        </p:txBody>
      </p:sp>
      <p:sp>
        <p:nvSpPr>
          <p:cNvPr id="33795" name="Rectangle 2050"/>
          <p:cNvSpPr>
            <a:spLocks noChangeArrowheads="1"/>
          </p:cNvSpPr>
          <p:nvPr/>
        </p:nvSpPr>
        <p:spPr bwMode="auto">
          <a:xfrm>
            <a:off x="2063552" y="764705"/>
            <a:ext cx="8312150" cy="646331"/>
          </a:xfrm>
          <a:prstGeom prst="rect">
            <a:avLst/>
          </a:prstGeom>
          <a:noFill/>
          <a:ln w="9525">
            <a:noFill/>
            <a:miter lim="800000"/>
            <a:headEnd/>
            <a:tailEnd/>
          </a:ln>
        </p:spPr>
        <p:txBody>
          <a:bodyPr>
            <a:spAutoFit/>
          </a:bodyPr>
          <a:lstStyle/>
          <a:p>
            <a:pPr eaLnBrk="0" hangingPunct="0"/>
            <a:r>
              <a:rPr lang="fr-FR" sz="3600" b="1" dirty="0">
                <a:solidFill>
                  <a:schemeClr val="tx2"/>
                </a:solidFill>
              </a:rPr>
              <a:t>c.2 Le ciblage</a:t>
            </a:r>
          </a:p>
        </p:txBody>
      </p:sp>
      <p:pic>
        <p:nvPicPr>
          <p:cNvPr id="33796" name="Picture 4" descr="C:\Documents and Settings\n\Bureau\images\ciblage-client.jpg"/>
          <p:cNvPicPr>
            <a:picLocks noChangeAspect="1" noChangeArrowheads="1"/>
          </p:cNvPicPr>
          <p:nvPr/>
        </p:nvPicPr>
        <p:blipFill>
          <a:blip r:embed="rId3" cstate="print"/>
          <a:srcRect/>
          <a:stretch>
            <a:fillRect/>
          </a:stretch>
        </p:blipFill>
        <p:spPr bwMode="auto">
          <a:xfrm>
            <a:off x="4595813" y="3143251"/>
            <a:ext cx="2786062" cy="2771775"/>
          </a:xfrm>
          <a:prstGeom prst="rect">
            <a:avLst/>
          </a:prstGeom>
          <a:noFill/>
          <a:ln w="9525">
            <a:noFill/>
            <a:miter lim="800000"/>
            <a:headEnd/>
            <a:tailEnd/>
          </a:ln>
        </p:spPr>
      </p:pic>
      <p:sp>
        <p:nvSpPr>
          <p:cNvPr id="5" name="Espace réservé du numéro de diapositive 3"/>
          <p:cNvSpPr>
            <a:spLocks noGrp="1"/>
          </p:cNvSpPr>
          <p:nvPr>
            <p:ph type="sldNum" sz="quarter" idx="12"/>
          </p:nvPr>
        </p:nvSpPr>
        <p:spPr/>
        <p:txBody>
          <a:bodyPr/>
          <a:lstStyle/>
          <a:p>
            <a:pPr>
              <a:defRPr/>
            </a:pPr>
            <a:fld id="{255E2D1C-2B5A-47B3-AFBD-08E4BEB6F0EA}" type="slidenum">
              <a:rPr lang="fr-FR"/>
              <a:pPr>
                <a:defRPr/>
              </a:pPr>
              <a:t>19</a:t>
            </a:fld>
            <a:endParaRPr lang="fr-FR"/>
          </a:p>
        </p:txBody>
      </p:sp>
    </p:spTree>
    <p:extLst>
      <p:ext uri="{BB962C8B-B14F-4D97-AF65-F5344CB8AC3E}">
        <p14:creationId xmlns:p14="http://schemas.microsoft.com/office/powerpoint/2010/main" val="1324527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24128" y="718457"/>
            <a:ext cx="9720073" cy="5590903"/>
          </a:xfrm>
        </p:spPr>
        <p:txBody>
          <a:bodyPr/>
          <a:lstStyle/>
          <a:p>
            <a:pPr marL="0" indent="0" algn="ctr">
              <a:buNone/>
            </a:pPr>
            <a:r>
              <a:rPr lang="fr-FR" sz="3200" b="1" dirty="0"/>
              <a:t>LES CIBLES</a:t>
            </a:r>
          </a:p>
          <a:p>
            <a:endParaRPr lang="fr-FR" dirty="0"/>
          </a:p>
        </p:txBody>
      </p:sp>
      <p:pic>
        <p:nvPicPr>
          <p:cNvPr id="4" name="Image 3"/>
          <p:cNvPicPr/>
          <p:nvPr/>
        </p:nvPicPr>
        <p:blipFill rotWithShape="1">
          <a:blip r:embed="rId2"/>
          <a:srcRect l="4410" t="5689" r="1361" b="2971"/>
          <a:stretch/>
        </p:blipFill>
        <p:spPr bwMode="auto">
          <a:xfrm>
            <a:off x="1463040" y="1658983"/>
            <a:ext cx="8595359" cy="40150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07096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CA57EB81-9571-4546-98EE-3D6E57163D23}" type="slidenum">
              <a:rPr lang="fr-FR" smtClean="0"/>
              <a:pPr>
                <a:defRPr/>
              </a:pPr>
              <a:t>21</a:t>
            </a:fld>
            <a:endParaRPr lang="fr-FR"/>
          </a:p>
        </p:txBody>
      </p:sp>
      <p:sp>
        <p:nvSpPr>
          <p:cNvPr id="4" name="Rectangle 3"/>
          <p:cNvSpPr/>
          <p:nvPr/>
        </p:nvSpPr>
        <p:spPr>
          <a:xfrm>
            <a:off x="2135560" y="764705"/>
            <a:ext cx="6984776" cy="646331"/>
          </a:xfrm>
          <a:prstGeom prst="rect">
            <a:avLst/>
          </a:prstGeom>
        </p:spPr>
        <p:txBody>
          <a:bodyPr wrap="square">
            <a:spAutoFit/>
          </a:bodyPr>
          <a:lstStyle/>
          <a:p>
            <a:r>
              <a:rPr lang="fr-FR" sz="3600" b="1" dirty="0">
                <a:solidFill>
                  <a:schemeClr val="tx2"/>
                </a:solidFill>
              </a:rPr>
              <a:t>c.3 Le positionnement</a:t>
            </a:r>
          </a:p>
        </p:txBody>
      </p:sp>
      <p:sp>
        <p:nvSpPr>
          <p:cNvPr id="5" name="Rectangle 4"/>
          <p:cNvSpPr/>
          <p:nvPr/>
        </p:nvSpPr>
        <p:spPr>
          <a:xfrm>
            <a:off x="2207568" y="2132856"/>
            <a:ext cx="7488832" cy="1421928"/>
          </a:xfrm>
          <a:prstGeom prst="rect">
            <a:avLst/>
          </a:prstGeom>
        </p:spPr>
        <p:txBody>
          <a:bodyPr wrap="square">
            <a:spAutoFit/>
          </a:bodyPr>
          <a:lstStyle/>
          <a:p>
            <a:pPr>
              <a:lnSpc>
                <a:spcPct val="240000"/>
              </a:lnSpc>
            </a:pPr>
            <a:r>
              <a:rPr lang="fr-FR" dirty="0">
                <a:latin typeface="Georgia" pitchFamily="18" charset="0"/>
              </a:rPr>
              <a:t>Le positionnement définit la manière dont la marque ou l’entreprise veut </a:t>
            </a:r>
            <a:r>
              <a:rPr lang="fr-FR" b="1" dirty="0">
                <a:latin typeface="Georgia" pitchFamily="18" charset="0"/>
              </a:rPr>
              <a:t>être perçue par les clients cibles</a:t>
            </a:r>
            <a:r>
              <a:rPr lang="fr-FR" dirty="0">
                <a:latin typeface="Georgia" pitchFamily="18" charset="0"/>
              </a:rPr>
              <a:t>. </a:t>
            </a:r>
          </a:p>
        </p:txBody>
      </p:sp>
      <p:sp>
        <p:nvSpPr>
          <p:cNvPr id="6" name="Rectangle à coins arrondis 5"/>
          <p:cNvSpPr/>
          <p:nvPr/>
        </p:nvSpPr>
        <p:spPr>
          <a:xfrm>
            <a:off x="2063552" y="2132856"/>
            <a:ext cx="7776864" cy="28083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57679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050"/>
          <p:cNvSpPr>
            <a:spLocks noChangeArrowheads="1"/>
          </p:cNvSpPr>
          <p:nvPr/>
        </p:nvSpPr>
        <p:spPr bwMode="auto">
          <a:xfrm>
            <a:off x="2135560" y="692697"/>
            <a:ext cx="8312150" cy="646331"/>
          </a:xfrm>
          <a:prstGeom prst="rect">
            <a:avLst/>
          </a:prstGeom>
          <a:noFill/>
          <a:ln w="9525">
            <a:noFill/>
            <a:miter lim="800000"/>
            <a:headEnd/>
            <a:tailEnd/>
          </a:ln>
        </p:spPr>
        <p:txBody>
          <a:bodyPr>
            <a:spAutoFit/>
          </a:bodyPr>
          <a:lstStyle/>
          <a:p>
            <a:pPr eaLnBrk="0" hangingPunct="0"/>
            <a:r>
              <a:rPr lang="fr-FR" sz="3600" b="1" dirty="0">
                <a:solidFill>
                  <a:schemeClr val="tx2"/>
                </a:solidFill>
              </a:rPr>
              <a:t>c.3 Le positionnement</a:t>
            </a:r>
          </a:p>
        </p:txBody>
      </p:sp>
      <p:pic>
        <p:nvPicPr>
          <p:cNvPr id="47107" name="Picture 2" descr="C:\Documents and Settings\n\Bureau\images\sans-titresdsa1.png"/>
          <p:cNvPicPr>
            <a:picLocks noChangeAspect="1" noChangeArrowheads="1"/>
          </p:cNvPicPr>
          <p:nvPr/>
        </p:nvPicPr>
        <p:blipFill>
          <a:blip r:embed="rId3" cstate="print"/>
          <a:srcRect/>
          <a:stretch>
            <a:fillRect/>
          </a:stretch>
        </p:blipFill>
        <p:spPr bwMode="auto">
          <a:xfrm>
            <a:off x="3297239" y="1928814"/>
            <a:ext cx="6008687" cy="4143375"/>
          </a:xfrm>
          <a:prstGeom prst="rect">
            <a:avLst/>
          </a:prstGeom>
          <a:noFill/>
          <a:ln w="9525">
            <a:noFill/>
            <a:miter lim="800000"/>
            <a:headEnd/>
            <a:tailEnd/>
          </a:ln>
        </p:spPr>
      </p:pic>
      <p:sp>
        <p:nvSpPr>
          <p:cNvPr id="47108" name="Rectangle 22"/>
          <p:cNvSpPr>
            <a:spLocks noChangeArrowheads="1"/>
          </p:cNvSpPr>
          <p:nvPr/>
        </p:nvSpPr>
        <p:spPr bwMode="auto">
          <a:xfrm>
            <a:off x="2166938" y="1857375"/>
            <a:ext cx="1120050" cy="369332"/>
          </a:xfrm>
          <a:prstGeom prst="rect">
            <a:avLst/>
          </a:prstGeom>
          <a:noFill/>
          <a:ln w="9525">
            <a:noFill/>
            <a:miter lim="800000"/>
            <a:headEnd/>
            <a:tailEnd/>
          </a:ln>
        </p:spPr>
        <p:txBody>
          <a:bodyPr wrap="none">
            <a:spAutoFit/>
          </a:bodyPr>
          <a:lstStyle/>
          <a:p>
            <a:r>
              <a:rPr lang="fr-FR" b="1" dirty="0">
                <a:solidFill>
                  <a:srgbClr val="FF0000"/>
                </a:solidFill>
              </a:rPr>
              <a:t>Exemple:</a:t>
            </a:r>
            <a:endParaRPr lang="fr-FR" dirty="0">
              <a:solidFill>
                <a:srgbClr val="FF0000"/>
              </a:solidFill>
            </a:endParaRPr>
          </a:p>
        </p:txBody>
      </p:sp>
      <p:sp>
        <p:nvSpPr>
          <p:cNvPr id="5" name="Espace réservé du numéro de diapositive 3"/>
          <p:cNvSpPr>
            <a:spLocks noGrp="1"/>
          </p:cNvSpPr>
          <p:nvPr>
            <p:ph type="sldNum" sz="quarter" idx="12"/>
          </p:nvPr>
        </p:nvSpPr>
        <p:spPr/>
        <p:txBody>
          <a:bodyPr/>
          <a:lstStyle/>
          <a:p>
            <a:pPr>
              <a:defRPr/>
            </a:pPr>
            <a:fld id="{2C9628B4-B17D-43EA-B64E-D8DC36E6B8CF}" type="slidenum">
              <a:rPr lang="fr-FR"/>
              <a:pPr>
                <a:defRPr/>
              </a:pPr>
              <a:t>22</a:t>
            </a:fld>
            <a:endParaRPr lang="fr-FR"/>
          </a:p>
        </p:txBody>
      </p:sp>
    </p:spTree>
    <p:extLst>
      <p:ext uri="{BB962C8B-B14F-4D97-AF65-F5344CB8AC3E}">
        <p14:creationId xmlns:p14="http://schemas.microsoft.com/office/powerpoint/2010/main" val="960732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2"/>
          </p:nvPr>
        </p:nvSpPr>
        <p:spPr/>
        <p:txBody>
          <a:bodyPr/>
          <a:lstStyle/>
          <a:p>
            <a:pPr>
              <a:defRPr/>
            </a:pPr>
            <a:fld id="{F3ACFD84-908C-4946-9FC0-989E18009373}" type="slidenum">
              <a:rPr lang="fr-FR"/>
              <a:pPr>
                <a:defRPr/>
              </a:pPr>
              <a:t>23</a:t>
            </a:fld>
            <a:endParaRPr lang="fr-FR"/>
          </a:p>
        </p:txBody>
      </p:sp>
      <p:pic>
        <p:nvPicPr>
          <p:cNvPr id="47108" name="Picture 9" descr="marketing_mix"/>
          <p:cNvPicPr>
            <a:picLocks noChangeAspect="1" noChangeArrowheads="1"/>
          </p:cNvPicPr>
          <p:nvPr/>
        </p:nvPicPr>
        <p:blipFill>
          <a:blip r:embed="rId2" cstate="print"/>
          <a:srcRect/>
          <a:stretch>
            <a:fillRect/>
          </a:stretch>
        </p:blipFill>
        <p:spPr bwMode="auto">
          <a:xfrm>
            <a:off x="3359150" y="1773238"/>
            <a:ext cx="5410200" cy="4064000"/>
          </a:xfrm>
          <a:prstGeom prst="rect">
            <a:avLst/>
          </a:prstGeom>
          <a:noFill/>
          <a:ln w="9525">
            <a:noFill/>
            <a:miter lim="800000"/>
            <a:headEnd/>
            <a:tailEnd/>
          </a:ln>
        </p:spPr>
      </p:pic>
      <p:sp>
        <p:nvSpPr>
          <p:cNvPr id="47109" name="Rectangle 1026"/>
          <p:cNvSpPr>
            <a:spLocks noChangeArrowheads="1"/>
          </p:cNvSpPr>
          <p:nvPr/>
        </p:nvSpPr>
        <p:spPr bwMode="auto">
          <a:xfrm>
            <a:off x="1843033" y="879202"/>
            <a:ext cx="5125377" cy="584775"/>
          </a:xfrm>
          <a:prstGeom prst="rect">
            <a:avLst/>
          </a:prstGeom>
          <a:noFill/>
          <a:ln w="9525">
            <a:noFill/>
            <a:miter lim="800000"/>
            <a:headEnd/>
            <a:tailEnd/>
          </a:ln>
        </p:spPr>
        <p:txBody>
          <a:bodyPr wrap="none">
            <a:spAutoFit/>
          </a:bodyPr>
          <a:lstStyle/>
          <a:p>
            <a:r>
              <a:rPr lang="fr-FR" sz="3200" b="1" dirty="0">
                <a:solidFill>
                  <a:schemeClr val="tx2"/>
                </a:solidFill>
              </a:rPr>
              <a:t>d. Le marketing mix – les 4P</a:t>
            </a:r>
          </a:p>
        </p:txBody>
      </p:sp>
    </p:spTree>
    <p:extLst>
      <p:ext uri="{BB962C8B-B14F-4D97-AF65-F5344CB8AC3E}">
        <p14:creationId xmlns:p14="http://schemas.microsoft.com/office/powerpoint/2010/main" val="1868438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3"/>
          <p:cNvSpPr>
            <a:spLocks noGrp="1"/>
          </p:cNvSpPr>
          <p:nvPr>
            <p:ph type="sldNum" sz="quarter" idx="12"/>
          </p:nvPr>
        </p:nvSpPr>
        <p:spPr/>
        <p:txBody>
          <a:bodyPr/>
          <a:lstStyle/>
          <a:p>
            <a:pPr>
              <a:defRPr/>
            </a:pPr>
            <a:fld id="{1FCB58E7-3926-4B87-B9B8-1F68C1975D66}" type="slidenum">
              <a:rPr lang="fr-FR"/>
              <a:pPr>
                <a:defRPr/>
              </a:pPr>
              <a:t>24</a:t>
            </a:fld>
            <a:endParaRPr lang="fr-FR"/>
          </a:p>
        </p:txBody>
      </p:sp>
      <p:pic>
        <p:nvPicPr>
          <p:cNvPr id="39941" name="Picture 5" descr="image52"/>
          <p:cNvPicPr>
            <a:picLocks noChangeAspect="1" noChangeArrowheads="1"/>
          </p:cNvPicPr>
          <p:nvPr/>
        </p:nvPicPr>
        <p:blipFill>
          <a:blip r:embed="rId2" cstate="print"/>
          <a:srcRect/>
          <a:stretch>
            <a:fillRect/>
          </a:stretch>
        </p:blipFill>
        <p:spPr bwMode="auto">
          <a:xfrm>
            <a:off x="2424114" y="2133601"/>
            <a:ext cx="7272337" cy="3959225"/>
          </a:xfrm>
          <a:prstGeom prst="rect">
            <a:avLst/>
          </a:prstGeom>
          <a:noFill/>
          <a:ln w="9525">
            <a:noFill/>
            <a:miter lim="800000"/>
            <a:headEnd/>
            <a:tailEnd/>
          </a:ln>
        </p:spPr>
      </p:pic>
      <p:pic>
        <p:nvPicPr>
          <p:cNvPr id="39942" name="Picture 6" descr="exple"/>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208214" y="1860129"/>
            <a:ext cx="503237" cy="233362"/>
          </a:xfrm>
          <a:prstGeom prst="rect">
            <a:avLst/>
          </a:prstGeom>
          <a:noFill/>
        </p:spPr>
      </p:pic>
      <p:sp>
        <p:nvSpPr>
          <p:cNvPr id="49158" name="Text Box 7"/>
          <p:cNvSpPr txBox="1">
            <a:spLocks noChangeArrowheads="1"/>
          </p:cNvSpPr>
          <p:nvPr/>
        </p:nvSpPr>
        <p:spPr bwMode="auto">
          <a:xfrm>
            <a:off x="2711451" y="1773238"/>
            <a:ext cx="3140475" cy="369332"/>
          </a:xfrm>
          <a:prstGeom prst="rect">
            <a:avLst/>
          </a:prstGeom>
          <a:noFill/>
          <a:ln w="9525">
            <a:noFill/>
            <a:miter lim="800000"/>
            <a:headEnd/>
            <a:tailEnd/>
          </a:ln>
        </p:spPr>
        <p:txBody>
          <a:bodyPr wrap="none">
            <a:spAutoFit/>
          </a:bodyPr>
          <a:lstStyle/>
          <a:p>
            <a:r>
              <a:rPr lang="fr-FR" b="1" i="1">
                <a:solidFill>
                  <a:srgbClr val="C00000"/>
                </a:solidFill>
              </a:rPr>
              <a:t>Exemple de mix non cohérent</a:t>
            </a:r>
          </a:p>
        </p:txBody>
      </p:sp>
      <p:sp>
        <p:nvSpPr>
          <p:cNvPr id="49159" name="Rectangle 1026"/>
          <p:cNvSpPr>
            <a:spLocks noChangeArrowheads="1"/>
          </p:cNvSpPr>
          <p:nvPr/>
        </p:nvSpPr>
        <p:spPr bwMode="auto">
          <a:xfrm>
            <a:off x="1417365" y="802785"/>
            <a:ext cx="5125377" cy="584775"/>
          </a:xfrm>
          <a:prstGeom prst="rect">
            <a:avLst/>
          </a:prstGeom>
          <a:noFill/>
          <a:ln w="9525">
            <a:noFill/>
            <a:miter lim="800000"/>
            <a:headEnd/>
            <a:tailEnd/>
          </a:ln>
        </p:spPr>
        <p:txBody>
          <a:bodyPr wrap="none">
            <a:spAutoFit/>
          </a:bodyPr>
          <a:lstStyle/>
          <a:p>
            <a:r>
              <a:rPr lang="fr-FR" sz="3200" b="1" dirty="0">
                <a:solidFill>
                  <a:schemeClr val="tx2"/>
                </a:solidFill>
              </a:rPr>
              <a:t>d. Le marketing mix – les 4P</a:t>
            </a:r>
          </a:p>
        </p:txBody>
      </p:sp>
    </p:spTree>
    <p:extLst>
      <p:ext uri="{BB962C8B-B14F-4D97-AF65-F5344CB8AC3E}">
        <p14:creationId xmlns:p14="http://schemas.microsoft.com/office/powerpoint/2010/main" val="280143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fade">
                                      <p:cBhvr>
                                        <p:cTn id="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3"/>
          <p:cNvSpPr>
            <a:spLocks noGrp="1"/>
          </p:cNvSpPr>
          <p:nvPr>
            <p:ph type="sldNum" sz="quarter" idx="12"/>
          </p:nvPr>
        </p:nvSpPr>
        <p:spPr/>
        <p:txBody>
          <a:bodyPr/>
          <a:lstStyle/>
          <a:p>
            <a:pPr>
              <a:defRPr/>
            </a:pPr>
            <a:fld id="{E3B4B692-725B-4035-A958-443FB55B4B5B}" type="slidenum">
              <a:rPr lang="fr-FR"/>
              <a:pPr>
                <a:defRPr/>
              </a:pPr>
              <a:t>25</a:t>
            </a:fld>
            <a:endParaRPr lang="fr-FR"/>
          </a:p>
        </p:txBody>
      </p:sp>
      <p:pic>
        <p:nvPicPr>
          <p:cNvPr id="39942" name="Picture 6" descr="exple"/>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2208214" y="1860129"/>
            <a:ext cx="503237" cy="233362"/>
          </a:xfrm>
          <a:prstGeom prst="rect">
            <a:avLst/>
          </a:prstGeom>
          <a:noFill/>
        </p:spPr>
      </p:pic>
      <p:sp>
        <p:nvSpPr>
          <p:cNvPr id="50181" name="Text Box 7"/>
          <p:cNvSpPr txBox="1">
            <a:spLocks noChangeArrowheads="1"/>
          </p:cNvSpPr>
          <p:nvPr/>
        </p:nvSpPr>
        <p:spPr bwMode="auto">
          <a:xfrm>
            <a:off x="2711450" y="1773238"/>
            <a:ext cx="2706062" cy="369332"/>
          </a:xfrm>
          <a:prstGeom prst="rect">
            <a:avLst/>
          </a:prstGeom>
          <a:noFill/>
          <a:ln w="9525">
            <a:noFill/>
            <a:miter lim="800000"/>
            <a:headEnd/>
            <a:tailEnd/>
          </a:ln>
        </p:spPr>
        <p:txBody>
          <a:bodyPr wrap="none">
            <a:spAutoFit/>
          </a:bodyPr>
          <a:lstStyle/>
          <a:p>
            <a:r>
              <a:rPr lang="fr-FR" b="1" i="1">
                <a:solidFill>
                  <a:srgbClr val="C00000"/>
                </a:solidFill>
              </a:rPr>
              <a:t>Exemple de mix </a:t>
            </a:r>
            <a:r>
              <a:rPr lang="fr-FR" b="1" i="1">
                <a:solidFill>
                  <a:srgbClr val="0070C0"/>
                </a:solidFill>
              </a:rPr>
              <a:t>cohérent</a:t>
            </a:r>
          </a:p>
        </p:txBody>
      </p:sp>
      <p:sp>
        <p:nvSpPr>
          <p:cNvPr id="50182" name="Rectangle 1026"/>
          <p:cNvSpPr>
            <a:spLocks noChangeArrowheads="1"/>
          </p:cNvSpPr>
          <p:nvPr/>
        </p:nvSpPr>
        <p:spPr bwMode="auto">
          <a:xfrm>
            <a:off x="1322771" y="824427"/>
            <a:ext cx="5125377" cy="584775"/>
          </a:xfrm>
          <a:prstGeom prst="rect">
            <a:avLst/>
          </a:prstGeom>
          <a:noFill/>
          <a:ln w="9525">
            <a:noFill/>
            <a:miter lim="800000"/>
            <a:headEnd/>
            <a:tailEnd/>
          </a:ln>
        </p:spPr>
        <p:txBody>
          <a:bodyPr wrap="none">
            <a:spAutoFit/>
          </a:bodyPr>
          <a:lstStyle/>
          <a:p>
            <a:r>
              <a:rPr lang="fr-FR" sz="3200" b="1" dirty="0">
                <a:solidFill>
                  <a:schemeClr val="tx2"/>
                </a:solidFill>
              </a:rPr>
              <a:t>d. Le marketing mix – les 4P</a:t>
            </a:r>
          </a:p>
        </p:txBody>
      </p:sp>
      <p:pic>
        <p:nvPicPr>
          <p:cNvPr id="8" name="Picture 4" descr="image53"/>
          <p:cNvPicPr>
            <a:picLocks noChangeAspect="1" noChangeArrowheads="1"/>
          </p:cNvPicPr>
          <p:nvPr/>
        </p:nvPicPr>
        <p:blipFill>
          <a:blip r:embed="rId3" cstate="print"/>
          <a:srcRect/>
          <a:stretch>
            <a:fillRect/>
          </a:stretch>
        </p:blipFill>
        <p:spPr bwMode="auto">
          <a:xfrm>
            <a:off x="2424113" y="2236788"/>
            <a:ext cx="7416800" cy="3784600"/>
          </a:xfrm>
          <a:prstGeom prst="rect">
            <a:avLst/>
          </a:prstGeom>
          <a:noFill/>
          <a:ln w="9525">
            <a:noFill/>
            <a:miter lim="800000"/>
            <a:headEnd/>
            <a:tailEnd/>
          </a:ln>
        </p:spPr>
      </p:pic>
    </p:spTree>
    <p:extLst>
      <p:ext uri="{BB962C8B-B14F-4D97-AF65-F5344CB8AC3E}">
        <p14:creationId xmlns:p14="http://schemas.microsoft.com/office/powerpoint/2010/main" val="60816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3"/>
          <p:cNvSpPr>
            <a:spLocks noGrp="1"/>
          </p:cNvSpPr>
          <p:nvPr>
            <p:ph type="sldNum" sz="quarter" idx="12"/>
          </p:nvPr>
        </p:nvSpPr>
        <p:spPr/>
        <p:txBody>
          <a:bodyPr/>
          <a:lstStyle/>
          <a:p>
            <a:pPr>
              <a:defRPr/>
            </a:pPr>
            <a:fld id="{D848BFC8-3D3B-4A2B-9D49-58E6A04F1B4D}" type="slidenum">
              <a:rPr lang="fr-FR"/>
              <a:pPr>
                <a:defRPr/>
              </a:pPr>
              <a:t>26</a:t>
            </a:fld>
            <a:endParaRPr lang="fr-FR"/>
          </a:p>
        </p:txBody>
      </p:sp>
      <p:sp>
        <p:nvSpPr>
          <p:cNvPr id="51209" name="Rectangle 1026"/>
          <p:cNvSpPr>
            <a:spLocks noChangeArrowheads="1"/>
          </p:cNvSpPr>
          <p:nvPr/>
        </p:nvSpPr>
        <p:spPr bwMode="auto">
          <a:xfrm>
            <a:off x="1098210" y="864227"/>
            <a:ext cx="4378956" cy="584775"/>
          </a:xfrm>
          <a:prstGeom prst="rect">
            <a:avLst/>
          </a:prstGeom>
          <a:noFill/>
          <a:ln w="9525">
            <a:noFill/>
            <a:miter lim="800000"/>
            <a:headEnd/>
            <a:tailEnd/>
          </a:ln>
        </p:spPr>
        <p:txBody>
          <a:bodyPr wrap="none">
            <a:spAutoFit/>
          </a:bodyPr>
          <a:lstStyle/>
          <a:p>
            <a:r>
              <a:rPr lang="fr-FR" sz="3200" b="1" dirty="0">
                <a:solidFill>
                  <a:schemeClr val="tx2"/>
                </a:solidFill>
              </a:rPr>
              <a:t>d.1 La politique produit </a:t>
            </a:r>
          </a:p>
        </p:txBody>
      </p:sp>
      <p:sp>
        <p:nvSpPr>
          <p:cNvPr id="11" name="ZoneTexte 10"/>
          <p:cNvSpPr txBox="1"/>
          <p:nvPr/>
        </p:nvSpPr>
        <p:spPr>
          <a:xfrm>
            <a:off x="3287688" y="1772816"/>
            <a:ext cx="4968552" cy="369332"/>
          </a:xfrm>
          <a:prstGeom prst="rect">
            <a:avLst/>
          </a:prstGeom>
          <a:noFill/>
        </p:spPr>
        <p:txBody>
          <a:bodyPr wrap="square" rtlCol="0">
            <a:spAutoFit/>
          </a:bodyPr>
          <a:lstStyle/>
          <a:p>
            <a:pPr algn="ctr"/>
            <a:r>
              <a:rPr lang="fr-FR" b="1" dirty="0"/>
              <a:t>Les composantes du produit</a:t>
            </a:r>
          </a:p>
        </p:txBody>
      </p:sp>
      <p:pic>
        <p:nvPicPr>
          <p:cNvPr id="13" name="Image 10" descr="haagendaz.jpg"/>
          <p:cNvPicPr>
            <a:picLocks noChangeAspect="1"/>
          </p:cNvPicPr>
          <p:nvPr/>
        </p:nvPicPr>
        <p:blipFill>
          <a:blip r:embed="rId2" cstate="print"/>
          <a:srcRect/>
          <a:stretch>
            <a:fillRect/>
          </a:stretch>
        </p:blipFill>
        <p:spPr bwMode="auto">
          <a:xfrm>
            <a:off x="2135560" y="2564904"/>
            <a:ext cx="1368152" cy="1368152"/>
          </a:xfrm>
          <a:prstGeom prst="rect">
            <a:avLst/>
          </a:prstGeom>
          <a:noFill/>
          <a:ln w="9525">
            <a:noFill/>
            <a:miter lim="800000"/>
            <a:headEnd/>
            <a:tailEnd/>
          </a:ln>
        </p:spPr>
      </p:pic>
      <p:sp>
        <p:nvSpPr>
          <p:cNvPr id="14" name="ZoneTexte 13"/>
          <p:cNvSpPr txBox="1"/>
          <p:nvPr/>
        </p:nvSpPr>
        <p:spPr>
          <a:xfrm>
            <a:off x="1919536" y="4005064"/>
            <a:ext cx="1872208" cy="369332"/>
          </a:xfrm>
          <a:prstGeom prst="rect">
            <a:avLst/>
          </a:prstGeom>
          <a:noFill/>
        </p:spPr>
        <p:txBody>
          <a:bodyPr wrap="square" rtlCol="0">
            <a:spAutoFit/>
          </a:bodyPr>
          <a:lstStyle/>
          <a:p>
            <a:pPr algn="ctr"/>
            <a:r>
              <a:rPr lang="fr-FR" b="1" dirty="0"/>
              <a:t>La packaging</a:t>
            </a:r>
          </a:p>
        </p:txBody>
      </p:sp>
      <p:pic>
        <p:nvPicPr>
          <p:cNvPr id="15" name="Image 7" descr="coca.jpg"/>
          <p:cNvPicPr>
            <a:picLocks noChangeAspect="1"/>
          </p:cNvPicPr>
          <p:nvPr/>
        </p:nvPicPr>
        <p:blipFill>
          <a:blip r:embed="rId3" cstate="print"/>
          <a:srcRect/>
          <a:stretch>
            <a:fillRect/>
          </a:stretch>
        </p:blipFill>
        <p:spPr bwMode="auto">
          <a:xfrm>
            <a:off x="4079777" y="2492896"/>
            <a:ext cx="3190875" cy="1428750"/>
          </a:xfrm>
          <a:prstGeom prst="rect">
            <a:avLst/>
          </a:prstGeom>
          <a:noFill/>
          <a:ln w="9525">
            <a:noFill/>
            <a:miter lim="800000"/>
            <a:headEnd/>
            <a:tailEnd/>
          </a:ln>
        </p:spPr>
      </p:pic>
      <p:sp>
        <p:nvSpPr>
          <p:cNvPr id="16" name="ZoneTexte 15"/>
          <p:cNvSpPr txBox="1"/>
          <p:nvPr/>
        </p:nvSpPr>
        <p:spPr>
          <a:xfrm>
            <a:off x="4727848" y="4005064"/>
            <a:ext cx="1872208" cy="369332"/>
          </a:xfrm>
          <a:prstGeom prst="rect">
            <a:avLst/>
          </a:prstGeom>
          <a:noFill/>
        </p:spPr>
        <p:txBody>
          <a:bodyPr wrap="square" rtlCol="0">
            <a:spAutoFit/>
          </a:bodyPr>
          <a:lstStyle/>
          <a:p>
            <a:pPr algn="ctr"/>
            <a:r>
              <a:rPr lang="fr-FR" b="1" dirty="0"/>
              <a:t>L’étiquette</a:t>
            </a:r>
          </a:p>
        </p:txBody>
      </p:sp>
      <p:pic>
        <p:nvPicPr>
          <p:cNvPr id="17" name="Image 9" descr="garantie.jpg"/>
          <p:cNvPicPr>
            <a:picLocks noChangeAspect="1"/>
          </p:cNvPicPr>
          <p:nvPr/>
        </p:nvPicPr>
        <p:blipFill>
          <a:blip r:embed="rId4" cstate="print"/>
          <a:srcRect/>
          <a:stretch>
            <a:fillRect/>
          </a:stretch>
        </p:blipFill>
        <p:spPr bwMode="auto">
          <a:xfrm>
            <a:off x="7608169" y="2132857"/>
            <a:ext cx="2619375" cy="1743075"/>
          </a:xfrm>
          <a:prstGeom prst="rect">
            <a:avLst/>
          </a:prstGeom>
          <a:noFill/>
          <a:ln w="9525">
            <a:noFill/>
            <a:miter lim="800000"/>
            <a:headEnd/>
            <a:tailEnd/>
          </a:ln>
        </p:spPr>
      </p:pic>
      <p:sp>
        <p:nvSpPr>
          <p:cNvPr id="18" name="ZoneTexte 17"/>
          <p:cNvSpPr txBox="1"/>
          <p:nvPr/>
        </p:nvSpPr>
        <p:spPr>
          <a:xfrm>
            <a:off x="7715672" y="4005064"/>
            <a:ext cx="2952328" cy="369332"/>
          </a:xfrm>
          <a:prstGeom prst="rect">
            <a:avLst/>
          </a:prstGeom>
          <a:noFill/>
        </p:spPr>
        <p:txBody>
          <a:bodyPr wrap="square" rtlCol="0">
            <a:spAutoFit/>
          </a:bodyPr>
          <a:lstStyle/>
          <a:p>
            <a:pPr algn="ctr"/>
            <a:r>
              <a:rPr lang="fr-FR" b="1" dirty="0"/>
              <a:t>La garantie et le SAV</a:t>
            </a:r>
          </a:p>
        </p:txBody>
      </p:sp>
      <p:pic>
        <p:nvPicPr>
          <p:cNvPr id="19" name="Picture 9"/>
          <p:cNvPicPr>
            <a:picLocks noChangeAspect="1" noChangeArrowheads="1"/>
          </p:cNvPicPr>
          <p:nvPr/>
        </p:nvPicPr>
        <p:blipFill>
          <a:blip r:embed="rId5" cstate="print"/>
          <a:srcRect/>
          <a:stretch>
            <a:fillRect/>
          </a:stretch>
        </p:blipFill>
        <p:spPr bwMode="auto">
          <a:xfrm>
            <a:off x="6456041" y="4581129"/>
            <a:ext cx="2174875" cy="1000125"/>
          </a:xfrm>
          <a:prstGeom prst="rect">
            <a:avLst/>
          </a:prstGeom>
          <a:noFill/>
          <a:ln w="9525">
            <a:noFill/>
            <a:miter lim="800000"/>
            <a:headEnd/>
            <a:tailEnd/>
          </a:ln>
        </p:spPr>
      </p:pic>
      <p:sp>
        <p:nvSpPr>
          <p:cNvPr id="20" name="ZoneTexte 19"/>
          <p:cNvSpPr txBox="1"/>
          <p:nvPr/>
        </p:nvSpPr>
        <p:spPr>
          <a:xfrm>
            <a:off x="6240016" y="5661248"/>
            <a:ext cx="2664296" cy="369332"/>
          </a:xfrm>
          <a:prstGeom prst="rect">
            <a:avLst/>
          </a:prstGeom>
          <a:noFill/>
        </p:spPr>
        <p:txBody>
          <a:bodyPr wrap="square" rtlCol="0">
            <a:spAutoFit/>
          </a:bodyPr>
          <a:lstStyle/>
          <a:p>
            <a:pPr algn="ctr"/>
            <a:r>
              <a:rPr lang="fr-FR" b="1" dirty="0"/>
              <a:t>Les signes de qualité</a:t>
            </a:r>
          </a:p>
        </p:txBody>
      </p:sp>
      <p:pic>
        <p:nvPicPr>
          <p:cNvPr id="21" name="Picture 32"/>
          <p:cNvPicPr>
            <a:picLocks noChangeAspect="1" noChangeArrowheads="1"/>
          </p:cNvPicPr>
          <p:nvPr/>
        </p:nvPicPr>
        <p:blipFill>
          <a:blip r:embed="rId6" cstate="print"/>
          <a:srcRect/>
          <a:stretch>
            <a:fillRect/>
          </a:stretch>
        </p:blipFill>
        <p:spPr bwMode="auto">
          <a:xfrm>
            <a:off x="2495600" y="4797153"/>
            <a:ext cx="1785938" cy="657225"/>
          </a:xfrm>
          <a:prstGeom prst="rect">
            <a:avLst/>
          </a:prstGeom>
          <a:noFill/>
          <a:ln w="9525">
            <a:noFill/>
            <a:miter lim="800000"/>
            <a:headEnd/>
            <a:tailEnd/>
          </a:ln>
        </p:spPr>
      </p:pic>
      <p:sp>
        <p:nvSpPr>
          <p:cNvPr id="22" name="ZoneTexte 21"/>
          <p:cNvSpPr txBox="1"/>
          <p:nvPr/>
        </p:nvSpPr>
        <p:spPr>
          <a:xfrm>
            <a:off x="2063552" y="5517232"/>
            <a:ext cx="2664296" cy="369332"/>
          </a:xfrm>
          <a:prstGeom prst="rect">
            <a:avLst/>
          </a:prstGeom>
          <a:noFill/>
        </p:spPr>
        <p:txBody>
          <a:bodyPr wrap="square" rtlCol="0">
            <a:spAutoFit/>
          </a:bodyPr>
          <a:lstStyle/>
          <a:p>
            <a:pPr algn="ctr"/>
            <a:r>
              <a:rPr lang="fr-FR" b="1" dirty="0"/>
              <a:t>La marque</a:t>
            </a:r>
          </a:p>
        </p:txBody>
      </p:sp>
    </p:spTree>
    <p:extLst>
      <p:ext uri="{BB962C8B-B14F-4D97-AF65-F5344CB8AC3E}">
        <p14:creationId xmlns:p14="http://schemas.microsoft.com/office/powerpoint/2010/main" val="4106430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 Co création et open innovation</a:t>
            </a:r>
          </a:p>
        </p:txBody>
      </p:sp>
      <p:sp>
        <p:nvSpPr>
          <p:cNvPr id="3" name="Espace réservé du contenu 2"/>
          <p:cNvSpPr>
            <a:spLocks noGrp="1"/>
          </p:cNvSpPr>
          <p:nvPr>
            <p:ph idx="1"/>
          </p:nvPr>
        </p:nvSpPr>
        <p:spPr/>
        <p:txBody>
          <a:bodyPr>
            <a:normAutofit fontScale="92500" lnSpcReduction="20000"/>
          </a:bodyPr>
          <a:lstStyle/>
          <a:p>
            <a:pPr fontAlgn="base"/>
            <a:r>
              <a:rPr lang="fr-FR" b="1" dirty="0"/>
              <a:t>La </a:t>
            </a:r>
            <a:r>
              <a:rPr lang="fr-FR" b="1" dirty="0" err="1"/>
              <a:t>co</a:t>
            </a:r>
            <a:r>
              <a:rPr lang="fr-FR" b="1" dirty="0"/>
              <a:t>-construction de produits : le cas Lego</a:t>
            </a:r>
          </a:p>
          <a:p>
            <a:pPr marL="0" indent="0" algn="just" fontAlgn="base">
              <a:buNone/>
            </a:pPr>
            <a:r>
              <a:rPr lang="fr-FR" b="1" dirty="0">
                <a:solidFill>
                  <a:schemeClr val="tx1"/>
                </a:solidFill>
              </a:rPr>
              <a:t>La co-construction avec les clients est une méthode de plus en plus prisée et utilisée par les entreprises</a:t>
            </a:r>
            <a:r>
              <a:rPr lang="fr-FR" dirty="0">
                <a:solidFill>
                  <a:schemeClr val="tx1"/>
                </a:solidFill>
              </a:rPr>
              <a:t>. </a:t>
            </a:r>
          </a:p>
          <a:p>
            <a:pPr marL="0" indent="0" algn="just" fontAlgn="base">
              <a:buNone/>
            </a:pPr>
            <a:r>
              <a:rPr lang="fr-FR" dirty="0">
                <a:solidFill>
                  <a:schemeClr val="tx1"/>
                </a:solidFill>
              </a:rPr>
              <a:t>Chaque niveau de l’entreprise peut y voir un intérêt : direction générale, direction marketing, R&amp;D… </a:t>
            </a:r>
          </a:p>
          <a:p>
            <a:pPr marL="0" indent="0" algn="just" fontAlgn="base">
              <a:buNone/>
            </a:pPr>
            <a:r>
              <a:rPr lang="fr-FR" dirty="0">
                <a:solidFill>
                  <a:schemeClr val="tx1"/>
                </a:solidFill>
              </a:rPr>
              <a:t>Les clients ne sont plus seulement vus comme des consommateurs de produits finis ou des bêta-testeurs mais comme des instigateurs de nouveaux produits.</a:t>
            </a:r>
          </a:p>
          <a:p>
            <a:pPr marL="0" indent="0" algn="just" fontAlgn="base">
              <a:buNone/>
            </a:pPr>
            <a:r>
              <a:rPr lang="fr-FR" dirty="0">
                <a:solidFill>
                  <a:schemeClr val="tx1"/>
                </a:solidFill>
              </a:rPr>
              <a:t>Une marque est exemplaire dans ce </a:t>
            </a:r>
            <a:r>
              <a:rPr lang="fr-FR" b="1" dirty="0">
                <a:solidFill>
                  <a:schemeClr val="tx1"/>
                </a:solidFill>
              </a:rPr>
              <a:t>processus de </a:t>
            </a:r>
            <a:r>
              <a:rPr lang="fr-FR" b="1" dirty="0" err="1">
                <a:solidFill>
                  <a:schemeClr val="tx1"/>
                </a:solidFill>
              </a:rPr>
              <a:t>co</a:t>
            </a:r>
            <a:r>
              <a:rPr lang="fr-FR" b="1" dirty="0">
                <a:solidFill>
                  <a:schemeClr val="tx1"/>
                </a:solidFill>
              </a:rPr>
              <a:t>-création. </a:t>
            </a:r>
            <a:r>
              <a:rPr lang="fr-FR" b="1" u="sng" dirty="0">
                <a:solidFill>
                  <a:schemeClr val="tx1"/>
                </a:solidFill>
                <a:hlinkClick r:id="rId2" tooltip="Aller sur le site Lego">
                  <a:extLst>
                    <a:ext uri="{A12FA001-AC4F-418D-AE19-62706E023703}">
                      <ahyp:hlinkClr xmlns:ahyp="http://schemas.microsoft.com/office/drawing/2018/hyperlinkcolor" val="tx"/>
                    </a:ext>
                  </a:extLst>
                </a:hlinkClick>
              </a:rPr>
              <a:t>Lego</a:t>
            </a:r>
            <a:r>
              <a:rPr lang="fr-FR" b="1" dirty="0">
                <a:solidFill>
                  <a:schemeClr val="tx1"/>
                </a:solidFill>
              </a:rPr>
              <a:t> a ainsi lancé </a:t>
            </a:r>
            <a:r>
              <a:rPr lang="fr-FR" b="1" u="sng" dirty="0">
                <a:solidFill>
                  <a:schemeClr val="tx1"/>
                </a:solidFill>
                <a:hlinkClick r:id="rId3" tooltip="Lego Ideas">
                  <a:extLst>
                    <a:ext uri="{A12FA001-AC4F-418D-AE19-62706E023703}">
                      <ahyp:hlinkClr xmlns:ahyp="http://schemas.microsoft.com/office/drawing/2018/hyperlinkcolor" val="tx"/>
                    </a:ext>
                  </a:extLst>
                </a:hlinkClick>
              </a:rPr>
              <a:t>Lego </a:t>
            </a:r>
            <a:r>
              <a:rPr lang="fr-FR" b="1" u="sng" dirty="0" err="1">
                <a:solidFill>
                  <a:schemeClr val="tx1"/>
                </a:solidFill>
                <a:hlinkClick r:id="rId3" tooltip="Lego Ideas">
                  <a:extLst>
                    <a:ext uri="{A12FA001-AC4F-418D-AE19-62706E023703}">
                      <ahyp:hlinkClr xmlns:ahyp="http://schemas.microsoft.com/office/drawing/2018/hyperlinkcolor" val="tx"/>
                    </a:ext>
                  </a:extLst>
                </a:hlinkClick>
              </a:rPr>
              <a:t>Ideas</a:t>
            </a:r>
            <a:r>
              <a:rPr lang="fr-FR" dirty="0">
                <a:solidFill>
                  <a:schemeClr val="tx1"/>
                </a:solidFill>
              </a:rPr>
              <a:t> il y a bientôt 10 ans.</a:t>
            </a:r>
          </a:p>
          <a:p>
            <a:endParaRPr lang="fr-FR" dirty="0"/>
          </a:p>
        </p:txBody>
      </p:sp>
    </p:spTree>
    <p:extLst>
      <p:ext uri="{BB962C8B-B14F-4D97-AF65-F5344CB8AC3E}">
        <p14:creationId xmlns:p14="http://schemas.microsoft.com/office/powerpoint/2010/main" val="419866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1BBA75-890A-497D-8FF2-5AD3755E3F62}"/>
              </a:ext>
            </a:extLst>
          </p:cNvPr>
          <p:cNvSpPr>
            <a:spLocks noGrp="1"/>
          </p:cNvSpPr>
          <p:nvPr>
            <p:ph type="title"/>
          </p:nvPr>
        </p:nvSpPr>
        <p:spPr/>
        <p:txBody>
          <a:bodyPr/>
          <a:lstStyle/>
          <a:p>
            <a:r>
              <a:rPr lang="fr-FR" dirty="0"/>
              <a:t>Exemple : Decathlon Création</a:t>
            </a:r>
          </a:p>
        </p:txBody>
      </p:sp>
      <p:sp>
        <p:nvSpPr>
          <p:cNvPr id="3" name="Espace réservé du contenu 2">
            <a:extLst>
              <a:ext uri="{FF2B5EF4-FFF2-40B4-BE49-F238E27FC236}">
                <a16:creationId xmlns:a16="http://schemas.microsoft.com/office/drawing/2014/main" id="{5ABFC25B-7407-4BCB-99AD-21D08282F957}"/>
              </a:ext>
            </a:extLst>
          </p:cNvPr>
          <p:cNvSpPr>
            <a:spLocks noGrp="1"/>
          </p:cNvSpPr>
          <p:nvPr>
            <p:ph idx="1"/>
          </p:nvPr>
        </p:nvSpPr>
        <p:spPr>
          <a:xfrm>
            <a:off x="1295401" y="2556932"/>
            <a:ext cx="10016066" cy="3318936"/>
          </a:xfrm>
        </p:spPr>
        <p:txBody>
          <a:bodyPr>
            <a:normAutofit/>
          </a:bodyPr>
          <a:lstStyle/>
          <a:p>
            <a:pPr algn="just"/>
            <a:r>
              <a:rPr lang="fr-FR" dirty="0"/>
              <a:t>Cette plateforme digitale permet, en effet, aux clients de partager leurs idées, puis de les voir se transformer en concept, en prototype et, enfin, en produit industriel commercialisable en France mais aussi à l’étranger. </a:t>
            </a:r>
          </a:p>
          <a:p>
            <a:pPr algn="just"/>
            <a:r>
              <a:rPr lang="fr-FR" dirty="0"/>
              <a:t>Les personnes présentes à la réunion expliquaient alors y trouver leur compte : Decathlon reste propriétaire des contributions et  finance le développement ; Bruno voit son idée devenir réalité et reçoit même une récompense pécuniaire.</a:t>
            </a:r>
          </a:p>
          <a:p>
            <a:endParaRPr lang="fr-FR" dirty="0"/>
          </a:p>
        </p:txBody>
      </p:sp>
    </p:spTree>
    <p:extLst>
      <p:ext uri="{BB962C8B-B14F-4D97-AF65-F5344CB8AC3E}">
        <p14:creationId xmlns:p14="http://schemas.microsoft.com/office/powerpoint/2010/main" val="101915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29</a:t>
            </a:fld>
            <a:endParaRPr lang="fr-FR"/>
          </a:p>
        </p:txBody>
      </p:sp>
      <p:sp>
        <p:nvSpPr>
          <p:cNvPr id="5" name="Rectangle 1026"/>
          <p:cNvSpPr>
            <a:spLocks noChangeArrowheads="1"/>
          </p:cNvSpPr>
          <p:nvPr/>
        </p:nvSpPr>
        <p:spPr bwMode="auto">
          <a:xfrm>
            <a:off x="1108403" y="931659"/>
            <a:ext cx="4514377" cy="584775"/>
          </a:xfrm>
          <a:prstGeom prst="rect">
            <a:avLst/>
          </a:prstGeom>
          <a:noFill/>
          <a:ln w="9525">
            <a:noFill/>
            <a:miter lim="800000"/>
            <a:headEnd/>
            <a:tailEnd/>
          </a:ln>
        </p:spPr>
        <p:txBody>
          <a:bodyPr wrap="none">
            <a:spAutoFit/>
          </a:bodyPr>
          <a:lstStyle/>
          <a:p>
            <a:r>
              <a:rPr lang="fr-FR" sz="3200" b="1" dirty="0">
                <a:solidFill>
                  <a:schemeClr val="tx2"/>
                </a:solidFill>
              </a:rPr>
              <a:t>d.3 Le nom de la marque</a:t>
            </a:r>
          </a:p>
        </p:txBody>
      </p:sp>
      <p:pic>
        <p:nvPicPr>
          <p:cNvPr id="46082" name="Picture 2" descr="http://www.neospiria.com/admin/resources/trouver-nom-marque-quatre-etapes-51934-0.jpg"/>
          <p:cNvPicPr>
            <a:picLocks noChangeAspect="1" noChangeArrowheads="1"/>
          </p:cNvPicPr>
          <p:nvPr/>
        </p:nvPicPr>
        <p:blipFill>
          <a:blip r:embed="rId2" cstate="print"/>
          <a:srcRect/>
          <a:stretch>
            <a:fillRect/>
          </a:stretch>
        </p:blipFill>
        <p:spPr bwMode="auto">
          <a:xfrm>
            <a:off x="6168008" y="2276872"/>
            <a:ext cx="3960440" cy="2952328"/>
          </a:xfrm>
          <a:prstGeom prst="rect">
            <a:avLst/>
          </a:prstGeom>
          <a:ln>
            <a:noFill/>
          </a:ln>
          <a:effectLst>
            <a:softEdge rad="112500"/>
          </a:effectLst>
        </p:spPr>
      </p:pic>
      <p:sp>
        <p:nvSpPr>
          <p:cNvPr id="7" name="ZoneTexte 6"/>
          <p:cNvSpPr txBox="1"/>
          <p:nvPr/>
        </p:nvSpPr>
        <p:spPr>
          <a:xfrm>
            <a:off x="2279576" y="1988841"/>
            <a:ext cx="3960440" cy="461665"/>
          </a:xfrm>
          <a:prstGeom prst="rect">
            <a:avLst/>
          </a:prstGeom>
          <a:noFill/>
        </p:spPr>
        <p:txBody>
          <a:bodyPr wrap="square" rtlCol="0">
            <a:spAutoFit/>
          </a:bodyPr>
          <a:lstStyle/>
          <a:p>
            <a:r>
              <a:rPr lang="fr-FR" sz="2400" b="1" u="sng" dirty="0"/>
              <a:t>Un nom doit être</a:t>
            </a:r>
            <a:r>
              <a:rPr lang="fr-FR" sz="2400" b="1" dirty="0"/>
              <a:t>:</a:t>
            </a:r>
          </a:p>
        </p:txBody>
      </p:sp>
      <p:sp>
        <p:nvSpPr>
          <p:cNvPr id="8" name="ZoneTexte 7"/>
          <p:cNvSpPr txBox="1"/>
          <p:nvPr/>
        </p:nvSpPr>
        <p:spPr>
          <a:xfrm>
            <a:off x="2279576" y="2636912"/>
            <a:ext cx="6192688" cy="3416320"/>
          </a:xfrm>
          <a:prstGeom prst="rect">
            <a:avLst/>
          </a:prstGeom>
          <a:noFill/>
        </p:spPr>
        <p:txBody>
          <a:bodyPr wrap="square" rtlCol="0">
            <a:spAutoFit/>
          </a:bodyPr>
          <a:lstStyle/>
          <a:p>
            <a:pPr>
              <a:lnSpc>
                <a:spcPct val="150000"/>
              </a:lnSpc>
              <a:buFont typeface="Wingdings" pitchFamily="2" charset="2"/>
              <a:buChar char="Ø"/>
            </a:pPr>
            <a:r>
              <a:rPr lang="fr-FR" dirty="0"/>
              <a:t> </a:t>
            </a:r>
            <a:r>
              <a:rPr lang="fr-FR" sz="2400" dirty="0"/>
              <a:t>Original</a:t>
            </a:r>
          </a:p>
          <a:p>
            <a:pPr>
              <a:lnSpc>
                <a:spcPct val="150000"/>
              </a:lnSpc>
              <a:buFont typeface="Wingdings" pitchFamily="2" charset="2"/>
              <a:buChar char="Ø"/>
            </a:pPr>
            <a:r>
              <a:rPr lang="fr-FR" sz="2400" dirty="0"/>
              <a:t>Evocateur</a:t>
            </a:r>
          </a:p>
          <a:p>
            <a:pPr>
              <a:lnSpc>
                <a:spcPct val="150000"/>
              </a:lnSpc>
              <a:buFont typeface="Wingdings" pitchFamily="2" charset="2"/>
              <a:buChar char="Ø"/>
            </a:pPr>
            <a:r>
              <a:rPr lang="fr-FR" sz="2400" dirty="0"/>
              <a:t>Connoté positivement </a:t>
            </a:r>
          </a:p>
          <a:p>
            <a:pPr>
              <a:lnSpc>
                <a:spcPct val="150000"/>
              </a:lnSpc>
              <a:buFont typeface="Wingdings" pitchFamily="2" charset="2"/>
              <a:buChar char="Ø"/>
            </a:pPr>
            <a:r>
              <a:rPr lang="fr-FR" sz="2400" dirty="0"/>
              <a:t>Disponible juridiquement</a:t>
            </a:r>
          </a:p>
          <a:p>
            <a:pPr>
              <a:lnSpc>
                <a:spcPct val="150000"/>
              </a:lnSpc>
              <a:buFont typeface="Wingdings" pitchFamily="2" charset="2"/>
              <a:buChar char="Ø"/>
            </a:pPr>
            <a:r>
              <a:rPr lang="fr-FR" sz="2400" dirty="0"/>
              <a:t>Mémorisable facilement</a:t>
            </a:r>
          </a:p>
          <a:p>
            <a:pPr>
              <a:lnSpc>
                <a:spcPct val="150000"/>
              </a:lnSpc>
              <a:buFont typeface="Wingdings" pitchFamily="2" charset="2"/>
              <a:buChar char="Ø"/>
            </a:pPr>
            <a:r>
              <a:rPr lang="fr-FR" sz="2400" dirty="0"/>
              <a:t>Dans différentes langues (international)</a:t>
            </a:r>
          </a:p>
        </p:txBody>
      </p:sp>
    </p:spTree>
    <p:extLst>
      <p:ext uri="{BB962C8B-B14F-4D97-AF65-F5344CB8AC3E}">
        <p14:creationId xmlns:p14="http://schemas.microsoft.com/office/powerpoint/2010/main" val="366953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30</a:t>
            </a:fld>
            <a:endParaRPr lang="fr-FR"/>
          </a:p>
        </p:txBody>
      </p:sp>
      <p:sp>
        <p:nvSpPr>
          <p:cNvPr id="4" name="Rectangle 1026"/>
          <p:cNvSpPr>
            <a:spLocks noChangeArrowheads="1"/>
          </p:cNvSpPr>
          <p:nvPr/>
        </p:nvSpPr>
        <p:spPr bwMode="auto">
          <a:xfrm>
            <a:off x="2070100" y="685801"/>
            <a:ext cx="3194529" cy="584775"/>
          </a:xfrm>
          <a:prstGeom prst="rect">
            <a:avLst/>
          </a:prstGeom>
          <a:noFill/>
          <a:ln w="9525">
            <a:noFill/>
            <a:miter lim="800000"/>
            <a:headEnd/>
            <a:tailEnd/>
          </a:ln>
        </p:spPr>
        <p:txBody>
          <a:bodyPr wrap="none">
            <a:spAutoFit/>
          </a:bodyPr>
          <a:lstStyle/>
          <a:p>
            <a:r>
              <a:rPr lang="fr-FR" sz="3200" b="1" dirty="0">
                <a:solidFill>
                  <a:schemeClr val="tx2"/>
                </a:solidFill>
              </a:rPr>
              <a:t>d.4 Le packaging</a:t>
            </a:r>
          </a:p>
        </p:txBody>
      </p:sp>
      <p:sp>
        <p:nvSpPr>
          <p:cNvPr id="5" name="ZoneTexte 4"/>
          <p:cNvSpPr txBox="1"/>
          <p:nvPr/>
        </p:nvSpPr>
        <p:spPr>
          <a:xfrm>
            <a:off x="2711624" y="1630616"/>
            <a:ext cx="6768752" cy="461665"/>
          </a:xfrm>
          <a:prstGeom prst="rect">
            <a:avLst/>
          </a:prstGeom>
          <a:noFill/>
        </p:spPr>
        <p:txBody>
          <a:bodyPr wrap="square" rtlCol="0">
            <a:spAutoFit/>
          </a:bodyPr>
          <a:lstStyle/>
          <a:p>
            <a:pPr algn="ctr"/>
            <a:r>
              <a:rPr lang="fr-FR" sz="2400" b="1" dirty="0"/>
              <a:t>Les fonctions du packaging dans l’innovation</a:t>
            </a:r>
          </a:p>
        </p:txBody>
      </p:sp>
      <p:sp>
        <p:nvSpPr>
          <p:cNvPr id="6" name="Rectangle à coins arrondis 5"/>
          <p:cNvSpPr/>
          <p:nvPr/>
        </p:nvSpPr>
        <p:spPr>
          <a:xfrm>
            <a:off x="1991544" y="2286601"/>
            <a:ext cx="2952328" cy="1512168"/>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Fonction technique</a:t>
            </a:r>
          </a:p>
        </p:txBody>
      </p:sp>
      <p:sp>
        <p:nvSpPr>
          <p:cNvPr id="7" name="Rectangle à coins arrondis 6"/>
          <p:cNvSpPr/>
          <p:nvPr/>
        </p:nvSpPr>
        <p:spPr>
          <a:xfrm>
            <a:off x="1955540" y="4528840"/>
            <a:ext cx="3024336" cy="144016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Fonction marketing</a:t>
            </a:r>
          </a:p>
        </p:txBody>
      </p:sp>
      <p:sp>
        <p:nvSpPr>
          <p:cNvPr id="8" name="Rectangle à coins arrondis 7"/>
          <p:cNvSpPr/>
          <p:nvPr/>
        </p:nvSpPr>
        <p:spPr>
          <a:xfrm>
            <a:off x="5375920" y="2148572"/>
            <a:ext cx="4824536" cy="50405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Contenir le produit</a:t>
            </a:r>
          </a:p>
        </p:txBody>
      </p:sp>
      <p:sp>
        <p:nvSpPr>
          <p:cNvPr id="9" name="Rectangle à coins arrondis 8"/>
          <p:cNvSpPr/>
          <p:nvPr/>
        </p:nvSpPr>
        <p:spPr>
          <a:xfrm>
            <a:off x="5375920" y="2852936"/>
            <a:ext cx="4824536" cy="50405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Protéger le produit</a:t>
            </a:r>
          </a:p>
        </p:txBody>
      </p:sp>
      <p:sp>
        <p:nvSpPr>
          <p:cNvPr id="10" name="Rectangle à coins arrondis 9"/>
          <p:cNvSpPr/>
          <p:nvPr/>
        </p:nvSpPr>
        <p:spPr>
          <a:xfrm>
            <a:off x="5375920" y="3520418"/>
            <a:ext cx="4824536" cy="50405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Faciliter le transport</a:t>
            </a:r>
          </a:p>
        </p:txBody>
      </p:sp>
      <p:sp>
        <p:nvSpPr>
          <p:cNvPr id="11" name="Rectangle à coins arrondis 10"/>
          <p:cNvSpPr/>
          <p:nvPr/>
        </p:nvSpPr>
        <p:spPr>
          <a:xfrm>
            <a:off x="5375920" y="4518918"/>
            <a:ext cx="4824536" cy="5040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Attirer le consommateur</a:t>
            </a:r>
          </a:p>
        </p:txBody>
      </p:sp>
      <p:sp>
        <p:nvSpPr>
          <p:cNvPr id="12" name="Rectangle à coins arrondis 11"/>
          <p:cNvSpPr/>
          <p:nvPr/>
        </p:nvSpPr>
        <p:spPr>
          <a:xfrm>
            <a:off x="5375920" y="5124425"/>
            <a:ext cx="4824536" cy="5040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Identifier le produit, la marque ou l’entreprise</a:t>
            </a:r>
          </a:p>
        </p:txBody>
      </p:sp>
      <p:sp>
        <p:nvSpPr>
          <p:cNvPr id="13" name="Rectangle à coins arrondis 12"/>
          <p:cNvSpPr/>
          <p:nvPr/>
        </p:nvSpPr>
        <p:spPr>
          <a:xfrm>
            <a:off x="5375920" y="5716972"/>
            <a:ext cx="4824536" cy="5040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Véhiculer une image</a:t>
            </a:r>
          </a:p>
        </p:txBody>
      </p:sp>
      <p:pic>
        <p:nvPicPr>
          <p:cNvPr id="65538" name="Picture 2" descr="http://i.istockimg.com/file_thumbview_approve/6526016/2/stock-illustration-6526016-packaging-blanks-with-lids.jpg"/>
          <p:cNvPicPr>
            <a:picLocks noChangeAspect="1" noChangeArrowheads="1"/>
          </p:cNvPicPr>
          <p:nvPr/>
        </p:nvPicPr>
        <p:blipFill>
          <a:blip r:embed="rId2" cstate="print"/>
          <a:srcRect/>
          <a:stretch>
            <a:fillRect/>
          </a:stretch>
        </p:blipFill>
        <p:spPr bwMode="auto">
          <a:xfrm>
            <a:off x="9048328" y="188640"/>
            <a:ext cx="1387252" cy="1387252"/>
          </a:xfrm>
          <a:prstGeom prst="rect">
            <a:avLst/>
          </a:prstGeom>
          <a:ln>
            <a:noFill/>
          </a:ln>
          <a:effectLst>
            <a:softEdge rad="112500"/>
          </a:effectLst>
        </p:spPr>
      </p:pic>
    </p:spTree>
    <p:extLst>
      <p:ext uri="{BB962C8B-B14F-4D97-AF65-F5344CB8AC3E}">
        <p14:creationId xmlns:p14="http://schemas.microsoft.com/office/powerpoint/2010/main" val="153667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5DAE2C8B-833F-4C28-BC3F-66879FDC25F6}" type="slidenum">
              <a:rPr lang="fr-FR" smtClean="0"/>
              <a:pPr/>
              <a:t>31</a:t>
            </a:fld>
            <a:endParaRPr lang="fr-FR"/>
          </a:p>
        </p:txBody>
      </p:sp>
      <p:sp>
        <p:nvSpPr>
          <p:cNvPr id="4" name="Rectangle 1026"/>
          <p:cNvSpPr>
            <a:spLocks noChangeArrowheads="1"/>
          </p:cNvSpPr>
          <p:nvPr/>
        </p:nvSpPr>
        <p:spPr bwMode="auto">
          <a:xfrm>
            <a:off x="2070100" y="685801"/>
            <a:ext cx="3714478" cy="584775"/>
          </a:xfrm>
          <a:prstGeom prst="rect">
            <a:avLst/>
          </a:prstGeom>
          <a:noFill/>
          <a:ln w="9525">
            <a:noFill/>
            <a:miter lim="800000"/>
            <a:headEnd/>
            <a:tailEnd/>
          </a:ln>
        </p:spPr>
        <p:txBody>
          <a:bodyPr wrap="none">
            <a:spAutoFit/>
          </a:bodyPr>
          <a:lstStyle/>
          <a:p>
            <a:r>
              <a:rPr lang="fr-FR" sz="3200" b="1" dirty="0">
                <a:solidFill>
                  <a:schemeClr val="tx2"/>
                </a:solidFill>
              </a:rPr>
              <a:t>d.5 La politique prix</a:t>
            </a:r>
          </a:p>
        </p:txBody>
      </p:sp>
      <p:sp>
        <p:nvSpPr>
          <p:cNvPr id="38914" name="AutoShape 2" descr="data:image/jpeg;base64,/9j/4AAQSkZJRgABAQAAAQABAAD/2wCEAAkGBhQSEBQQEhIWFBUQFRQUEhUSFBQVEBQYFRQVFBcUFRQXHCYeFxkjGRUVIC8gJCcpLCwsFx8xNTAqNSYrLCkBCQoKDgwOFA8PFikYFBwpKSksKSkpKSkpLCwpLCwsKSwuKSkpKSkpKSwpKSkpKSkpLCkpKSkpKSkpKSkpKSkpKf/AABEIAMwAzAMBIgACEQEDEQH/xAAcAAEAAgIDAQAAAAAAAAAAAAAABQYBBAIDBwj/xABNEAABAwICBQULCAcGBwEAAAABAAIDBBEFIQYSMUFRE2FxgZEHFCJSU5KTobHR0hUXMkJUcsHhFiMzYoKislVzg8Li8DRDRGOE0/Ek/8QAFgEBAQEAAAAAAAAAAAAAAAAAAAEC/8QAFxEBAQEBAAAAAAAAAAAAAAAAABEBIf/aAAwDAQACEQMRAD8A9xREQEREBERAREQEREBERAREQEREBERAREQEREBERAREQEREBERAREQEREBERAREQEREBERAREQEREBERAREQEREBERAREQERYc63UgXXXUVTI2l73tY0bXPIa0dJOSpuLd0B0khpcNi76mH0nj9hHzl2Qd2gc5VNqMBxOWXlayikqrfRY+djYm9DI3j8EFyxfuuUUNwxzpiPJizPPdYdl1Uqzu7PJ/VQxMHGRz3n+UNC24o6tgDW4KWgbAydwH9a5ctVb8Fl6p3+9VOoCTuyVR2Twt5hCf811hndiqx/wBREemD3WU/y1R/Ys/pnJy1R/Ys/pnJDqPpe7lK36bIJB+7ysZ/zBWXCO7XSSkNlbJCTvtrs7W5+pRgmqd2Czdc7veuQkrN2Dv66h/xodej4ZjENQ3XglZIOLHA26RtB6Vu3XkcuGVzna8eE8jLumjqSyYfxcpn0EEKz6OY1iMYDK+lJaS1omjdEXjWNgZI2uzF/rDsUVdUWEJQZRcdcLIKDKIiAiIgIiICIiAiLBKDqqqpsbHSPcGtYC5znGzQBvJXnktXUY1I6OEugoWG0klrSTW+qPh2Dfc5KJ0x0pFdUd7Nk1KWF3hnWAMzgd3NuHWeClqLSpsbGxxuY1jAGta0gAAbgrEq84PgcNLEIoGBjRttm5x8Zztrjzlb9lQW6Zu8cecFmTTctaXOeABtNx/snmSFX1a9VXxx/tHtbw1iAT0DaepVKlnxCsF2f/kiOySQXncOLY9rR02UlR6CQN8KUyTuP0nSvNj/AAtsLdN1Fd8+mFO3K5PSAwdshaukac0/N6Wm9nKqVpsDgj+hBE37sbAe2y75KJjhZzGkcC1pHrCDQi0khIudZo4uY4s89oLfWpCnqmSDWY5rhxaQR2hRk+iFK46wgbG7x4bwv6daMgqLrNFJmHXgl5Qj6sx1Zf4amMB3nhyC2BaVabyRR8SZHdDNn8xaqjHpVMx/IyazZAL8nKGtmsNrmEeBM395mfEXU5ozUunL53Z5CNvV4TvWR2IiYq6sMGe07BxWkKonMlRNfW60788mHUHVt9d1zbUIqWFQuQqVEipWe+UE7BU3yWwq6yrsbqfifcA8QCg5oiICIiAiIgKm90XGnMibSQOtNVHVy2tj+u4ndw7Vbp5Q1pcdjRdee4429Q6VwdyjhqWcLajWE/RH7xu6/AN4omqmNDhbbfnttXE6Hjm7FYeUKy15Jtx7FplWZNEw22+5DWtaLvc47GNbvcfwXomh/c+ZThs0zQ6UZtb9KOHov9N/F/ZZbui2B5iqkHhEEQg/UYdr7eO/1NsOKs4U1rGLLKIooiIgIsFy4d8N8YdoQaeMYJFUx8nKy4Bu1wNpGO3OY8ZtdzhZwbDDBC2IvMhbe7yA1ziSTcgZXtYZcNy3WvB2G/QuSCg1D9WWQHc939RWRUru0vpTHLyo+jLtO4OAzHWM+1QYrEEx3ynfSiBVrPfaCXbVK44cP1TL+KPWLqi4NTGeUMGwZvPBu/t2L0JoQZREQEREBcHSgbSBfiQFzVDx6kZW4gaeUXip4gXWJB1i7IBwzBuOwILFpBijWCIXBDpA5wBudWMGTdxLWjrUHLCXkvf9J2buk7hzDZ1JQ6DUUUgljY8Oabi80haeYtJsRlsKnuSj4BaxndV/vILso8MD5WR7neE/7jdo/iJa3o1lNmCPgO1Q2L6GU1S/lJXS3AAAZM5jABfY0DnPPmiVcGrN1QPm1pN0lSOipd7ln5uKbdUVY6Kk/CpGqv6xdUL5vId1XWD/AMj/AEp837N1dWj/AB/ySFX5YuqH+gnDEa0f4w9yyzQpwN/lOtI4cqBfszSFxNy4gC9wcTdpItwsVrYjWtETneKCR1KuUUFVFK6OSOWXWPgyXLwbZXMhOywG03ClThr52uicHRNcCC8gaw+6L5n1KFcdGcZc5hL3AODss91t/SrHBpJG7aCPWPUvL5qJ8D7EvdG5zuTkkA8MA2uCBbds2qZw+pRV3rqunnjdE97bO4+CQdxF94XndXhzmPc0EPDSQHN2OG4q0RsDguQpQgpTw4bipjCNF6iex1eTYfrSCxP3WbT6gpp1ADuUlQ18jLAnXbwdtHQ73oJTCcIZTs1GD7zj9Jx4n3LeXVBMHC4/+LtQEREBERB1VMwYxzzsaC49QuvPIqqznyB8ZdKdZ132PMNn+7r0hRON6SwUYa6ok1A42B1XOF+B1QbKpuKmzEXnhbi14d1ZbFz7+eu6CvgrHPmp5WyDWs630m5ZazTmOZd/yeqy0+/3rodjLxkW/wA8fxKT7wXGj7otBGwRS1DBIzwXgMcQCDnm1tuxNXEcMbdw/nj+JZGNu/2+P4lL/OZhn2lnmP8AhT5ycM+0x+Y/4VKsRXy0ebz4/iWflk8R6SP4lK/ONhf2mLzHfCnzh4X9ph813wpSIv5ZPEeki+JPlh3Eekh+NSnzgYX9ph80/CubdN8MOyeE9DT8KUiI+VXcW+lg/wDYsx4m5xDQQNY2H6yHfkNj1MjSzDT/AM2HzP8AStzDsUo536kJie4DWs1guAN+zLOyUiQOHsMQhc0OYGhuq4XBAFtio2K4OKafUbfUeNaO5uRuLb77fiF6EFA6Y014Wv3xvHY7wT67HqUVE0hyW60qOpXZLda9B2krVqKvVXN0ig9IC7ky5psGlmt0Odq+2yC06P4hrP1fGHrGfvVhXnujtZZ7DwI/NeghBlERAREQCoRlI2edz3gOaxuqA4AtJJ22PMB2qWq3EMcWgl1jYCwJPNfJQ8M07AQ2nfmb58iebdKqmpGLCYm5tja2+3Va1vsC7O8m8FWsZ0vkpeSM0Ra2WVkdyG2Ac4Am7XmxAKtXKIR1d5N4LXOAweRj9Gz3Ld11DYhikzJxFGxrtdpcy+ROrk4ZkC4uD0HmQbfyBB5GP0bPcn6P0/kI/Rs9y1BW1nkG+c341kVtX9nb57PjQbX6PU/kI/Rs9yx+jtP5CL0cfuXR39VfZx57PiTv2q+zjz2fEg7v0bpvIReij9yyNHafyMfo2e5dHftV5Aeez4k79qvIDz4/iQdztHKc7YY/Rs9yxhVDGySXk2NaBqsOq1rbkDWN7D94Lq78qfIfzx/EtzCKYsj8L6T3Pe+9ibvcXWuMshYZcFBuqA0uqLMZH47r9TfzIU+qdpVPeo1fEaB1nP2WRWnE6wXaJlHOqbLg2sQSpkXXNRGWCpa0XcI2OAG06r9aw5/BWvHPdT2i7v1jxxaD2O/NBUcHlFwbr0jDaoPYDvGR96qOlmC8i/vmIWY82kaNjXHY4cAd/P0rvwTGwzact4QXJFFs0hjPH1LaixKN31gOlBtIuLJAcwQehckBERBVO6dgxqMNmDR4cQ5VnHwM3Ac+rdNCNIu+6GGYnwwOTl++ywJ6xZ38StTm3yK8MraiXBq2emY9zIZiJYrMa+7TfVsHcPCYfutQezcqtLFYi5gcz9pC4SR85FwW9Dm3HWvKD3SpfLS+hhC4nukS+Wm9FB7kHtlDWNljbI3Y4bN4O8HnC2F5foPp+10hieXXdd13ta3X3nVDMtYDdvHQvTY5A4Ag3BFwRsKDmiIgIiICIiAqJpH/AMVJ/D/QFe1SdKWWqSeLWn1EfggrdaSM1pxVByuDY3tkbGxsbHfmpWqZcKcgw0TYS0AeFCZHN43a9xI62k+pBCUVyrJo6dWcDxmuHsP4KAwxynaN+rJG7g4dhy/FBY8Vo+Vhki8dpA6d3rsvN44j0WyPNbK3avUiqVpRQGKUygeBKbk7mv3g8L7em6CIZTk5axbzhWOHRXWYHRVL/CH12td7LEFV5kt+dWzRuqy1DvzHSgkcJwzkGausXEm7nHfuyG4LeREBERAVX060Z76hD2MDpqfWMYdska5tpIT94Zjg5rSrQiD59OjrgGm1w9oc1wBsRsIzzDmuu1wOYI6E+QXcF67jGBtaXyWPJyO15Q0XMUlrGdg3ggWe3fbW23v5hpNpDVUU3JSU0Ra7wopGueYpWbnMPtG0dhNqNNmBOBBGRBuCNoI2EFXfRvSmaEBkg1hv3X5xwdzbCvPPnFm8hF2v964/OLP5GL+f3qD6Bw7F45xeN4PEbHDmLdoW4vm890CfWDuSjBH1mOe1/nA+26teEd2ORoAkseaUeyRgPrARXsyLz+l7rkThnEf4JI3eq913y91WEDKGU9OoB2lyC8rrmnDRrOIAG8nJeWYn3YH2IjbFHzvfyjvNZf2qkYzpxJOf1r5JhvbfkouwXcesBB9CYfiMc7OUieHtu5txsu02I7VW9MGfrmHiy3Y781CdyLShk0b6dsYh5M3awOLh4VzrXOeed+jnU/po3OE8dcf0lBXpBkrRoU69O5viyOHaGn8VV3R5K0aEN/Uv/vD/AEtQVuSl5KZ8fiPIHRtb6iFJRm7U0wp9SobINkjc+lht7CFH01SQgv8ASzazGu8YA+rP1rlPA17S1wDg4WIIuCOBUbo5U60RHiu9Rz96lkFSrtE3R3dT2cPEebOH3X7D19q7sCwGZsglmIaG5hjTrEnnOwDtVnRAREQEREBERBghQWNaLxTwugfGHxON9TY6N3jwn6p32GW3iQZ5EHznpXoBNSOLm3lhGeuB4bB/3GjZ94Zfd2Ksaq+qavD2yDMZ8Rke1eeaTdyZkhL4RquOd4wBf70eTT1aqI8Z1VjVVhxTQqpgJBZr/duHeY6x7LqEliLTZwLTwcC09hRXSWrGpzLsslkHXqpqrsAubDbwGZ7FMYZobWVBHJ08lj9Z45Nna+yDjodjRpauOQGwJDXdZFj1Ot1Er3TSaRstPDM3YXAjoc12XaFQ8H7iMjrGpnDeLIQXHrkdYdgPSr3iOFNgpI6djnOtICNY3OV3HoF/bzoIRzPBVj0M/Yv/ALw/0tUU6kIbs7FJ6Hu8GVnB4Pa38kHPTOm1qcP3xPaep3gn2g9SqsCvWOR61NKD4jvULqoYdSXCCd0Ud+0H3T7QrCq/gsfJy28YEde0ewqwICIiAiIgIiICIiAiIgIiIOuana8Wc0OHBwBHrUXVaJU0mRiA6CQPN2epTCIKlL3MaJ3/ACx5rPhWIu5fQg35IHpa33K3IgiaHRemi/ZxNb0AD2WUmyEDYAOgLmiDFlXtJMOmc9skQ1w1uqW3AcM73F8j+SsSIKReo2Gnl80W7b2U5o1hj4w98gs6S3g3vqgXte283Km0Qa2IwF8UjBtcxwHSQqZHWPi8F8cjSP3HW7QCFfEQVDDq2SSRuqx9g4EktcGgXzuSOlW4LKICIiAiIgIiICIiAiIgIiICIiAiIgIiICIiAiIgIiICIiAiIgIiIP/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8916" name="Picture 4" descr="http://prix.e-cigarette-electronique.com/files/2011/02/ioannis-kounadeas-fotolia-com.jpg"/>
          <p:cNvPicPr>
            <a:picLocks noChangeAspect="1" noChangeArrowheads="1"/>
          </p:cNvPicPr>
          <p:nvPr/>
        </p:nvPicPr>
        <p:blipFill>
          <a:blip r:embed="rId2" cstate="print"/>
          <a:srcRect/>
          <a:stretch>
            <a:fillRect/>
          </a:stretch>
        </p:blipFill>
        <p:spPr bwMode="auto">
          <a:xfrm>
            <a:off x="4943872" y="4149080"/>
            <a:ext cx="2150368" cy="1862336"/>
          </a:xfrm>
          <a:prstGeom prst="rect">
            <a:avLst/>
          </a:prstGeom>
          <a:noFill/>
        </p:spPr>
      </p:pic>
      <p:pic>
        <p:nvPicPr>
          <p:cNvPr id="38918" name="Picture 6" descr="http://www.logic-sunrise.com/images/images_contenu/dollars(1).jpg"/>
          <p:cNvPicPr>
            <a:picLocks noChangeAspect="1" noChangeArrowheads="1"/>
          </p:cNvPicPr>
          <p:nvPr/>
        </p:nvPicPr>
        <p:blipFill>
          <a:blip r:embed="rId3" cstate="print"/>
          <a:srcRect/>
          <a:stretch>
            <a:fillRect/>
          </a:stretch>
        </p:blipFill>
        <p:spPr bwMode="auto">
          <a:xfrm>
            <a:off x="2063553" y="2348880"/>
            <a:ext cx="2070209" cy="1542306"/>
          </a:xfrm>
          <a:prstGeom prst="rect">
            <a:avLst/>
          </a:prstGeom>
          <a:noFill/>
        </p:spPr>
      </p:pic>
      <p:sp>
        <p:nvSpPr>
          <p:cNvPr id="9" name="ZoneTexte 8"/>
          <p:cNvSpPr txBox="1"/>
          <p:nvPr/>
        </p:nvSpPr>
        <p:spPr>
          <a:xfrm>
            <a:off x="1847528" y="1916832"/>
            <a:ext cx="2304256" cy="369332"/>
          </a:xfrm>
          <a:prstGeom prst="rect">
            <a:avLst/>
          </a:prstGeom>
          <a:noFill/>
        </p:spPr>
        <p:txBody>
          <a:bodyPr wrap="square" rtlCol="0">
            <a:spAutoFit/>
          </a:bodyPr>
          <a:lstStyle/>
          <a:p>
            <a:pPr algn="ctr"/>
            <a:r>
              <a:rPr lang="fr-FR" b="1" dirty="0"/>
              <a:t>Coût de production</a:t>
            </a:r>
          </a:p>
        </p:txBody>
      </p:sp>
      <p:pic>
        <p:nvPicPr>
          <p:cNvPr id="38920" name="Picture 8" descr="http://us.123rf.com/400wm/400/400/faberfoto/faberfoto1110/faberfoto111000002/10815453-la-valeur-de-l-39-argent-sur-une-balance-d-39-or-sont-comparees-dans-un-symbole-du-dollar-vert-et-un.jpg"/>
          <p:cNvPicPr>
            <a:picLocks noChangeAspect="1" noChangeArrowheads="1"/>
          </p:cNvPicPr>
          <p:nvPr/>
        </p:nvPicPr>
        <p:blipFill>
          <a:blip r:embed="rId4" cstate="print"/>
          <a:srcRect/>
          <a:stretch>
            <a:fillRect/>
          </a:stretch>
        </p:blipFill>
        <p:spPr bwMode="auto">
          <a:xfrm>
            <a:off x="4583832" y="2060848"/>
            <a:ext cx="2665578" cy="1800200"/>
          </a:xfrm>
          <a:prstGeom prst="rect">
            <a:avLst/>
          </a:prstGeom>
          <a:noFill/>
        </p:spPr>
      </p:pic>
      <p:sp>
        <p:nvSpPr>
          <p:cNvPr id="11" name="ZoneTexte 10"/>
          <p:cNvSpPr txBox="1"/>
          <p:nvPr/>
        </p:nvSpPr>
        <p:spPr>
          <a:xfrm>
            <a:off x="4727848" y="1916832"/>
            <a:ext cx="2304256" cy="369332"/>
          </a:xfrm>
          <a:prstGeom prst="rect">
            <a:avLst/>
          </a:prstGeom>
          <a:noFill/>
        </p:spPr>
        <p:txBody>
          <a:bodyPr wrap="square" rtlCol="0">
            <a:spAutoFit/>
          </a:bodyPr>
          <a:lstStyle/>
          <a:p>
            <a:pPr algn="ctr"/>
            <a:r>
              <a:rPr lang="fr-FR" b="1" dirty="0"/>
              <a:t>Prix psychologique</a:t>
            </a:r>
          </a:p>
        </p:txBody>
      </p:sp>
      <p:sp>
        <p:nvSpPr>
          <p:cNvPr id="12" name="ZoneTexte 11"/>
          <p:cNvSpPr txBox="1"/>
          <p:nvPr/>
        </p:nvSpPr>
        <p:spPr>
          <a:xfrm>
            <a:off x="4655840" y="5805264"/>
            <a:ext cx="2304256" cy="369332"/>
          </a:xfrm>
          <a:prstGeom prst="rect">
            <a:avLst/>
          </a:prstGeom>
          <a:noFill/>
        </p:spPr>
        <p:txBody>
          <a:bodyPr wrap="square" rtlCol="0">
            <a:spAutoFit/>
          </a:bodyPr>
          <a:lstStyle/>
          <a:p>
            <a:pPr algn="ctr"/>
            <a:r>
              <a:rPr lang="fr-FR" b="1" dirty="0"/>
              <a:t>Le prix </a:t>
            </a:r>
          </a:p>
        </p:txBody>
      </p:sp>
      <p:sp>
        <p:nvSpPr>
          <p:cNvPr id="13" name="Flèche vers le bas 12"/>
          <p:cNvSpPr/>
          <p:nvPr/>
        </p:nvSpPr>
        <p:spPr>
          <a:xfrm rot="8063104">
            <a:off x="4384020" y="4142250"/>
            <a:ext cx="205844" cy="5349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rot="10487651">
            <a:off x="5759733" y="3868524"/>
            <a:ext cx="189000" cy="5326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22" name="AutoShape 10" descr="data:image/jpeg;base64,/9j/4AAQSkZJRgABAQAAAQABAAD/2wCEAAkGBxISEhUUExQVFhUUGBwVFRcYFR0ZHhgVGB4YHRwcHhYbHCogGR4lHhcYITMhJiorLi4uHR8zODMsNyguLisBCgoKDg0OGxAQGzcmICQ0NS40NCw0LDQsNywtLCwsLDQ0LCwsNCwsLCwsLCwsNCwsLCwsLCwsLCwsLCwsLCwsLP/AABEIAL0BCgMBIgACEQEDEQH/xAAcAAABBQEBAQAAAAAAAAAAAAAGAAMEBQcBAgj/xABNEAACAQMCBAMEBAkJBQcFAAABAgMEERIAIQUGEzEiQVEUMmFxByNCgRUkUlNykaGx0zNDYoKSk6KywWOUs9HSFkRUc3Sj8DSDwsPh/8QAGgEAAgMBAQAAAAAAAAAAAAAAAAMBAgQFBv/EADIRAAICAQMCAwYFBAMAAAAAAAABAhEDEiExBEETUWEFFCIygfBxkaHB0RUjYrEzQvH/2gAMAwEAAhEDEQA/ANx0tLS0ALS0tLQAtLS0tAC0tLS0ALS0tLQAtLQ/x/jUlPU0SWUxVMrQOTfJXwLRkG9typBBHnqy4nxenpgpnljiDtipdguTegudzoAna5fVFxbi1UJDHTUpcgA9aWRY4RffuMpGI8wE+/VZ9HslTUxe3VEzMagERwr4Yo41ZgpVe5ZgLlmN97eWgAwvruh3i1RI1fSQIzKqrLUzWNgyoFjRD6gtKWt/Q08nNNMaw0QYmYC/unHIDIpn2zCkNj6HQBeaWuX0MTceqZp3ioYopEgJWeaWRkTqgfySYqxZhtk1rL23O2gAo0tV9JxWN5JIQfrYQhlUAkIZBkBnaxNt7d7EGwuNUHHPpApqeCCoRZqiKocxxmBQx6guMSjMpvcEW+GgAv0tB1DzhKoMlfB7FC74QdSTJ2sruS6qLRjFCdz5W+OojfSdBHc1NPVU6WV0d4wQ0TlgrkA3XcAWIuMl0AHmloOo+aaoVFOlTSrDHWZ9FhLk8ZRC9pkKgKSoJ8JaxFjqHwTjPFeIFJIkgpKZXN5CxnadFNrxjFQEax8R3OxHxACninFxBNTRFCRUyNEGvYIyo8guPO4QjVpoY5whLTcNt5VoP3CCpJ/don0ALS0tLQAtLS0tAC0tLUeSsjVgjOoZt1UsASB6C9zoAka5oOrvpKoI5CmUj43DPGmSgjuA1/F/VuNjq0h5y4eyhhVwWYAi8gBsd+xNx8jqE0+C88c4JOSavzFzHzTDRNEsodjNfEIAbBSikm5H2pEG1zv22OvFLznRObGXpn/ao0Y/tsAhPwB1SfStwVXgFXmyvRqSgsCrF3iNmBF+6L2I0GUwqJFiWJFkkaPNgzYAhUya1lO9+wtbT8eOEott1Rly5JRkkldm2RyAi4IIPYg3B+/Xq+sd5H4wAVni8CvBOxS91yjGQJQWDEYd9jYnex1E4FzZUzBiKyUSBi72xZVDlitg6FAtuwHYW+ejwW5aUyfGSjqaNu0tZ1wP6QDbKZo5YexmisMAO5dbkEDuStiPyfPWiBtLlBx5GRmpK0d0tNJUISVDKSO4BBI79x5dj+rTmqljug7mpmqa6loQ7LGVeqqcGKlo4iqomS7gM7i9j9n46MdB3G5FpuK09TKwSGSmlpTIxsqS5xyqGY7LkEYC9txbuQNAFnw3h7wCUTussEbmWndyWeNLElWZhvh4gr3JxNj2uRPk2kp6mda2rfqT1DPJQQTOHaGmBurLH2BIAbK211F79yehrPwlS1FgUhm6kML+bxY4dW3kC2ePqoU+eqDgHJ1XTwinjMFNkoWeqjZ5p5gotdeooEW3a5YL5Dz0AUzwy8Hpa2olWeR5VlDTiZHiaR2bouYywkVjlGhsCB8rnWh8n0gioaWMdlgjH+EaGKf6MYul7NNUTSUis7pBsl2e9jJIPFIVvt2Gw2OjmkgEaKgJIRQoJ7kKLb/HbQAI1/Ekg4nVyyWtDw+KQAsBcCSoLWLEAXIUd/IaB6Dh1cKbh9ZLNHEJqoTM8KZSg1oZc2aS6dnjXHA2Ft9ta3xLgVLUMjzwRStH7hdA2PY+fxAPzGphpkxC4ritsRYWFu1h5Wtt6aAI9cXjp5CpLOkbFSbEsyqbEgC1yR5DWW0/EqykoqNqWopgrwxGGn6ZlmrKiVQ0hbcGO7s1zc2sST5a1udWKnEgNbYkXAPxAIv8rjQzDy97KXni9ijcgtI/smF/tNeRZLqO/r676AKXhvNVPRNXrO340apnFOviklLxxdMRoN2BGKg9tt7aDuRKOtkaaeSWlpTDLKoM3jemLsZJQkJIRCS+8jXJAA7a2ThmEyRVBiCyPGrbqMlDAHHIi/n8PkNDHF+B8Ilqmkko+vPcK5SGR1zNrByPqg1rE5dhYta4uACHOnF/bBR0tJlxAxVKu8rlEjnkjWR+kHAVGJUG+IsBYE3OmOL8RimpZ5ahx+EjLTdWCZDF0Yo50IRENy0QzYlwTe5O2w1rj8Epy0DdNR7MS0IXwhCylTZVsPdJGpc9HG5u6Ix7XZQdgQe5HqAfmBoAx/mccQeOoNTS1DVrI8NP0YupTxwOR1TG6MW6jIu5ksewFtW3DOIucAg4hVyIB04Up2oaaMqLKGLBbqPRmft2OtPOu6AKpGl/FVmhEknd5IwMIZhGQWGRyAbJ0BFzvv32ttLS0ALXL6QOhD6QOb/YYwkdjPKCUv2RR3dh+wDzPwB1DaStl8eOWSShFbsLstDPNfO9PQFUcPJKwuI4wCQvkWJICg2Nr7mxsDrDqnmipOcntVRmD36zLva9+mGCgWPbEDY7aJ+J8ArZa9WmhkcO0LyOVYRlMYw+UgsEAs4K3BuO2+6/EbWyOiughjyJZZqqctvTtv3Cmj+lqEvaaB40JtmrdTH4soANv0b/AC1n/PFFJ7ZKZXWUTWmjkVsrwuzmMDawAVQNvu9dWf0p8IgpqhVp1CLJGHKL2Vs7AgeQbbbt4SfM6p+MggUl/wDwcJH6LGVl/wALDSskpaWn2On0GDA8+OWNUpJ2nv59/oPcq8oVlbHJLD0rCQxjN2QCwBFgFIIAZfje48tFUX0NNiL1ag2F7QEi/nY5i/6tTPob4/TrT+yvIqzdZsUJ3fJQdh8CrD7taaZl/KH6xp0YRqzj9T1edy0t7K6/MAvpJ4qX4KJCMWqBCcQb7m0hW9t9lO/w0G18zRY2cIoRlkcqSFjyhW+YdcLtil9/eO2xIJeNchPIYylQ0ixAKsNQSUARSq4tGAFIv3KMT5nVHxjhFSFdZY5kWRAjtEqzoQGD91UuPEo3IXtrbipQa7s42W3OL7Kwu+i3l+lSn9oSJOo0k6CTueks0iqoJ7LiqjbuANCPMqF+I8Sx7lUQW9elYfu1Y8h8TipxUsjIwgpcnC7XdCQCyj3SSpHrudDvGPaJGqJHMcctRIpBVrC0Slzu3ukiMgAk7kC++iEdORvsvL8CZyvGl3fn+I5SRuz1UrRmMVEn1UOxJFsVG2xZ2Pb1OjPmPj88GFLG4j6MMZqJhYlSFN0UsCoNgGLEbKRb3gQx9GNRFJI7si5vGsqsdypX6uVRf3bWTcd76pOBT+1Sxytv7TVCU/Fet4QfXwRon3DVtpOq2iiltLVe8nRW8JjheWRkWVZDIqvIwIfN2YXDXyDXZiRt33Gt4GqA8n0PWWcQKkitndCUDPlkGdFIWQ5b3YHV+NIyT11tRohDTe53XmSMMLMAQe4IuP1a9aWljDgFtd0tLQAtcvqLxGvSFC7nYWAAFyzHsoHmSdraFeD859WpMcgVYyExIB8DuzqqtJez3K43AAVrL4r31RzSdMmmGumauUojMFZyoJCr3Ygdhfa57ad0r6uQZPX8J4vPO0mc0ancIt8QfIYmUAqPkpO297nRjw/l8rSOs8kheVQ8l5CwQrZgqqxK2Ft/Jt77GwJ9VnM9HJPSTxRGzyxPGpvaxYEd/LvqqjTuySr4JPLXxxzuzRQsilEjYqZGIGTs48QTK4VVIuBkScgBeUsEUEaxrZVXYXPck9yTuzEm5J3JOs2+krjVTG8NBQM6FIwXEQu1rYxrZVLKPDc2tsRuNVvJPI9a1XFUVaNhG2ZMrBmLrunc5WyxO9rY6HLekPjg+DXJ1/s2Yar+O8WjpIXmlPhQdh3ZjsqgebE7DU9Rql5v5dSvp2hc4n3o3tfBwCAStxkNyCL7gntqwiNWtXBiNXzfWT1a1KuQ6t9UqlmRQSAqKg/lL3xPmxP6Nt/4bM7xI0iGN2UF4yQ2DEbrkNjbtcaAvo55CNIxmqQpmDMI1ByAA2Ml7bs3kbCynsCxA0capBNcmnqsmOTSguPv9P1O6WlpauZRa+d/pCr2mralibgSdFR6JGcMfvOZ+bHX0RrB/pJ4I8FZIxB6VQxkja22R3ZL+TBrn5EEedk5r02db2PpedxbpuLS/FmmcD4dQx0tHDIIC5RTGJAhZ5CM2Kg7kk3bbQH9IHEJ67iC0EO6q3TVC1lLhcpJHIB2UeECxtY23Oh/kOhlNfDLFE8oibOQqRsAGUAuxC7bC19rbDbRi3KAn4o7SO8JZPaCkEhuOpdCOtiDZsWJAUWudzqJTTjuK0e65pW7klt3V3/FmZ1kbGyZEtlgljnexIAXvdRuQB93fRTHy9xGrMMlSiwmQRwJmvTACqxVVhHj2Ab3rdu+tP4FwSnpJWjp4kjURJcgXcnJwLuSWIsv7NP8f96k/wDVL/w5tIb20j5+05+IsmNKLSr+X5KwWovo/p6TGeSSSWVWjQbmNAZHEeyIctxKRuxG/bUB4kBP1cXf8zH/ANOj7j/8kv8A51P/AMeLQHL7x+Z0uc5UqMik8k3Ke79TRDrmunXDrsHMIXE+E09QLTwxyj+mgJHyPcfdoX4p9HsbKwp55YcgVxY9VPECDsxy8/ytGulo44DkyJuT6ylg6RgR1A/laZrsjFcTJgyhsh6qCTYaY4JII702RSWByUuCjYhyySKrgH3gdiPIXG+tk1Gr6CGdcJoo5V/JkQONu2zA6vGbi7+hSWNSVfX6gV9HXDulVqAzG6ySOSbFiBGgDAd/eBH6OtUvoRpuXIoXMlO8sDEY2V8ksDewjkDKoO3u27DVrwitmZ5Y5cG6eHjUFci4JIKEnGwx3DG+R2Ft1ZKbtKhmO1Gm7Zc30r6by13LVKL6j3fSvpvLSy0UGoE/pC4PLNH1I82xVkaJe5V7Bio2uxW6ncbMd9iG98o8oJTIpk3ZccVJyxKgAMx7PJYd+y/ZA3LFOWllqnhq7J1diLxTikUCM0jqlkd9/wAmMXY2G5AHf5j11n3Fuaa6wkyMF7FYEjR2s1giuz3vKxI8K2C5AXPfVjxfh081LJCcmmkpTT5ODiahWyYFvJJfDY7CwttawF6/hk89YJG4dNIqzGV36aoxjbO0ZZpAGKfVgBdtsr370ya9tJeFdwmpuaOJU7NHWRUrOirKQkhjLxMSPAWBRpAwxKXUXIs1jo4oaxJo0ljOSSKHRvVWAIP6jrK66jcT0zSAw7VRiilBlZYWamXFgjMTkxaygmwcDy2LPovYCgVFYukUs8UbH7USSyBD8PDbbUwk3Jp+hD4sLQgFyAAT3Nu/lv67a5JIqAsSAACSSbAAbkk+Q0stZxzvXNcwTTogZWnlDljHjd1pocVBJVipd7AlumwPhNtMeyIitTpErjP0gyf91ijKG/1srkWRQCZTEillj8QsWILb2U+HKnfmviIlxlqI4GYAxRNAmUoNrtYSExkEj6oktbe/cCroeCYTKsiPUxKwkqjEjuXldWaBGXENggxkbLfKVNiF2mcR4RUTTStFQzJHIqRqAkcf1YvkgzZel4iXzsfeJ7gaU5SeyQ2UYKVJ2kXVLxOSderiTUxPIjJGTYzRxrLG6BiTGHTwMt7HOxviDrRgdD3KvARTRgyYtOxaSRx2DSYZKpO+IEca/HAE6XHecKOkJWWX6wC5jQF337XA92/9IjTVstxaTlKooIr6472BPpvoM5R54PEJ5EjgKRRpkXZwWyLABSgFt/GbhjbG2i92227+Xz0LdWgnGUHplyUMvMxdUNNEzpI6osr/AFcZLE7gW6jjY/ZAP5WoVZQmaojhqn66NFJI0RQLESjQhPq9y1iW98t5Hy154DUpLSUeN7K6xtcEfWRK6uN+9nRhf4anTf8A18fwp2/a6/8ATrLPJLgvGJ4pYQvEJbWA9lgWw8sZKk2t5e9rzED+E5D5eyxgfdJJf/MNO0i/jtQf9lEP85/10zRrfiE59I0H6wh0hl0SoF/HJiPzUAP66n/q0zzGfHR/+qX/AIU2nqFfxqp+Kw/uk0uOxAmnP5M6EfeGH+p0PkESeJqCm4vZ4z94kSx1ns3vH5nWg8XcLEzHspRj8g6nWftuTqjG473NDI1y+sZkqKFT4jAD23AH7xrz+EuH/nKb/Br0Xgf5I4vvH+LNpxPodc1jcXFKL7M8K/oyhN/6rA6tKXislrQ1kv3Tib/i5jUeBLs0T7wu6ZqGloEpeaKuMjqYTR7ZXTpyAXALBlODWFzjiL9rjRtWTrEjO5IVAWNgSbD0UC7H0A3J20qUXHZjYTU1cR3TPBzeSpP+1VfuEMJ/ex0xw+v6pcYMpQ2N9wD5rmBhkOxUE2OnODneo/8APb/JFqnJct8tVPFOOpE3TVXmmIy6Udrqh+27sQkSbHdiL2NrnbT3E6ho4ZHW2SIzDLsCATc/Ad9BAp1gSPqIZ6qovMsMrAIlgC89QRcErsCxuFNkjCjVZPSWSD6hmd0DOFVjvZXzAHl47C+3w/XqRlrJa/mmpsXTiIWx8uHFacj0Sdlcqp8pGuv3avuF8x1XR9pZhPAtxPGYgk0OHvkFGKShR4iAoyXdSdgUrqId36Fnikgu4xxaOmTOS9icQBbckE92IA2BNyQNVlLzfDIwAR9yq3DRMAXbBb4Sk7ttsDprmPhT1fRKOnSW7kZMpYtgUZXUEi1ifvHlfVbwPktYJYXKpaG5BEjOxbFVUHJBsAL373A8tE3k1pRW336kLTW4b31EqOKRI+DHxWXsCbdRgiA2G2TXt8mPlp7LQnzRU+zsZBj1HP4shJbOoKhDM474RJYBR5se7OmnS23Krcp+YOJo9bNM8jJFSJ0Q4jz3BvLvey+No1B38ULbeHRT9H1D0OHUy2xLJ1WUm9mmJkIv52zt92gVeDLJjRq85MzjrKxiI6MdnmkJRMr5tju1upK3ex1qgNu2w8h8NZ+n+NufZ8fh92MybJIfLax3mmJamrYtKg6tS0McbLKxdYulCAOnGwUGQTC7EC7H0OtdDaxqhoya2JzPAGWrkDRvMEe4rJz4EPvXyFt9zpmfaI7omlku6pP86NK5IF6dpTbKonmmPyMjIl/iI40H3aIMtBHBuPw0XC6V5i3udIBVJLSIWBF+wuVY3YgaHeG/SVLPWwg4xU5fFlt3DeFS0jD8og7Y9j31OqMUkUx9PkyJyS2X7Gs31hs/JHEK+plmeIxiR2YmUhALkhRaxc4rsLC2w31the3fa3fXHlCi5IA+Jtq8oJlcOZ4raXPmDnIHKp4fHKrOjmRgbqpFlUWAJJN9yxvYbsdFQO+hStq60SydMSMoN0AWmcY/omZJO3qdW/BKqR0+t99Wxb6lovQjws732I3ViDoSXBScnJ6pckGh/k6X+lUSft9pOhTivPsEdaZIkeUJF0b+4M1eS+7b2FxvbRZTDwUfwnc/4Kj/AJ6BONfRxN7SRDNGEmd2jVgQVvdyGaxB3JAsBtbXPlyzodGsGv8Av3XoR5/pFqeo7xRQxmQKDfKQ2S9t7qPP01Uzc21xkaQTlGcANgiLcLsPsE/t174ByLPVoXEyKBje7Od2VXtYAdgw1cQfRaC5R6pCwUMQIDcBiwBuZLWJRh92rLDkZ1l1fszHxC/xt/sDMvH6sksamfJhYkSstwL290jtc6h/hqq/8VUmxBF6iU2I893+OtDj+iem+1PKfXFY1/eras6L6LOHKt3ErgebOBf+wi6ssE+7F5fafRt/DiX5ALy5zFWPJ0XqJHjdSWWQ5+7Y3DHxA3t52+GibUniPKVHSMj08WD4vc5u3hyiH2mI+1+3UbSM8XGVMw+JDK3KCpeRcUPKGBIvAi/ZEVP4h63eR2B/sjVkvL4H8/P8gIQP2QX1cnXNdY45TS8uI3eWb7+kf80J1Q838nww0skykNIuJAliiK2LqpuI40PZj2I30ewqB4m7Dt8Tob+kOVvwfUkd7Jb75Ix/rqr3LLYHeXuDUSCeoePFIFjnsGayARLKTgDZrEXsb68nmw8SIp4VensVmkZirMYo5EKqhQkI7Gxub4riRfIWg1nFmiFTDGW/GEjYsq3aKAQxRnEXAMjM4C3IAuxOy7yOSOEUiR9eBHUSjBuo2bWjZlYZdiCVvtt6baR1GXSnRo6fDrabLWk4MkFzAXikJLF82YsxJJ6is1pASTcHfc2IO+rLgfE3ZJLqqyNUtG++axvhGVJAIOLgCxvcZpcd9DC8RiQLTrJWe138UMcaSooyuQHlGKIFsobLbY2JuNTeC8KnjDvJVT9SZg7hHUKrABQARGMgFUDsAbdhfSITeL55Wh88azfJGmg8exBBFwdiDvcHyPrrNucpAJagv2eppqZ9v+7CBpUX9F5yQfI9tElDxKWKaKKV+qkxZI3KgOsiqz2bEBXVlR97AgqB4stoHPPDYKmCodHImigJfpkHOK7kK4IIYXSSxHiUg2IvrTOs2P4WZEnhyfEuAV/BVZWRrJC3hcOypioSyOY8JJzciXu+OFgARe++pPB+WeM09PJFG1MGk7v1mIHgWMHDokXCoPPvq6runR03U4TTo7TFR1Y1V1wG5d3LjLYG129472vuNzcz8YH2oQPiKVT/AIqs6WsONR00NnmnOVyYZ0EvFIYkiWnosY0VF/Gpb2UADcw97DTMfNPEesYG4fCJAgkH47YSJexKHom+JsCO4uPIg6HOXuY+ISVUKSTw9N5AJAWpTdbHwqIpC+TGyiwPe/lo24rwITyJIZp42jDKnSZUxztnuVJN8R+rT7Yikc/7XxLA8kyNFIjmJoCQzmUKGCow2cFWVstgASTax0HxcZaWbN1kape4jWNtwQPBDGjxlQoDFnlaxF7m2Sqs7j/JVIqTVE1RVsQl2dpFkYhN0VQ0e5yIsotckapuV4ZaYwrFMWq6jBXVqaMqqLZpB1A2SxICx8IF2I820vJHX8MuC0Ukm0aFyvwT2ZCXIaeWxlYXsLe7Gl98EuQL7klmO7HVJxb6TKWCZ4jHK5jYpkpSxZbBrXYdibaL5DcGxIvex9PQ/drN5/onQfyVSb77yRBybm5u6uvc/DTpKUVUAwPE5f3X9/QNOWeaYa5XMQkHTsHDqBYm+wZSVJ2Nxe49N9ZxxXhrw8TqJg0KJHVRTfWzLFcsscthkd74uPuOtF5U4KKKmWEEFgWZ2AsGdiTe3kAMVA9FGgv6TpYFkyE8IZ1WGZDIuSOhLwuVvcC0joxtssgPYapli3j35G9PmWPP8DpPbz2ezLmm4SlZw+opVceCol6b72XN+vEQR3UxzqLjyOp/K/JNNRgEqssvm7KLKfPBNwo+O5+PloC5T5oNGTcxyrMFjGEmQR02R3wUkJgcDa/8mnrta8T4nHNtHU1EtSy+JxLJDHEvqsEbgXudlJY+bMdrwnGk2tyJOcbxxltf5h3zNiYbubRo3UkbYhI0VmZip2Yi2w3AbE2ONtBPG6WHAPMiklC8gBDmCOQqghVrktUStYNNubI+NvDpjuhjbqupXFs6mpbIWsch1rG/ytqPPQxtfJGN7XvPPviSV/nfIkkfM6Xknq4dBDE1yN0vGYEIR6SjWKM+MQuFngW+JkDqLhlv4rMSN9z56Ty3WORJDI+clNJ0i5teRGVJI3NtsjHIt7bZBjYdtZTPwylcCGElZQzLIBI0loJA7SFg7HA3AUNe/j7G1wf8kyHpT1J9yVw0Z9YoIo4g3yYxMwPmLHz1GBNSoOo01aRd0W8VMf6Rb7jl/wBWpFcfximt/tP8uq15WhpaQAYtaMFsc8Ww3AQENIxOwA+JOwsYx5gQTwiTItCXEgVTKyZKLdTooUjY/kAmwsfPWVxbdomL7FPyhxWKlopp5yEiRkJPc36FNZQPtEkkW+X3N8K+lKjlykaCoiVduo0YYFR/SU3vcnwi+51QcNiSakYzRySRx3mendekitDGsZeSWQA7BdlUm2W4J7euaOF4+ysFjjVBI8gAZUjVFBDWCsxKLkLWFyfs21qeZwpJFoYFO22ajwSrFUvViZWgcAxsAwO1w4IYDzG3bzBG29jUyfZHYfv0H/RkzR0kqFlYiofZL2UMqNsSATlfPsPePnop1og9StmWaUW4ooeaF934RSf8Sm0N6I+ZX8Vv9hIf/epdDmuf1f8AyG7pfkNCOo3Ea1YULsGbcKiLu0kh91FBO5P6gASbAE6lBbmw76j8ZoiQvSIWYAqshuemHK5sqdi+I2uPh2JB6Tfkc9AuS8k+UwilmhIklLm9Pw9BuETsHnxsc9j5kouKkf5y5vFTG0MXhp2sTIR9ZKFYMOmhFkS6jxtuR2Wxvrzx2o66mmpcUpYWK3YF/aJ1Y5u24MgDg7sTm92NwBelPL7Nu873PfFEFz82DHTMeCUldCsueMXVnqPhMwnizmcPNS0zsWVWxSQy4hTYDwKoGRv5k99ElLx5ZCscLRCPpuVmla+fTxBtDHY2YvsxK3s1ltYmnfhgYIHlnbpJ00+tKlY9vDdMSRt56i1/DnRFFNnn7gZ6mbGKMi5NupuPCoxG17E9tLl0Em3KW46PtKKShDYn1vHYoKWdFSGFmp+rGYbIjF0JtbEFJAQ1u4NtmvcDnDudURMXyOHhIYOzg+hYBsz8d76qaLl2UQTQS1ckiTiNZBiD4YizIFZ8igBYna2p68Lfzqqk/wBdR+5Bqv8ATdXOxP8AVVDh2WnD+Y4JH9peWON40b2WGUOAsjrYyTOqEA28IVb2UtcknaxouYKCkSNKeVKqaVkibGVLu4RvG+TeBTixsAQC3bfQ1LQFVJNVUKACSTKNgO53XUHivBKr2em+ukeeqYzpC63MVKpDLI5WwzuYxbHu1vI6vkxLBGhePK+onfJfUnL80SEpBTdUzs+LMcDE7uxWW0f1tlIUeG4NiO1tEC11eo8FPQqfQTyj90Gn6FmMa5ghrb373G2/6tUXNWUskdOs/s4KmZ5c8GCqygKhJFyd7+g8t9cmGebdI7c+mxpWyTU8z8RWTCSOmhDI7o5d5Q3TXJxsVsQN9xuL+mrOjbiMsUcgmpY+oivY0shK5AGx/GLXF9CnD+AxVU4wnnqI484qmVpAE6ciG8KYKLs2Skuu2OxY3trSQddPBFyjcjkZ5KMqiCfE+BTVLJFUcSGSnqrFFBHHkRfFijs5bHci+wIv3Grfl/l2KlLOGeWVwFaWS18BuFUKAqLfewG579tWt9BPOfOEkE3s8HhdQHdymWxBsFyGNh4SWN+9hvpklGCti4uWR6UHLyAAkmwAuT6Ad9cilDAFSGB3BBuCPgRsdAHJfMFY9QIqndJkaRGZ4slZcfDaM/aBLYkX7kbA2s+Z6pI0Ed8IAVQJEsZDyKS7QuW8Ma4qCQbXBbc+6aSyqMNdX6dw8N69DYXA6q65uhL7Ra8ZQJPbcqEuVlA9FDMGtvjid8dC3AWp6gNamjWYKHk+rwUO3hUJJbK3g99B8e50QcNrpFkSCR45HMZYlQVYYYjJlLG4Yk77G4Ox3tgwe04ZsrwTi4y+/wBB+TppY4607RQ8bkkpmdxK4ppGMsbo56al/E6sVNl8eTBjYEMBe4OqaunknCdOTqeMZHqAgIb33YMo3xO4PbR3Ly3QsSzUlMWPc9BLm/qcd9BHFOWaWWplULS0xiOCxiAeONhE6ynxKDdldQR2GY73tryw0LU2Ww5PE+BIhNwKa9w0Z/Slpz++jOlwzl2oEyu0tOFF7gSx+K4sAESnj3vY3v5H10uIUPD0eVJI6JHvG6hSoUxlWVrBjkpzUEqb9wQTvblVWL0wsEoDXRFEZBexIGKDezY3sbbWvt3FNVjFCueQp4TweCpldZfrVgRYmCynpmQyVBZGCmz4jG6m4BNrbaLa4DoyCwsI2FhsLYkWt5C22hXhnHpYpJKQQK3s4TBg8UCmJgQvgyIB8J7AbWOIvu/xXj1SImwosywZLLVRG2SkA2ve2RW9uwufLT4SgomWcZuW6LTmp2WjhdCVlyhijkHeM1BSIuPK4Dkj421FpaaOGMIgCInb95JJ7km5JO5JudMzcZeaBYXpAFsoYPVwqTiPLBmxNxcG9wQDsRoY4vQSB0JkaYSMI1hetXIu52GUVOHxUbkhwbKd9c6WGUlRvwZVC7Q97VGalspnanjfqMCxEftDHwJ07kTPexVVUMMVbc2vM41+MqoWKrXxmISCLEB2AJUoZUl3X0Hnv6ahcH4K9G0QdT4ZS4mSkacBRmyhUV2kj8QS4xF7KS7kashVVDJHg8uS1Es7ZU4p0UsZsWLTqSwOS7KpsPQjZmiDpt8EPJNXFRqyu5S5haikannGcLyFhKkZzDPnYunvAAROhGN0wXvvjpS1cZQSB06bAFXyGJDWxIa9iDcW9bjWOT1mdUJBISeoJerfEOwEqowXt9Y8s7KLmyRxns1yS8JrEJlhYNFG9SfZXDKURplQYyQZXaKSUv4SpUFvsnE60xnWxlnC9wl5pS0g+NNIf/epNDenKepd7qQQi0zGO5LYhpqYNFmfe6UiSIP6OF9N21g6r5zZ03ymmgYC/wBo9tDPO9bJFSSNGbM5SLP82JXVGf5gNt6Gx8tX8rEm+o1bQJPG8LjJJVKMPVWFjv5fPXUqt2c6zHl4qsYEaxFRH4AuXYLtbt8NNPxx/JVHzuf9RqNxqjeKWSN2u8bmJ3A2ZlAs/pdlKsR5MWHlqlnpiFZmklayk2yCDYE/ZUW1qeeVbGPwI3vyX54xN8B/V/56ZbiUhBu17239AN7C21j56ao+RpKg4gTOwAJEQNgrXteWc4t2O4t2O22pbclQRIxeMLJDUxwOCxkPjMdrsfD4llU7C1zrG/aKtLfdpfV8Gr3FJNvtuR5OLSXJ6lrm9shYX+evH4Wf89/iGpApqYGlQRx5RNLDN9WpsGcCEubd2Cta/ex0TcmUdO8fRqKWATXeQKY0YGMuTZWtc4ZKCD2BXyOz8eac43xu1+X8iZ4oRdfXsC1NUtJLDHJ1ZI5ZFWREUyFoxd2XEbkFUIPwJOtCg9pqKqoqBEsauUiiE2aMIY1Bt01Uixd5DfLfb001FQ8JgnAVaSOdSLAFVZW3C7A+Fjla2xPx1bcaR2iIQSFrqR03VGBVgwIL+E2Ki6nYi437arOCyXq3GY8jx1o2BqPmCpMaSdKEh8rfWsvuMyke41j4ex9dD/E6eaeeKWUiRmdYo4kbARPIwUFGwbOyli2YO2RGOwBhRcuBmzqEpWLXLItJGCWN/el3Lbm9wB+rSi5TouofxGFFUeBg3vH4xLsNidySfK2kR6VRdpGmXWuSpsa5bSqo50oJVhdOi04ljDhg2eJ6uZs7MT3FvlYbFl9V3D+FU8BYwxJGWtkVWxIHYX72+Gpt9a4RcVTMU5KTtEHjVPLKI0S4Vn8bC107Wax72uzAWIyVLi19BnCKqGWT2lkLrGURE6xdyGvI8IDscmVlTucm+sHnqfzhUyGZ1RmRoqcSRMrEWkkacXsNj/Ip38ifXXOXasRxYRKCes4H5IDO4Ubeqox+CoTvsDl6rVFKSNfR6ZNp+RbC9QxmDhPdjRUxdoxCWsrySBsmDElgR3AFza5qqamdWklJIeKdw4hupeOV0laxZjiT1GfLbHJlyxG8Xl2OU0yze0dIHHqB0L2ZwrbYkBv5RQNgR55WuZVLXtGspiHUQurJLI48bTFFBbECwN8wAAMGQXW2sso5o22bYvBLaKK7j9DGkkMwiZIjbKNi7LhCpYGUoQqt4i3p9WL5EnRJwOrapcOQAsDFshuHd1dcQewCqxvuTcr286Sho2nqL1UnWIGUERtGgkG7KVCljdCrWNzZbtsbaJuM8ReIBUUbqzZFlUKqFQQL7ZHMW7j4N21C6XHqXUZf+pny5nviguS4voW+kERmBA63ykCF1jDyRxWZpGS6nE2XdrWUEnyGpfLnExICMixPjGRJYdslOQB2urbgbSWGy6XMUZnKU0akzSBnVw/T6KAYNKXsfzmIWxyufIEjoeIsmLUjHGLhlSYN8j19K8ksENMkRhCnMBmL3vfORo1OfY7ne5t2OimvlCI0lgWQHEketha/pe22hjlyerSnRIKQSxgtjOXdBMMjaYgRNvJ73vHv3174p+EHwSdUhjllSLJAWIL3t4WHiNx37DdipC65MsM5T2/2dyGfHGG7K7gvBEkfOR5m6lW0MhEzoWL0/XRmKEbhlMYtYWZfTRV/2Lo/yZv96n/iaHn4NxKARImEqmdqmRo7I4ZI+lHlK7qrXUgnFBup1Nal4mQSQqgC5L1Z2/sxka36JpVRzZZMcm2nR641yTEAskU8sAjOUzNLJJeBfEyjIkqbqDl89tP8N5TpJo0laOo8QyUPVSkhW3BGEgFiLH9nloT4txgRwCVp6eV2ClYo3kmN2scS4QKpF9wT31I4GnEKuET4pErEhcopXJCeG9w62FwRb4apfoX0+objlWj84L/pPI3+ZzpNypQnvSwn5pf9+s5l4jOrEPNCF6jRI3QlbIp7xsJfCAwZfu1Co+NzuTk8SbqEvTyksWJAFhJsfd+8/DU6iVjbVmnDlWgjJYQpGbWuHKgeV7FrA22vbtt21TUFJEtdE7vlTI+MfwqifqjKfyD4gpFhnjfuuqMUlTl9a6qvkI4yhJHe5csf7JGrSkdblHF45QY5B/QbzHoVNmB9RqurcnQ9LCzjkCxsqILKtNLYbn+fpCdzuSSSb6o9SlrnkGEpvNBBLBMfymWajxk27dRCknwyt5ajay9VvMb03yGj43Oqmg5hikWS2SFUdy5sQIld0WT0GXTdlHmFN9WPHZjDTTugvIsTlAO+VjiB99tZ/wAYVYqCWNTZaioSgXYi0FMvTkHyK09R8PH8ddHl0jDwrZnirJdpJZZJHnPWbPYjL3bqNgxTC9vPby1e8Hoo2TNhkTcWPlbbYeuqeplzZm/KN/kPIfcNXPLsnhZfQg/rFv8ATW/DGOqjn5pNqyRS8zAqhi9oklEEcMscbdJQ0Rfd6i2Xdm2T1376ZigqJGvKY44y4kaGNb5stsTJI5LSMLDcnyG2w1Zqiovkqj5AagzcdpkNjNHf0Vsj+pbnSMHs3Bg3buuL4Xfgtk6zLk2iik5qpJWdYg6x01RLG87n7LRgrkfUY2NvUD42sKisj9oklhkZqemX6iPreKqqXzVVRgczHvbubi3fLUDivMIE0TIXaHxCcGKS2JK+LdbXWxN/S489WcBiklpQkLp1Zo2WRoGjUqh6mzkC9wlh630rP00ZzlKM69PPj/z0H4ssoxipRv18hv8AB7KkdI2ULVYNRxCdkMf1aWHSjuLYjIL5BRue+i3knixnSYAMIo5MKfIks0FrAkncjJXAvuLYndd7XinCYalcZlyAvbxMtrix3Ug+WvHDeGdFmIdmUoiKpVRgsedgCoFx4/MX27nS8PSSxZdSdp/f8L0SLZM8Z46a3LHLSy1waR1uMYmcAXJAGw3NtyQB+skD79eGqUGRLqAnvksAE2B8Rv4diDv6jVPxic9SwH8ksbJcXBqKh2hhJA7qhDMf0ge67BPPFWbvTqT0qdTe/eSYrm8jH7TeP7jmfPZbn5DlAtBxIVM8s4FoiqIjHsY4zIcvv6hPwFh3GqmgWX2aTpZRF0iMrM2PUXplPdxJT3DvdWIe5AsCfDtEqq7PkShjEY7tkGUqbb23FlHnc2JOvVZBNKDNLLMsjyBqkImV4+mVichFvHiqzA77/M21TOm4pDOnklJyJvD+OdMKkq5LCS6lEdh1giR49iC13NjtsG+GrSsoQ1GAzsQ0MckijvIYljyfLv7oH34H50VXR9CCGNVq0YAtIWdbBnEjxAhnPbpuDZdwpPmNWk9OiSUxNO/SdWEimbI9LFSA2bAYZsmS3sbm999ZnbfxHSwyhHE6W37hDywI3VnsGkSSSMynfIXuGU2soZSpIXa9+9r6suIxMygp78bZqPyu4ZfhkpYAnYEg+WqHhEgprlknSIxAxq0QJSKLJjkYna4UShb2BtYG5FyQU1WkgJQ3xOLCxUq1gbFWAINmU7jsRrSoRnj8OXfY5eSTWTXErOH8MZXzUsi9TqWk8bkWKlfe8AxsPEznYGy2GpfFeHxyAuY2dwuAxlaMlSfdLKw2uSd/jqfbS1OHp4YoaI/qUnmlKWpgxQ8tx3VJKCm6aiwZqhp2AAsvgkhA7WHvbatqXgFHE6vHTQI6+6yRKpFwRsQL9iRqx1zTFBIq8jYP87c0rQwFlAeYglEJ2A7Zt54gkCw7nbbcgV4Vwp+JxLPXyt0WBZELYZ4jJii9kjWx3AuQDvbc3PNnAWrKuNBsghBlci4Cl2sAPtMbG3l5ntYzK3gzR07ooaVVijhQWBb2frXlQKLC/RxXyywGkSUpSd8I3QnDHiSg/ikt9uN+34oquH8GJWi6EaU88m8MfTBIj6TLLNO5u+wkLBVIALIvvEsD6SSThnDYYlCvOqpTxAXxedziGPnje7t52DazXmiorJayOamWeGYwK1CPAeohZjIxxZlVSCnvkADG431cwzcSNVQiuZTFk+HjVn9o6Mg3McaLiVLWFibg76zoYyh5z4VOGigTrTiNGmL9IkZVEpaQWjW3eMkedntfbVRy/wAKkFXT5xuuU8W5ikUWQ593H9H19NbSBfUCr41TRErJPGp81zBb+wt2/ZqrhvZrh1bji8PSv173/I1zLGDTsT9khh+sD9xOgw6IOIc10rKyiOeYH7KwsgPa3jlKAetxfQvQyyyydJKeYuULqowJKgqG3D4rYuouxHfUSV8CscqW5c08uVZUEb/iEGfp1epET9+DRfdbT+vHD+G1EDSrPGELxyyqwkDlg0tGMWt2KBFUd/Djvsde9Zeo+Ybg+VmnzwK4IYXBsSD8CCP2gazL6TUWmho4sr+KZl28TSMpGyruT9c3Yd9HlRzRRpf65XI7iINMf7MQY6hycZgldHWkmmaMkxv0VBQkWJUyspW4Nttb9aTsw6G1Rilbw+piVGkgeJZL9NpQFyK2NsL5g2N7MFNgfTUWHqrf651uLER+Db9Ldv262/i1UaqNoZuGytG5A+ueHEnexvG7uhH5VhbbcayfmDl+ShA6iFYScY3uWAHkruVWz7dyAG8je4DIZk3TYqeJpbIfp+XICA0gMjd7uS1j37sSf26kVzezpnHEhRfft4So/KAA8QHc9j579tN8G4jmAh3IGzDcEfG3b56m8R4gkCZyduwUbl28lUeZP/8ATrppQ0Wtjm3PXT3PVDVCVAw+TD0P/LTlFWmjOS3NP3kiG+A85Ih5W3JQbN3Fm7inLUdSG2CKvmBchVJuFPkbdhbRUlBLWO1NBsSLTy28MEbD9sjD3V/rGwtdUpxeLVPYZGEll0w3LyoqnFUihr2kQbXsYKiOawI7MwlpiwbuAbeZ1d68LyxMrZh6cMAii8EpsIw4SwNRYWEri/c5af8AwNV/nqf/AHeT+PrFHqca5Zrl083VIb1069/gar/PU/8AcSfx9L8DVf56n/uJP4+re94vMr7tkGmUHuAfmPTfQFzlSCGrWbANHMpLBu3WXY/AeHA23vZj630L8DVf56m/3eT+Pqt5k5bnlppA8kBxUyLaFlIZASLM9RiD3Hi2sTfbUPqsb4ZK6fIuTO5xHS+NYZGbcJmRZDa+INybkKd9xtbIatYau5mQ9WNZKWY2Rc8zEUtfFGKqBK3i2G/e1ia4zdWjDMDkVugAJLOm64gDJr4+na57a9JxNYYUnZmCYtA5UKSY5Sqm11a4sq+6L9t9aMq+FpeVisXzptehI5xjUs1o52JEZu7s32Kxf5yS4uXX9Teu7nGIImcL7Oy3aOEgxqzLkJCfcLAm7Q9idj31Gr+I000sB9rlIeINMJEEIQLiVAdokL+9J4hcbDzO/qj4jC8kMn4ThjvD1ZTKkcn1/wBSAMAqsCMDudxgPXWHUrs6sVWGi34n7I0j7vEFMUR/l4QAzCWYH3RvCE2PwNtEvCUIiUm+T3ka+5vIS1ifMgEL9w1UcM4HJWIzxcSp50LtkyUpHjeLpEXWUfzTWHzv6WJjweq/PU/+7yfx9Xj1EIvcxzwzapDelp78EVP52n/uJP4+uHhFT+dp/wC4k/j6Z73i8xXu2TyG9cIGnfwPVfnaf+4k/j6X4HqvztP/AHEn8fR73i8w92yeRFpKZIkCRqFRdlUdgPQfDTrDTh4NVfnqf+4k/j6Fuc14hTtDjMmLHYRw2zkU3MbZs7HJLsApGWDKLsVBF1ON7In3ed2x3kCQTUqVJvlMoQX7rFT/AFSoPRbxs9vV2Oo3P1WHj9nXPMvGQY7B+rkDGqMfda9vFtYffqFyfx+KmAp5iIoyokikYgRZbB0E18WDNeQXIIyZSBYDVdxHi7itaTpAdGfwBm9+wwPisFUSI7YNcgNiCd1vlu+DclT3CvhHLR6f47K9VI27CSRmiX+isWykf0itz321G47UJH+LwosaLbIIoQE9wLKALDb/AODRFw6ujmjEkZup23FirDurKd1YeYOg3nKlk6knTYo7gPG1gfFbtuCLXBGib2Jx8lek4dgkQMshJAjjszEjvfyUDzZiAPM6JOH0fsLIXJerkZOqkRvhGMmSmj7ZvI1ixNhiHc4qq6Z5GWsh4fGsNNB9Yit14T03dbCxcGFrv3BJ3vfsdWvD2qKdi6cPXK2OTVErkA2yszQE3Yi7Md2Nrk2Fqpxj3CTlIe43HIpj6zBpDSzM9uwLVFIcV2F1W+IJFyFBO+qTUzjPEauZwzU0aWiaK3Wf7Twve5g/2VrfHVTap/Nw/wB+38HWbP8AFK0x+B6Y0zU44FXZVUD4ADXvVBLxzf8AlF+SRM3+JmA/ZqFW86wQbSOqk9urKkf6ltc6pyUoKZpVRSzEKqgszE2AAFySfIAaxDmHix4tU3Y2plJ6EbbDAd5GU93buL+6tvjqfzp9JFFUwtTNK+LlQ5p1ucQQSC7jEr6gA37aDJOL0Kxu601TVDYdWUiNYxe1g0YsASd9t9hfWvp6g9UlYjLFyVJ0Ezy9CMrEkUYUEK00wAJHYkKSW+8g6HUWSV8jLFPJ2vH1JcR6LHHEcR+0+Z1CpeZc3tR8NhzHn02qHHy2FvvGiLhPOvEpCqxUcpUEB1iikJYjY7ghY+xHum2tWTqJSWy/URj6eMeWWXBOEcYK+GhQR2BBkcwszE7kq5y+4qNXfDeQuIBSDNHAGYswWoqZLs3clVkjVj2731DTjvGlKt+DKoIxsbSlmt+jbw/Mi2rik4xx5vdoAo9ZqiP9yrfWaefLJU/2HRw44u0EPLHLkXDo5SZpZC5DyvI1xcD7MY2X7rk7bnbViOORG9kqDb0pJ7fcTHY/cdV9NUcTYjOGnjF98ZWclfTdVANvPe3x1fwliPELH/56azN77ja8iCeLHyp6lgfPphf2OwI+8a4/EpPs0k5/rQr++bVlbS1FryJplRJxWottRTffLF/+LtoT5w/CNYoiFOY4D/KrmxaTfsSI7YW8vM99hYn5p0vfFb/Ia9qoHYAamM6dpA42qZlKcHr0ZzFGY+qnScjJisYDbRkxXjLFgCV7hR2Njqhq+CTxmGNoyWiDEogkbJziABGY8QWDEC52Bbcee667pr6mbu+5WOKEapcGIce4ZWewRxyorGJcdy1w0jrkR9WPMnz2Hnr19HRqYDI8PRxY9Nw6O+TozdgrLbG9vXxWO662Ss4fFKLSxJIPR0DC/wB417paZIlCRoqIvuqqhQPkBsNU8Tai735Mq5dNbFxCWRIZWMgdp8llSFpMiFwODLfHBhuSB4b+Q0Onqq1xvBCn6Uzf6R6t9LVXOworsqz8im/vZP4WvSyVXnHAflM4/wD1an6Wo1EUV4nqvOCH7qhv9YNejU1H5hT/APfH/RpziM8qLeKLqt+TmF/zbH9Y0Kcf5h4qi2puHMz+bMyMFsV+wst3uMh3Ftu+pW/Yh7BMKue29M3yWWM/5iuo9VN1UKT0kxRveB6bjbcHwSkgggEEbg2tvrL+Oc/ceRFtw94WBuz+zuysPTE5Bd/PLVXRfS1xl1ZlpYpVU4uRTynE+hKP4T89NWNldQW8U4C6Mz0rz3N2aOoppQG795eng3zOLmwyc6B6vioRpFkpXhdAWlCJnG67rkLrsGAt4hi4GJsQrLbH6SOMSxB4OG23N5FhlkU2uCAPgfO/kRqBXc9cUnS1VwqGdBceOjm2PnZsvDqyjvbW5PiOqvYtqavfhzHIvAJGGSSQuyPJYAYox6qmwAtG7pYDfbU7jHHFmSN+m4KkoSis4yYqAuGIlVrn3Sn2hub6HK7nWurIkFZwuKWL+bZEmiKHtkr5Ngdu9vLTXDl6UwapirTFmjyRNEKgyGPdR10IUgEL3Te3fzE0/Mspd2jV/o0qMqV0BJ6U8iduwciUC3lbqWt8NFmgng/FeGzrdaeWD5xNCdrbXja+2rWNof5urmj+BkzH/vox/URpEqsFfkEOvWI9BqpoZJs954JYz6IUcfG4dlfy2xS2rYao0SUCctp5lj/Wt+wD/XUCL6NuFiRpDSo7sxZsyzAsxufCzEfs0W6WhOuAe/JXR8CpVxtTwjH3fql8N/Tbbtqb0VtbEW+Q05paLAaEAAsLgegYgfqB0ugvp+sk/vOnNLQFI8CFR5D9Wveu20raAOW0tdtpW0EnNLXdc0UAtLXbaWgDmlrulbQQAtbxmlgl6s7t14pZWYB7WiDmJIypYeHpyLKBazYFu+5em5+CxlhTO0maKIlcHNZHKlka3iCi29gpLKATcElr0UbPmVGWwv8AoliP1ZN+s6cEK7nEXJyO3dtt/nsN/hpjlF8opTKjgnGmqTtC8YXLPMEEeK0Y9MmT6wjfEFQdzq5122uao6fBZC0tdtpEaiixzS13Stoog9A768dMbnzO5PYm3xGu30tWtEUdw+J/WTruvN9K+i0FHSO+/wDrpk0/xH9gad0tRYUMPRg+UZHneP8A1y0xJw5dz0oiLbbAb/PE6nnXNTsG5Uy8IQ/zK733FtvmLqf1aijho/NH+7P8fRBfXbaq6J3P/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8924" name="Picture 12" descr="http://fr.questmachine.org/encyclopedie/illustrations/illustrations_articles/concurrence-1311972986.jpg"/>
          <p:cNvPicPr>
            <a:picLocks noChangeAspect="1" noChangeArrowheads="1"/>
          </p:cNvPicPr>
          <p:nvPr/>
        </p:nvPicPr>
        <p:blipFill>
          <a:blip r:embed="rId5" cstate="print"/>
          <a:srcRect/>
          <a:stretch>
            <a:fillRect/>
          </a:stretch>
        </p:blipFill>
        <p:spPr bwMode="auto">
          <a:xfrm>
            <a:off x="7752185" y="2348881"/>
            <a:ext cx="2244501" cy="1599805"/>
          </a:xfrm>
          <a:prstGeom prst="rect">
            <a:avLst/>
          </a:prstGeom>
          <a:noFill/>
        </p:spPr>
      </p:pic>
      <p:sp>
        <p:nvSpPr>
          <p:cNvPr id="17" name="ZoneTexte 16"/>
          <p:cNvSpPr txBox="1"/>
          <p:nvPr/>
        </p:nvSpPr>
        <p:spPr>
          <a:xfrm>
            <a:off x="7752184" y="1916832"/>
            <a:ext cx="2304256" cy="369332"/>
          </a:xfrm>
          <a:prstGeom prst="rect">
            <a:avLst/>
          </a:prstGeom>
          <a:noFill/>
        </p:spPr>
        <p:txBody>
          <a:bodyPr wrap="square" rtlCol="0">
            <a:spAutoFit/>
          </a:bodyPr>
          <a:lstStyle/>
          <a:p>
            <a:pPr algn="ctr"/>
            <a:r>
              <a:rPr lang="fr-FR" b="1" dirty="0"/>
              <a:t>Prix des concurrents</a:t>
            </a:r>
          </a:p>
        </p:txBody>
      </p:sp>
      <p:sp>
        <p:nvSpPr>
          <p:cNvPr id="18" name="Flèche vers le bas 17"/>
          <p:cNvSpPr/>
          <p:nvPr/>
        </p:nvSpPr>
        <p:spPr>
          <a:xfrm rot="14186333">
            <a:off x="7126497" y="4196833"/>
            <a:ext cx="219239" cy="5170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5187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9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9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animBg="1"/>
      <p:bldP spid="14" grpId="0" animBg="1"/>
      <p:bldP spid="17" grpId="0"/>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18F9C7-0A6B-4F01-A6DF-D60C4571EA45}"/>
              </a:ext>
            </a:extLst>
          </p:cNvPr>
          <p:cNvSpPr>
            <a:spLocks noGrp="1"/>
          </p:cNvSpPr>
          <p:nvPr>
            <p:ph type="title"/>
          </p:nvPr>
        </p:nvSpPr>
        <p:spPr/>
        <p:txBody>
          <a:bodyPr>
            <a:normAutofit fontScale="90000"/>
          </a:bodyPr>
          <a:lstStyle/>
          <a:p>
            <a:r>
              <a:rPr lang="fr-FR" dirty="0"/>
              <a:t>Le prix psychologique ou prix d’acceptabilité</a:t>
            </a:r>
          </a:p>
        </p:txBody>
      </p:sp>
      <p:sp>
        <p:nvSpPr>
          <p:cNvPr id="3" name="Espace réservé du contenu 2">
            <a:extLst>
              <a:ext uri="{FF2B5EF4-FFF2-40B4-BE49-F238E27FC236}">
                <a16:creationId xmlns:a16="http://schemas.microsoft.com/office/drawing/2014/main" id="{B7F3FB27-86EB-4BCA-B0B2-391D3EFF1447}"/>
              </a:ext>
            </a:extLst>
          </p:cNvPr>
          <p:cNvSpPr>
            <a:spLocks noGrp="1"/>
          </p:cNvSpPr>
          <p:nvPr>
            <p:ph idx="1"/>
          </p:nvPr>
        </p:nvSpPr>
        <p:spPr>
          <a:xfrm>
            <a:off x="1295401" y="2556932"/>
            <a:ext cx="9763124" cy="3318936"/>
          </a:xfrm>
        </p:spPr>
        <p:txBody>
          <a:bodyPr>
            <a:normAutofit fontScale="92500"/>
          </a:bodyPr>
          <a:lstStyle/>
          <a:p>
            <a:pPr>
              <a:buFont typeface="Wingdings" panose="05000000000000000000" pitchFamily="2" charset="2"/>
              <a:buChar char="§"/>
            </a:pPr>
            <a:r>
              <a:rPr lang="fr-FR" b="1" u="sng" dirty="0"/>
              <a:t>Comment déterminer le prix psychologique par le tableau de calcul</a:t>
            </a:r>
            <a:r>
              <a:rPr lang="fr-FR" b="1" dirty="0"/>
              <a:t> ?</a:t>
            </a:r>
            <a:br>
              <a:rPr lang="fr-FR" b="1" dirty="0"/>
            </a:br>
            <a:br>
              <a:rPr lang="fr-FR" dirty="0"/>
            </a:br>
            <a:r>
              <a:rPr lang="fr-FR" dirty="0"/>
              <a:t>Pour déterminer le prix psychologique, on cherche à connaitre par une enquête le prix optimal considéré par la majorité des consommateurs en proposant 2 questions :</a:t>
            </a:r>
            <a:br>
              <a:rPr lang="fr-FR" dirty="0"/>
            </a:br>
            <a:endParaRPr lang="fr-FR" dirty="0"/>
          </a:p>
          <a:p>
            <a:pPr>
              <a:buFont typeface="Wingdings" panose="05000000000000000000" pitchFamily="2" charset="2"/>
              <a:buChar char="§"/>
            </a:pPr>
            <a:r>
              <a:rPr lang="fr-FR" dirty="0"/>
              <a:t>À Partir de quel prix n’achetez-vous pas ce produit car vous le trouvez trop cher ?</a:t>
            </a:r>
          </a:p>
          <a:p>
            <a:pPr>
              <a:buFont typeface="Wingdings" panose="05000000000000000000" pitchFamily="2" charset="2"/>
              <a:buChar char="§"/>
            </a:pPr>
            <a:r>
              <a:rPr lang="fr-FR" dirty="0"/>
              <a:t>En dessous de quel prix n’achetez-vous pas ce produit car vous le jugeriez de mauvaise qualité ?</a:t>
            </a:r>
          </a:p>
          <a:p>
            <a:pPr marL="0" indent="0">
              <a:buNone/>
            </a:pPr>
            <a:endParaRPr lang="fr-FR" dirty="0"/>
          </a:p>
        </p:txBody>
      </p:sp>
    </p:spTree>
    <p:extLst>
      <p:ext uri="{BB962C8B-B14F-4D97-AF65-F5344CB8AC3E}">
        <p14:creationId xmlns:p14="http://schemas.microsoft.com/office/powerpoint/2010/main" val="171900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3373B025-3BA4-4BDD-AC71-36795B19E56B}"/>
              </a:ext>
            </a:extLst>
          </p:cNvPr>
          <p:cNvPicPr>
            <a:picLocks noGrp="1" noChangeAspect="1"/>
          </p:cNvPicPr>
          <p:nvPr>
            <p:ph idx="4294967295"/>
          </p:nvPr>
        </p:nvPicPr>
        <p:blipFill>
          <a:blip r:embed="rId2"/>
          <a:stretch>
            <a:fillRect/>
          </a:stretch>
        </p:blipFill>
        <p:spPr>
          <a:xfrm>
            <a:off x="2431420" y="647964"/>
            <a:ext cx="7329160" cy="5562071"/>
          </a:xfrm>
          <a:prstGeom prst="rect">
            <a:avLst/>
          </a:prstGeom>
        </p:spPr>
      </p:pic>
    </p:spTree>
    <p:extLst>
      <p:ext uri="{BB962C8B-B14F-4D97-AF65-F5344CB8AC3E}">
        <p14:creationId xmlns:p14="http://schemas.microsoft.com/office/powerpoint/2010/main" val="3720207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t>Exemple : Une stratégie prix révolutionnaire</a:t>
            </a:r>
            <a:br>
              <a:rPr lang="fr-FR" dirty="0"/>
            </a:br>
            <a:endParaRPr lang="fr-FR" dirty="0"/>
          </a:p>
        </p:txBody>
      </p:sp>
      <p:sp>
        <p:nvSpPr>
          <p:cNvPr id="3" name="Espace réservé du contenu 2"/>
          <p:cNvSpPr>
            <a:spLocks noGrp="1"/>
          </p:cNvSpPr>
          <p:nvPr>
            <p:ph idx="1"/>
          </p:nvPr>
        </p:nvSpPr>
        <p:spPr/>
        <p:txBody>
          <a:bodyPr>
            <a:normAutofit lnSpcReduction="10000"/>
          </a:bodyPr>
          <a:lstStyle/>
          <a:p>
            <a:pPr marL="0" indent="0" algn="just">
              <a:buNone/>
            </a:pPr>
            <a:r>
              <a:rPr lang="fr-FR" b="1" dirty="0"/>
              <a:t>Le « PAY WHAT YOU WANT », une formule « payante » ?</a:t>
            </a:r>
          </a:p>
          <a:p>
            <a:pPr algn="just"/>
            <a:r>
              <a:rPr lang="fr-FR" dirty="0"/>
              <a:t>Le système du « payez ce que vous voulez », initié par le groupe de rock </a:t>
            </a:r>
            <a:r>
              <a:rPr lang="fr-FR" dirty="0" err="1"/>
              <a:t>Radiohead</a:t>
            </a:r>
            <a:r>
              <a:rPr lang="fr-FR" dirty="0"/>
              <a:t>, s’est aujourd’hui développé dans de multiples secteurs, comme l’hôtellerie, la restauration ou la distribution de vêtements.</a:t>
            </a:r>
          </a:p>
          <a:p>
            <a:pPr algn="just"/>
            <a:r>
              <a:rPr lang="fr-FR" dirty="0"/>
              <a:t>Restaurants, nuits d’hôtels, œuvres d’art ou même conseils juridiques, le système du « </a:t>
            </a:r>
            <a:r>
              <a:rPr lang="fr-FR" dirty="0" err="1"/>
              <a:t>pay</a:t>
            </a:r>
            <a:r>
              <a:rPr lang="fr-FR" dirty="0"/>
              <a:t> </a:t>
            </a:r>
            <a:r>
              <a:rPr lang="fr-FR" dirty="0" err="1"/>
              <a:t>what</a:t>
            </a:r>
            <a:r>
              <a:rPr lang="fr-FR" dirty="0"/>
              <a:t> </a:t>
            </a:r>
            <a:r>
              <a:rPr lang="fr-FR" dirty="0" err="1"/>
              <a:t>you</a:t>
            </a:r>
            <a:r>
              <a:rPr lang="fr-FR" dirty="0"/>
              <a:t> </a:t>
            </a:r>
            <a:r>
              <a:rPr lang="fr-FR" dirty="0" err="1"/>
              <a:t>want</a:t>
            </a:r>
            <a:r>
              <a:rPr lang="fr-FR" dirty="0"/>
              <a:t> » (payez ce que vous voulez) continue d’attirer les consommateurs, tout comme les commerces à la recherche de buzz.</a:t>
            </a:r>
          </a:p>
          <a:p>
            <a:endParaRPr lang="fr-FR" dirty="0"/>
          </a:p>
        </p:txBody>
      </p:sp>
    </p:spTree>
    <p:extLst>
      <p:ext uri="{BB962C8B-B14F-4D97-AF65-F5344CB8AC3E}">
        <p14:creationId xmlns:p14="http://schemas.microsoft.com/office/powerpoint/2010/main" val="376010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693683" y="732167"/>
            <a:ext cx="10906125" cy="5891212"/>
          </a:xfrm>
        </p:spPr>
        <p:txBody>
          <a:bodyPr>
            <a:noAutofit/>
          </a:bodyPr>
          <a:lstStyle/>
          <a:p>
            <a:pPr marL="0" indent="0" algn="ctr">
              <a:lnSpc>
                <a:spcPct val="160000"/>
              </a:lnSpc>
              <a:buNone/>
            </a:pPr>
            <a:r>
              <a:rPr lang="fr-FR" sz="1800" b="1" u="sng" dirty="0"/>
              <a:t>Les différentes politiques de prix par rapport aux concurrents</a:t>
            </a:r>
          </a:p>
          <a:p>
            <a:pPr marL="0" indent="0" algn="just">
              <a:lnSpc>
                <a:spcPct val="160000"/>
              </a:lnSpc>
              <a:buNone/>
            </a:pPr>
            <a:r>
              <a:rPr lang="fr-FR" sz="1600" dirty="0"/>
              <a:t>Le prix final doit respecter </a:t>
            </a:r>
            <a:r>
              <a:rPr lang="fr-FR" sz="1600" b="1" dirty="0"/>
              <a:t>les lignes directrices de la politique habituelle de l’entreprise en matière de tarification</a:t>
            </a:r>
            <a:r>
              <a:rPr lang="fr-FR" sz="1600" dirty="0"/>
              <a:t>. Il s’agit d’adhérer à l’image de la firme perçue par les clients et à son positionnement vis-à-vis de la concurrence.</a:t>
            </a:r>
          </a:p>
          <a:p>
            <a:pPr algn="just">
              <a:lnSpc>
                <a:spcPct val="160000"/>
              </a:lnSpc>
            </a:pPr>
            <a:r>
              <a:rPr lang="fr-FR" sz="1600" b="1" dirty="0"/>
              <a:t>La politique d’écrémage</a:t>
            </a:r>
          </a:p>
          <a:p>
            <a:pPr marL="0" indent="0" algn="just">
              <a:lnSpc>
                <a:spcPct val="160000"/>
              </a:lnSpc>
              <a:buNone/>
            </a:pPr>
            <a:r>
              <a:rPr lang="fr-FR" sz="1600" dirty="0"/>
              <a:t>Elle consiste à fixer un prix relativement élevé de manière à ne toucher qu’une clientèle limitée, c’est à dire un segment du marché acceptant des prix élevés et réaliser ainsi des marges bénéficiaires confortables.</a:t>
            </a:r>
          </a:p>
          <a:p>
            <a:pPr marL="0" indent="0" algn="just">
              <a:lnSpc>
                <a:spcPct val="160000"/>
              </a:lnSpc>
              <a:buNone/>
            </a:pPr>
            <a:r>
              <a:rPr lang="fr-FR" sz="1600" dirty="0"/>
              <a:t>Cette politique convient :</a:t>
            </a:r>
          </a:p>
          <a:p>
            <a:pPr marL="0" indent="0" algn="just">
              <a:lnSpc>
                <a:spcPct val="160000"/>
              </a:lnSpc>
              <a:buNone/>
            </a:pPr>
            <a:r>
              <a:rPr lang="fr-FR" sz="1600" dirty="0"/>
              <a:t>- en phase de lancement d’un produit car les consommateurs sont moins sensibles au prix dans cette phase du cycle de vie.</a:t>
            </a:r>
          </a:p>
          <a:p>
            <a:pPr marL="0" indent="0" algn="just">
              <a:lnSpc>
                <a:spcPct val="160000"/>
              </a:lnSpc>
              <a:buNone/>
            </a:pPr>
            <a:r>
              <a:rPr lang="fr-FR" sz="1600" dirty="0"/>
              <a:t>- à une production restreinte ou quand les ressources financières de l’entreprise sont modestes (investissement commercial limité).</a:t>
            </a:r>
          </a:p>
          <a:p>
            <a:pPr marL="0" indent="0" algn="just">
              <a:lnSpc>
                <a:spcPct val="160000"/>
              </a:lnSpc>
              <a:buNone/>
            </a:pPr>
            <a:r>
              <a:rPr lang="fr-FR" sz="1600" dirty="0"/>
              <a:t>Cependant, cette politique freine l’augmentation des ventes (segment restreint). En outre elle incite les concurrents, attirés par l’espérance de marges substantielles, à s’installer sur le marché.</a:t>
            </a:r>
          </a:p>
        </p:txBody>
      </p:sp>
      <p:pic>
        <p:nvPicPr>
          <p:cNvPr id="4" name="Image 3"/>
          <p:cNvPicPr>
            <a:picLocks noChangeAspect="1"/>
          </p:cNvPicPr>
          <p:nvPr/>
        </p:nvPicPr>
        <p:blipFill>
          <a:blip r:embed="rId2"/>
          <a:stretch>
            <a:fillRect/>
          </a:stretch>
        </p:blipFill>
        <p:spPr>
          <a:xfrm>
            <a:off x="6960954" y="2481173"/>
            <a:ext cx="3805646" cy="1489166"/>
          </a:xfrm>
          <a:prstGeom prst="rect">
            <a:avLst/>
          </a:prstGeom>
        </p:spPr>
      </p:pic>
    </p:spTree>
    <p:extLst>
      <p:ext uri="{BB962C8B-B14F-4D97-AF65-F5344CB8AC3E}">
        <p14:creationId xmlns:p14="http://schemas.microsoft.com/office/powerpoint/2010/main" val="222707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14400" y="909747"/>
            <a:ext cx="10356124" cy="5708650"/>
          </a:xfrm>
        </p:spPr>
        <p:txBody>
          <a:bodyPr>
            <a:normAutofit fontScale="70000" lnSpcReduction="20000"/>
          </a:bodyPr>
          <a:lstStyle/>
          <a:p>
            <a:pPr>
              <a:lnSpc>
                <a:spcPct val="170000"/>
              </a:lnSpc>
            </a:pPr>
            <a:r>
              <a:rPr lang="fr-FR" b="1" dirty="0"/>
              <a:t>La politique de pénétration du marché</a:t>
            </a:r>
          </a:p>
          <a:p>
            <a:pPr marL="0" indent="0" algn="just">
              <a:lnSpc>
                <a:spcPct val="170000"/>
              </a:lnSpc>
              <a:buNone/>
            </a:pPr>
            <a:r>
              <a:rPr lang="fr-FR" dirty="0"/>
              <a:t>Elle consiste à conquérir rapidement, une part importante d’un vaste marché, grâce à un prix bas, mais à l’aide d’une publicité intense et d’une politique de distribution de masse.</a:t>
            </a:r>
          </a:p>
          <a:p>
            <a:pPr marL="0" indent="0" algn="just">
              <a:lnSpc>
                <a:spcPct val="170000"/>
              </a:lnSpc>
              <a:buNone/>
            </a:pPr>
            <a:r>
              <a:rPr lang="fr-FR" u="sng" dirty="0"/>
              <a:t>Le choix d’une telle politique se justifie quand</a:t>
            </a:r>
            <a:r>
              <a:rPr lang="fr-FR" dirty="0"/>
              <a:t> :</a:t>
            </a:r>
          </a:p>
          <a:p>
            <a:pPr marL="0" indent="0" algn="just">
              <a:lnSpc>
                <a:spcPct val="170000"/>
              </a:lnSpc>
              <a:buNone/>
            </a:pPr>
            <a:r>
              <a:rPr lang="fr-FR" dirty="0"/>
              <a:t>- les ventes sont très sensibles au prix, même en période de lancement ;</a:t>
            </a:r>
          </a:p>
          <a:p>
            <a:pPr marL="0" indent="0" algn="just">
              <a:lnSpc>
                <a:spcPct val="170000"/>
              </a:lnSpc>
              <a:buNone/>
            </a:pPr>
            <a:r>
              <a:rPr lang="fr-FR" dirty="0"/>
              <a:t>- on peut réaliser des économies d’échelle sur les coûts unitaires ;</a:t>
            </a:r>
          </a:p>
          <a:p>
            <a:pPr marL="0" indent="0" algn="just">
              <a:lnSpc>
                <a:spcPct val="170000"/>
              </a:lnSpc>
              <a:buNone/>
            </a:pPr>
            <a:r>
              <a:rPr lang="fr-FR" dirty="0"/>
              <a:t>- on sait que le produit sera immédiatement menacé par une vive concurrence  dès le lancement ;</a:t>
            </a:r>
          </a:p>
          <a:p>
            <a:pPr marL="0" indent="0" algn="just">
              <a:lnSpc>
                <a:spcPct val="170000"/>
              </a:lnSpc>
              <a:buNone/>
            </a:pPr>
            <a:r>
              <a:rPr lang="fr-FR" dirty="0"/>
              <a:t>- il n’existe pas de « marché d’élite ».</a:t>
            </a:r>
          </a:p>
          <a:p>
            <a:pPr marL="0" indent="0" algn="just">
              <a:lnSpc>
                <a:spcPct val="170000"/>
              </a:lnSpc>
              <a:buNone/>
            </a:pPr>
            <a:r>
              <a:rPr lang="fr-FR" dirty="0"/>
              <a:t>Par ce choix, l’entreprise élève des barrières face aux concurrents potentiels et acquière sur le marché une position de leader.</a:t>
            </a:r>
          </a:p>
          <a:p>
            <a:pPr marL="0" indent="0" algn="just">
              <a:lnSpc>
                <a:spcPct val="170000"/>
              </a:lnSpc>
              <a:buNone/>
            </a:pPr>
            <a:r>
              <a:rPr lang="fr-FR" dirty="0"/>
              <a:t>Cependant cette politique est très coûteuse, elle exige de gros investissements en production et en commercialisation. </a:t>
            </a:r>
          </a:p>
        </p:txBody>
      </p:sp>
      <p:pic>
        <p:nvPicPr>
          <p:cNvPr id="4" name="Image 3"/>
          <p:cNvPicPr>
            <a:picLocks noChangeAspect="1"/>
          </p:cNvPicPr>
          <p:nvPr/>
        </p:nvPicPr>
        <p:blipFill>
          <a:blip r:embed="rId2"/>
          <a:stretch>
            <a:fillRect/>
          </a:stretch>
        </p:blipFill>
        <p:spPr>
          <a:xfrm>
            <a:off x="7538037" y="2172742"/>
            <a:ext cx="3086100" cy="1428750"/>
          </a:xfrm>
          <a:prstGeom prst="rect">
            <a:avLst/>
          </a:prstGeom>
        </p:spPr>
      </p:pic>
    </p:spTree>
    <p:extLst>
      <p:ext uri="{BB962C8B-B14F-4D97-AF65-F5344CB8AC3E}">
        <p14:creationId xmlns:p14="http://schemas.microsoft.com/office/powerpoint/2010/main" val="364204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24128" y="600891"/>
            <a:ext cx="9720073" cy="5708469"/>
          </a:xfrm>
        </p:spPr>
        <p:txBody>
          <a:bodyPr/>
          <a:lstStyle/>
          <a:p>
            <a:pPr marL="0" indent="0" algn="ctr">
              <a:buNone/>
            </a:pPr>
            <a:r>
              <a:rPr lang="fr-FR" b="1" dirty="0"/>
              <a:t>Les objectifs de la communication</a:t>
            </a:r>
          </a:p>
          <a:p>
            <a:endParaRPr lang="fr-FR" dirty="0"/>
          </a:p>
        </p:txBody>
      </p:sp>
      <p:pic>
        <p:nvPicPr>
          <p:cNvPr id="4" name="Image 3"/>
          <p:cNvPicPr/>
          <p:nvPr/>
        </p:nvPicPr>
        <p:blipFill rotWithShape="1">
          <a:blip r:embed="rId2"/>
          <a:srcRect l="1911" t="4674" r="1656"/>
          <a:stretch/>
        </p:blipFill>
        <p:spPr bwMode="auto">
          <a:xfrm>
            <a:off x="2320426" y="1555976"/>
            <a:ext cx="8573997" cy="43353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8495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24128" y="901337"/>
            <a:ext cx="9720073" cy="5408023"/>
          </a:xfrm>
        </p:spPr>
        <p:txBody>
          <a:bodyPr/>
          <a:lstStyle/>
          <a:p>
            <a:pPr marL="0" indent="0">
              <a:buNone/>
            </a:pPr>
            <a:r>
              <a:rPr lang="fr-FR" b="1" u="sng" dirty="0"/>
              <a:t>Les principales techniques de communication</a:t>
            </a:r>
          </a:p>
          <a:p>
            <a:endParaRPr lang="fr-FR" dirty="0"/>
          </a:p>
          <a:p>
            <a:endParaRPr lang="fr-FR" dirty="0"/>
          </a:p>
        </p:txBody>
      </p:sp>
      <p:pic>
        <p:nvPicPr>
          <p:cNvPr id="2" name="Image 1"/>
          <p:cNvPicPr>
            <a:picLocks noChangeAspect="1"/>
          </p:cNvPicPr>
          <p:nvPr/>
        </p:nvPicPr>
        <p:blipFill rotWithShape="1">
          <a:blip r:embed="rId2"/>
          <a:srcRect t="1975" r="2211"/>
          <a:stretch/>
        </p:blipFill>
        <p:spPr>
          <a:xfrm>
            <a:off x="1769106" y="1502229"/>
            <a:ext cx="8668117" cy="4911634"/>
          </a:xfrm>
          <a:prstGeom prst="rect">
            <a:avLst/>
          </a:prstGeom>
        </p:spPr>
      </p:pic>
    </p:spTree>
    <p:extLst>
      <p:ext uri="{BB962C8B-B14F-4D97-AF65-F5344CB8AC3E}">
        <p14:creationId xmlns:p14="http://schemas.microsoft.com/office/powerpoint/2010/main" val="1542390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 Communication innovante</a:t>
            </a:r>
          </a:p>
        </p:txBody>
      </p:sp>
      <p:pic>
        <p:nvPicPr>
          <p:cNvPr id="4" name="Espace réservé du contenu 3"/>
          <p:cNvPicPr>
            <a:picLocks noGrp="1" noChangeAspect="1"/>
          </p:cNvPicPr>
          <p:nvPr>
            <p:ph idx="1"/>
          </p:nvPr>
        </p:nvPicPr>
        <p:blipFill>
          <a:blip r:embed="rId2"/>
          <a:stretch>
            <a:fillRect/>
          </a:stretch>
        </p:blipFill>
        <p:spPr>
          <a:xfrm>
            <a:off x="2265830" y="2613025"/>
            <a:ext cx="7435287" cy="4103085"/>
          </a:xfrm>
          <a:prstGeom prst="rect">
            <a:avLst/>
          </a:prstGeom>
        </p:spPr>
      </p:pic>
    </p:spTree>
    <p:extLst>
      <p:ext uri="{BB962C8B-B14F-4D97-AF65-F5344CB8AC3E}">
        <p14:creationId xmlns:p14="http://schemas.microsoft.com/office/powerpoint/2010/main" val="804491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0DD0FFC-8DB1-40B7-8A6D-4805E043875B}"/>
              </a:ext>
            </a:extLst>
          </p:cNvPr>
          <p:cNvPicPr>
            <a:picLocks noChangeAspect="1"/>
          </p:cNvPicPr>
          <p:nvPr/>
        </p:nvPicPr>
        <p:blipFill>
          <a:blip r:embed="rId2"/>
          <a:stretch>
            <a:fillRect/>
          </a:stretch>
        </p:blipFill>
        <p:spPr>
          <a:xfrm>
            <a:off x="2049784" y="812800"/>
            <a:ext cx="8331327" cy="3230113"/>
          </a:xfrm>
          <a:prstGeom prst="rect">
            <a:avLst/>
          </a:prstGeom>
        </p:spPr>
      </p:pic>
      <p:sp>
        <p:nvSpPr>
          <p:cNvPr id="2" name="Rectangle 1">
            <a:extLst>
              <a:ext uri="{FF2B5EF4-FFF2-40B4-BE49-F238E27FC236}">
                <a16:creationId xmlns:a16="http://schemas.microsoft.com/office/drawing/2014/main" id="{AA329391-21F0-4CE1-9880-BB5F4D22BAFA}"/>
              </a:ext>
            </a:extLst>
          </p:cNvPr>
          <p:cNvSpPr/>
          <p:nvPr/>
        </p:nvSpPr>
        <p:spPr>
          <a:xfrm>
            <a:off x="3048000" y="4381268"/>
            <a:ext cx="6096000" cy="1200329"/>
          </a:xfrm>
          <a:prstGeom prst="rect">
            <a:avLst/>
          </a:prstGeom>
        </p:spPr>
        <p:txBody>
          <a:bodyPr>
            <a:spAutoFit/>
          </a:bodyPr>
          <a:lstStyle/>
          <a:p>
            <a:r>
              <a:rPr lang="fr-FR" dirty="0">
                <a:hlinkClick r:id="rId3"/>
              </a:rPr>
              <a:t>https://www.bfmtv.com/replay-emissions/le-choix-d-angele/un-magasin-de-sport-incite-ses-clients-a-voler_VN-202310190047.html</a:t>
            </a:r>
            <a:endParaRPr lang="fr-FR" dirty="0"/>
          </a:p>
          <a:p>
            <a:endParaRPr lang="fr-FR" dirty="0"/>
          </a:p>
        </p:txBody>
      </p:sp>
    </p:spTree>
    <p:extLst>
      <p:ext uri="{BB962C8B-B14F-4D97-AF65-F5344CB8AC3E}">
        <p14:creationId xmlns:p14="http://schemas.microsoft.com/office/powerpoint/2010/main" val="2714283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333138" y="1269700"/>
            <a:ext cx="9732796" cy="4969864"/>
          </a:xfrm>
          <a:prstGeom prst="rect">
            <a:avLst/>
          </a:prstGeom>
        </p:spPr>
      </p:pic>
      <p:pic>
        <p:nvPicPr>
          <p:cNvPr id="2" name="Image 1"/>
          <p:cNvPicPr>
            <a:picLocks noChangeAspect="1"/>
          </p:cNvPicPr>
          <p:nvPr/>
        </p:nvPicPr>
        <p:blipFill>
          <a:blip r:embed="rId3"/>
          <a:stretch>
            <a:fillRect/>
          </a:stretch>
        </p:blipFill>
        <p:spPr>
          <a:xfrm>
            <a:off x="5321074" y="2478449"/>
            <a:ext cx="1615304" cy="809898"/>
          </a:xfrm>
          <a:prstGeom prst="rect">
            <a:avLst/>
          </a:prstGeom>
        </p:spPr>
      </p:pic>
      <p:pic>
        <p:nvPicPr>
          <p:cNvPr id="3" name="Image 2"/>
          <p:cNvPicPr>
            <a:picLocks noChangeAspect="1"/>
          </p:cNvPicPr>
          <p:nvPr/>
        </p:nvPicPr>
        <p:blipFill>
          <a:blip r:embed="rId4"/>
          <a:stretch>
            <a:fillRect/>
          </a:stretch>
        </p:blipFill>
        <p:spPr>
          <a:xfrm>
            <a:off x="5609832" y="1367927"/>
            <a:ext cx="2035568" cy="826028"/>
          </a:xfrm>
          <a:prstGeom prst="rect">
            <a:avLst/>
          </a:prstGeom>
        </p:spPr>
      </p:pic>
      <p:pic>
        <p:nvPicPr>
          <p:cNvPr id="5" name="Image 4"/>
          <p:cNvPicPr>
            <a:picLocks noChangeAspect="1"/>
          </p:cNvPicPr>
          <p:nvPr/>
        </p:nvPicPr>
        <p:blipFill>
          <a:blip r:embed="rId5"/>
          <a:stretch>
            <a:fillRect/>
          </a:stretch>
        </p:blipFill>
        <p:spPr>
          <a:xfrm>
            <a:off x="6348550" y="4611064"/>
            <a:ext cx="1175656" cy="605350"/>
          </a:xfrm>
          <a:prstGeom prst="rect">
            <a:avLst/>
          </a:prstGeom>
        </p:spPr>
      </p:pic>
      <p:sp>
        <p:nvSpPr>
          <p:cNvPr id="6" name="ZoneTexte 5">
            <a:extLst>
              <a:ext uri="{FF2B5EF4-FFF2-40B4-BE49-F238E27FC236}">
                <a16:creationId xmlns:a16="http://schemas.microsoft.com/office/drawing/2014/main" id="{8AAF02A0-FBFB-4330-9473-FDA369924AD3}"/>
              </a:ext>
            </a:extLst>
          </p:cNvPr>
          <p:cNvSpPr txBox="1"/>
          <p:nvPr/>
        </p:nvSpPr>
        <p:spPr>
          <a:xfrm>
            <a:off x="2844800" y="609969"/>
            <a:ext cx="6273800" cy="461665"/>
          </a:xfrm>
          <a:prstGeom prst="rect">
            <a:avLst/>
          </a:prstGeom>
          <a:noFill/>
        </p:spPr>
        <p:txBody>
          <a:bodyPr wrap="square" rtlCol="0">
            <a:spAutoFit/>
          </a:bodyPr>
          <a:lstStyle/>
          <a:p>
            <a:pPr algn="ctr"/>
            <a:r>
              <a:rPr lang="fr-FR" sz="2400" b="1" dirty="0"/>
              <a:t>Les différents circuits de distribution</a:t>
            </a:r>
          </a:p>
        </p:txBody>
      </p:sp>
    </p:spTree>
    <p:extLst>
      <p:ext uri="{BB962C8B-B14F-4D97-AF65-F5344CB8AC3E}">
        <p14:creationId xmlns:p14="http://schemas.microsoft.com/office/powerpoint/2010/main" val="772984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1A3947A-8D6F-4A1D-82C4-2AC9E4F96D52}"/>
              </a:ext>
            </a:extLst>
          </p:cNvPr>
          <p:cNvPicPr>
            <a:picLocks noChangeAspect="1"/>
          </p:cNvPicPr>
          <p:nvPr/>
        </p:nvPicPr>
        <p:blipFill>
          <a:blip r:embed="rId2"/>
          <a:stretch>
            <a:fillRect/>
          </a:stretch>
        </p:blipFill>
        <p:spPr>
          <a:xfrm>
            <a:off x="1492013" y="634856"/>
            <a:ext cx="9207973" cy="5588287"/>
          </a:xfrm>
          <a:prstGeom prst="rect">
            <a:avLst/>
          </a:prstGeom>
        </p:spPr>
      </p:pic>
    </p:spTree>
    <p:extLst>
      <p:ext uri="{BB962C8B-B14F-4D97-AF65-F5344CB8AC3E}">
        <p14:creationId xmlns:p14="http://schemas.microsoft.com/office/powerpoint/2010/main" val="1779037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61697" y="666795"/>
            <a:ext cx="10345718" cy="5641975"/>
          </a:xfrm>
        </p:spPr>
        <p:txBody>
          <a:bodyPr>
            <a:normAutofit/>
          </a:bodyPr>
          <a:lstStyle/>
          <a:p>
            <a:pPr marL="0" indent="0" algn="just">
              <a:lnSpc>
                <a:spcPct val="150000"/>
              </a:lnSpc>
              <a:buNone/>
            </a:pPr>
            <a:r>
              <a:rPr lang="fr-FR" b="1" dirty="0"/>
              <a:t>Choix de l’intensité de la couverture de distribution</a:t>
            </a:r>
          </a:p>
          <a:p>
            <a:pPr algn="just">
              <a:lnSpc>
                <a:spcPct val="150000"/>
              </a:lnSpc>
            </a:pPr>
            <a:r>
              <a:rPr lang="fr-FR" dirty="0"/>
              <a:t>Le nombre d’intermédiaires qu’il convient d’utiliser pour chaque niveau de distribution est fonction du degré de couverture du marché visé par l’entreprise. On peut imaginer trois types de couverture :</a:t>
            </a:r>
          </a:p>
          <a:p>
            <a:pPr algn="just">
              <a:lnSpc>
                <a:spcPct val="150000"/>
              </a:lnSpc>
              <a:buFont typeface="Wingdings" panose="05000000000000000000" pitchFamily="2" charset="2"/>
              <a:buChar char="v"/>
            </a:pPr>
            <a:r>
              <a:rPr lang="fr-FR" b="1" dirty="0"/>
              <a:t> la distribution intensive </a:t>
            </a:r>
            <a:r>
              <a:rPr lang="fr-FR" dirty="0"/>
              <a:t>a pour objectif de saturer le plus vite possible les marchés potentiels en étant présent dans un maximum de points de vente.</a:t>
            </a:r>
          </a:p>
          <a:p>
            <a:pPr marL="0" indent="0" algn="just">
              <a:lnSpc>
                <a:spcPct val="160000"/>
              </a:lnSpc>
              <a:buNone/>
            </a:pPr>
            <a:endParaRPr lang="fr-FR" dirty="0"/>
          </a:p>
        </p:txBody>
      </p:sp>
      <p:pic>
        <p:nvPicPr>
          <p:cNvPr id="7" name="Image 6">
            <a:extLst>
              <a:ext uri="{FF2B5EF4-FFF2-40B4-BE49-F238E27FC236}">
                <a16:creationId xmlns:a16="http://schemas.microsoft.com/office/drawing/2014/main" id="{6A2E0587-A1EB-4626-B579-83A2FE602B9F}"/>
              </a:ext>
            </a:extLst>
          </p:cNvPr>
          <p:cNvPicPr>
            <a:picLocks noChangeAspect="1"/>
          </p:cNvPicPr>
          <p:nvPr/>
        </p:nvPicPr>
        <p:blipFill>
          <a:blip r:embed="rId2"/>
          <a:stretch>
            <a:fillRect/>
          </a:stretch>
        </p:blipFill>
        <p:spPr>
          <a:xfrm>
            <a:off x="4517965" y="4379343"/>
            <a:ext cx="2343270" cy="1587582"/>
          </a:xfrm>
          <a:prstGeom prst="rect">
            <a:avLst/>
          </a:prstGeom>
        </p:spPr>
      </p:pic>
    </p:spTree>
    <p:extLst>
      <p:ext uri="{BB962C8B-B14F-4D97-AF65-F5344CB8AC3E}">
        <p14:creationId xmlns:p14="http://schemas.microsoft.com/office/powerpoint/2010/main" val="38894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88A73AB-B78A-4D6A-85C5-4A3DC6084C68}"/>
              </a:ext>
            </a:extLst>
          </p:cNvPr>
          <p:cNvSpPr>
            <a:spLocks noGrp="1"/>
          </p:cNvSpPr>
          <p:nvPr>
            <p:ph idx="4294967295"/>
          </p:nvPr>
        </p:nvSpPr>
        <p:spPr>
          <a:xfrm>
            <a:off x="1024467" y="883640"/>
            <a:ext cx="9601200" cy="3317875"/>
          </a:xfrm>
        </p:spPr>
        <p:txBody>
          <a:bodyPr>
            <a:normAutofit fontScale="62500" lnSpcReduction="20000"/>
          </a:bodyPr>
          <a:lstStyle/>
          <a:p>
            <a:pPr algn="just">
              <a:lnSpc>
                <a:spcPct val="160000"/>
              </a:lnSpc>
              <a:buFont typeface="Wingdings" panose="05000000000000000000" pitchFamily="2" charset="2"/>
              <a:buChar char="v"/>
            </a:pPr>
            <a:r>
              <a:rPr lang="fr-FR" b="1" dirty="0"/>
              <a:t>la distribution sélective </a:t>
            </a:r>
            <a:r>
              <a:rPr lang="fr-FR" dirty="0"/>
              <a:t>a pour objectif de limiter le nombre de détaillants pour établir des relations de coopération plus fortes et éviter de disperser son effort.</a:t>
            </a:r>
          </a:p>
          <a:p>
            <a:pPr algn="just">
              <a:lnSpc>
                <a:spcPct val="160000"/>
              </a:lnSpc>
              <a:buFont typeface="Wingdings" panose="05000000000000000000" pitchFamily="2" charset="2"/>
              <a:buChar char="v"/>
            </a:pPr>
            <a:endParaRPr lang="fr-FR" dirty="0"/>
          </a:p>
          <a:p>
            <a:pPr algn="just">
              <a:lnSpc>
                <a:spcPct val="160000"/>
              </a:lnSpc>
              <a:buFont typeface="Wingdings" panose="05000000000000000000" pitchFamily="2" charset="2"/>
              <a:buChar char="v"/>
            </a:pPr>
            <a:endParaRPr lang="fr-FR" dirty="0"/>
          </a:p>
          <a:p>
            <a:pPr algn="just">
              <a:lnSpc>
                <a:spcPct val="160000"/>
              </a:lnSpc>
              <a:buFont typeface="Wingdings" panose="05000000000000000000" pitchFamily="2" charset="2"/>
              <a:buChar char="v"/>
            </a:pPr>
            <a:endParaRPr lang="fr-FR" dirty="0"/>
          </a:p>
          <a:p>
            <a:pPr algn="just">
              <a:lnSpc>
                <a:spcPct val="150000"/>
              </a:lnSpc>
              <a:buFont typeface="Wingdings" panose="05000000000000000000" pitchFamily="2" charset="2"/>
              <a:buChar char="v"/>
            </a:pPr>
            <a:r>
              <a:rPr lang="fr-FR" dirty="0"/>
              <a:t> </a:t>
            </a:r>
            <a:r>
              <a:rPr lang="fr-FR" b="1" dirty="0"/>
              <a:t>la distribution exclusive </a:t>
            </a:r>
            <a:r>
              <a:rPr lang="fr-FR" dirty="0"/>
              <a:t>a pour objectif de réserver la distribution à quelques points de ventes spécialisés, voire un point de vente sur une zone géographique limitée afin de conserver un meilleur contrôle des intermédiaires et garder au produit une image de prestige. </a:t>
            </a:r>
          </a:p>
          <a:p>
            <a:endParaRPr lang="fr-FR" dirty="0"/>
          </a:p>
        </p:txBody>
      </p:sp>
      <p:pic>
        <p:nvPicPr>
          <p:cNvPr id="6" name="Image 5">
            <a:extLst>
              <a:ext uri="{FF2B5EF4-FFF2-40B4-BE49-F238E27FC236}">
                <a16:creationId xmlns:a16="http://schemas.microsoft.com/office/drawing/2014/main" id="{CEDC23D3-F3EE-46D6-8E2C-B610E2596794}"/>
              </a:ext>
            </a:extLst>
          </p:cNvPr>
          <p:cNvPicPr>
            <a:picLocks noChangeAspect="1"/>
          </p:cNvPicPr>
          <p:nvPr/>
        </p:nvPicPr>
        <p:blipFill>
          <a:blip r:embed="rId2"/>
          <a:stretch>
            <a:fillRect/>
          </a:stretch>
        </p:blipFill>
        <p:spPr>
          <a:xfrm>
            <a:off x="4596282" y="1303866"/>
            <a:ext cx="1017439" cy="1634068"/>
          </a:xfrm>
          <a:prstGeom prst="rect">
            <a:avLst/>
          </a:prstGeom>
        </p:spPr>
      </p:pic>
      <p:pic>
        <p:nvPicPr>
          <p:cNvPr id="7" name="Image 6">
            <a:extLst>
              <a:ext uri="{FF2B5EF4-FFF2-40B4-BE49-F238E27FC236}">
                <a16:creationId xmlns:a16="http://schemas.microsoft.com/office/drawing/2014/main" id="{57D2EE1D-01C1-4AFE-BEC1-F16BF6EBA753}"/>
              </a:ext>
            </a:extLst>
          </p:cNvPr>
          <p:cNvPicPr>
            <a:picLocks noChangeAspect="1"/>
          </p:cNvPicPr>
          <p:nvPr/>
        </p:nvPicPr>
        <p:blipFill>
          <a:blip r:embed="rId3"/>
          <a:stretch>
            <a:fillRect/>
          </a:stretch>
        </p:blipFill>
        <p:spPr>
          <a:xfrm>
            <a:off x="1340010" y="4184546"/>
            <a:ext cx="3764991" cy="1789814"/>
          </a:xfrm>
          <a:prstGeom prst="rect">
            <a:avLst/>
          </a:prstGeom>
        </p:spPr>
      </p:pic>
      <p:pic>
        <p:nvPicPr>
          <p:cNvPr id="8" name="Image 7">
            <a:extLst>
              <a:ext uri="{FF2B5EF4-FFF2-40B4-BE49-F238E27FC236}">
                <a16:creationId xmlns:a16="http://schemas.microsoft.com/office/drawing/2014/main" id="{BC4A0928-C1AC-4E44-8D47-93B1F0D1B1BC}"/>
              </a:ext>
            </a:extLst>
          </p:cNvPr>
          <p:cNvPicPr>
            <a:picLocks noChangeAspect="1"/>
          </p:cNvPicPr>
          <p:nvPr/>
        </p:nvPicPr>
        <p:blipFill rotWithShape="1">
          <a:blip r:embed="rId4"/>
          <a:srcRect l="2248"/>
          <a:stretch/>
        </p:blipFill>
        <p:spPr>
          <a:xfrm>
            <a:off x="6096000" y="4070480"/>
            <a:ext cx="3666066" cy="2020795"/>
          </a:xfrm>
          <a:prstGeom prst="rect">
            <a:avLst/>
          </a:prstGeom>
        </p:spPr>
      </p:pic>
    </p:spTree>
    <p:extLst>
      <p:ext uri="{BB962C8B-B14F-4D97-AF65-F5344CB8AC3E}">
        <p14:creationId xmlns:p14="http://schemas.microsoft.com/office/powerpoint/2010/main" val="210378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Expérience client</a:t>
            </a: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a:t>L'</a:t>
            </a:r>
            <a:r>
              <a:rPr lang="fr-FR" b="1" dirty="0"/>
              <a:t>expérience client</a:t>
            </a:r>
            <a:r>
              <a:rPr lang="fr-FR" dirty="0"/>
              <a:t> désigne l'ensemble des émotions et sentiments ressentis par votre </a:t>
            </a:r>
            <a:r>
              <a:rPr lang="fr-FR" b="1" dirty="0"/>
              <a:t>client</a:t>
            </a:r>
            <a:r>
              <a:rPr lang="fr-FR" dirty="0"/>
              <a:t> ou cliente tout au long de ses interactions avant votre entreprise, c'</a:t>
            </a:r>
            <a:r>
              <a:rPr lang="fr-FR" b="1" dirty="0"/>
              <a:t>est</a:t>
            </a:r>
            <a:r>
              <a:rPr lang="fr-FR" dirty="0"/>
              <a:t>-à-dire avant, pendant et après l'achat d'un produit ou service.</a:t>
            </a:r>
          </a:p>
          <a:p>
            <a:pPr marL="0" indent="0" algn="ctr">
              <a:buNone/>
            </a:pPr>
            <a:r>
              <a:rPr lang="fr-FR" dirty="0" err="1"/>
              <a:t>Decathlon</a:t>
            </a:r>
            <a:endParaRPr lang="fr-FR" dirty="0"/>
          </a:p>
          <a:p>
            <a:pPr marL="0" indent="0" algn="ctr">
              <a:buNone/>
            </a:pPr>
            <a:r>
              <a:rPr lang="fr-FR" dirty="0" err="1"/>
              <a:t>Netflix</a:t>
            </a:r>
            <a:endParaRPr lang="fr-FR" dirty="0"/>
          </a:p>
          <a:p>
            <a:pPr marL="0" indent="0" algn="ctr">
              <a:buNone/>
            </a:pPr>
            <a:r>
              <a:rPr lang="fr-FR" dirty="0"/>
              <a:t>Amazon</a:t>
            </a:r>
          </a:p>
          <a:p>
            <a:pPr marL="0" indent="0" algn="ctr">
              <a:buNone/>
            </a:pPr>
            <a:r>
              <a:rPr lang="fr-FR"/>
              <a:t>MacDonald’s</a:t>
            </a:r>
            <a:endParaRPr lang="fr-FR" dirty="0"/>
          </a:p>
          <a:p>
            <a:pPr marL="0" indent="0" algn="ctr">
              <a:buNone/>
            </a:pPr>
            <a:r>
              <a:rPr lang="fr-FR" dirty="0"/>
              <a:t>Starbucks</a:t>
            </a:r>
          </a:p>
        </p:txBody>
      </p:sp>
    </p:spTree>
    <p:extLst>
      <p:ext uri="{BB962C8B-B14F-4D97-AF65-F5344CB8AC3E}">
        <p14:creationId xmlns:p14="http://schemas.microsoft.com/office/powerpoint/2010/main" val="276432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AE02BAB-B91D-425A-A6D6-9ACAB6388C76}"/>
              </a:ext>
            </a:extLst>
          </p:cNvPr>
          <p:cNvPicPr>
            <a:picLocks noChangeAspect="1"/>
          </p:cNvPicPr>
          <p:nvPr/>
        </p:nvPicPr>
        <p:blipFill>
          <a:blip r:embed="rId2"/>
          <a:stretch>
            <a:fillRect/>
          </a:stretch>
        </p:blipFill>
        <p:spPr>
          <a:xfrm>
            <a:off x="3084806" y="1288933"/>
            <a:ext cx="5864599" cy="4891734"/>
          </a:xfrm>
          <a:prstGeom prst="rect">
            <a:avLst/>
          </a:prstGeom>
        </p:spPr>
      </p:pic>
      <p:sp>
        <p:nvSpPr>
          <p:cNvPr id="5" name="ZoneTexte 4">
            <a:extLst>
              <a:ext uri="{FF2B5EF4-FFF2-40B4-BE49-F238E27FC236}">
                <a16:creationId xmlns:a16="http://schemas.microsoft.com/office/drawing/2014/main" id="{8C59C95D-96F8-4AD3-AA69-1969EBC062B7}"/>
              </a:ext>
            </a:extLst>
          </p:cNvPr>
          <p:cNvSpPr txBox="1"/>
          <p:nvPr/>
        </p:nvSpPr>
        <p:spPr>
          <a:xfrm>
            <a:off x="2201333" y="677333"/>
            <a:ext cx="7112000" cy="369332"/>
          </a:xfrm>
          <a:prstGeom prst="rect">
            <a:avLst/>
          </a:prstGeom>
          <a:noFill/>
        </p:spPr>
        <p:txBody>
          <a:bodyPr wrap="square" rtlCol="0">
            <a:spAutoFit/>
          </a:bodyPr>
          <a:lstStyle/>
          <a:p>
            <a:r>
              <a:rPr lang="fr-FR" dirty="0"/>
              <a:t>Il est possible que l’on vous parle aussi de…</a:t>
            </a:r>
          </a:p>
        </p:txBody>
      </p:sp>
    </p:spTree>
    <p:extLst>
      <p:ext uri="{BB962C8B-B14F-4D97-AF65-F5344CB8AC3E}">
        <p14:creationId xmlns:p14="http://schemas.microsoft.com/office/powerpoint/2010/main" val="835993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42659F-7ED9-4B95-9BE5-B3EB7F1B776F}"/>
              </a:ext>
            </a:extLst>
          </p:cNvPr>
          <p:cNvSpPr>
            <a:spLocks noGrp="1"/>
          </p:cNvSpPr>
          <p:nvPr>
            <p:ph type="title"/>
          </p:nvPr>
        </p:nvSpPr>
        <p:spPr/>
        <p:txBody>
          <a:bodyPr/>
          <a:lstStyle/>
          <a:p>
            <a:r>
              <a:rPr lang="fr-FR" dirty="0"/>
              <a:t>FIN</a:t>
            </a:r>
          </a:p>
        </p:txBody>
      </p:sp>
      <p:sp>
        <p:nvSpPr>
          <p:cNvPr id="3" name="Espace réservé du contenu 2">
            <a:extLst>
              <a:ext uri="{FF2B5EF4-FFF2-40B4-BE49-F238E27FC236}">
                <a16:creationId xmlns:a16="http://schemas.microsoft.com/office/drawing/2014/main" id="{B7C640A3-C18A-4C30-AEE6-16F2495A9660}"/>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22397273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7753</TotalTime>
  <Words>2021</Words>
  <Application>Microsoft Macintosh PowerPoint</Application>
  <PresentationFormat>Grand écran</PresentationFormat>
  <Paragraphs>247</Paragraphs>
  <Slides>47</Slides>
  <Notes>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47</vt:i4>
      </vt:variant>
    </vt:vector>
  </HeadingPairs>
  <TitlesOfParts>
    <vt:vector size="54" baseType="lpstr">
      <vt:lpstr>Arial</vt:lpstr>
      <vt:lpstr>Calibri</vt:lpstr>
      <vt:lpstr>Garamond</vt:lpstr>
      <vt:lpstr>Georgia</vt:lpstr>
      <vt:lpstr>Times New Roman</vt:lpstr>
      <vt:lpstr>Wingdings</vt:lpstr>
      <vt:lpstr>Organique</vt:lpstr>
      <vt:lpstr>Management de l’innovation : Le marketing au service de l’innovation</vt:lpstr>
      <vt:lpstr>I. Définition du marketing</vt:lpstr>
      <vt:lpstr>La Victoire du Client : le rôle du client dans le processus d’innovation</vt:lpstr>
      <vt:lpstr>Présentation PowerPoint</vt:lpstr>
      <vt:lpstr>Présentation PowerPoint</vt:lpstr>
      <vt:lpstr>Présentation PowerPoint</vt:lpstr>
      <vt:lpstr>Présentation PowerPoint</vt:lpstr>
      <vt:lpstr>Présentation PowerPoint</vt:lpstr>
      <vt:lpstr>Présentation PowerPoint</vt:lpstr>
      <vt:lpstr>Les clients et l’innovation</vt:lpstr>
      <vt:lpstr>La courbe de diffusion et les 5 types de clients</vt:lpstr>
      <vt:lpstr>Accès au marché de l’innovation</vt:lpstr>
      <vt:lpstr>Présentation PowerPoint</vt:lpstr>
      <vt:lpstr>Présentation PowerPoint</vt:lpstr>
      <vt:lpstr>Présentation PowerPoint</vt:lpstr>
      <vt:lpstr>Présentation PowerPoint</vt:lpstr>
      <vt:lpstr>Présentation PowerPoint</vt:lpstr>
      <vt:lpstr>2. Les critères de segmentation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Exemple : Co création et open innovation</vt:lpstr>
      <vt:lpstr>Exemple : Decathlon Création</vt:lpstr>
      <vt:lpstr>Présentation PowerPoint</vt:lpstr>
      <vt:lpstr>Présentation PowerPoint</vt:lpstr>
      <vt:lpstr>Présentation PowerPoint</vt:lpstr>
      <vt:lpstr>Le prix psychologique ou prix d’acceptabilité</vt:lpstr>
      <vt:lpstr>Présentation PowerPoint</vt:lpstr>
      <vt:lpstr>Exemple : Une stratégie prix révolutionnaire </vt:lpstr>
      <vt:lpstr>Présentation PowerPoint</vt:lpstr>
      <vt:lpstr>Présentation PowerPoint</vt:lpstr>
      <vt:lpstr>Présentation PowerPoint</vt:lpstr>
      <vt:lpstr>Présentation PowerPoint</vt:lpstr>
      <vt:lpstr>Exemple : Communication innovante</vt:lpstr>
      <vt:lpstr>Présentation PowerPoint</vt:lpstr>
      <vt:lpstr>Présentation PowerPoint</vt:lpstr>
      <vt:lpstr>Présentation PowerPoint</vt:lpstr>
      <vt:lpstr>Présentation PowerPoint</vt:lpstr>
      <vt:lpstr>Présentation PowerPoint</vt:lpstr>
      <vt:lpstr>Expérience client</vt:lpstr>
      <vt:lpstr>Présentation PowerPoint</vt:lpstr>
      <vt:lpstr>FIN</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de l’innovation</dc:title>
  <dc:creator>Neddra CHATTI</dc:creator>
  <cp:lastModifiedBy>Antoine PEREDERII</cp:lastModifiedBy>
  <cp:revision>99</cp:revision>
  <dcterms:created xsi:type="dcterms:W3CDTF">2022-08-19T14:33:43Z</dcterms:created>
  <dcterms:modified xsi:type="dcterms:W3CDTF">2024-01-07T19:32:01Z</dcterms:modified>
</cp:coreProperties>
</file>