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media/image14.jpg" ContentType="image/pn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26"/>
  </p:notesMasterIdLst>
  <p:handoutMasterIdLst>
    <p:handoutMasterId r:id="rId27"/>
  </p:handoutMasterIdLst>
  <p:sldIdLst>
    <p:sldId id="306" r:id="rId5"/>
    <p:sldId id="307" r:id="rId6"/>
    <p:sldId id="308" r:id="rId7"/>
    <p:sldId id="309" r:id="rId8"/>
    <p:sldId id="321" r:id="rId9"/>
    <p:sldId id="311" r:id="rId10"/>
    <p:sldId id="314" r:id="rId11"/>
    <p:sldId id="294" r:id="rId12"/>
    <p:sldId id="295" r:id="rId13"/>
    <p:sldId id="315" r:id="rId14"/>
    <p:sldId id="317" r:id="rId15"/>
    <p:sldId id="323" r:id="rId16"/>
    <p:sldId id="319" r:id="rId17"/>
    <p:sldId id="320" r:id="rId18"/>
    <p:sldId id="305" r:id="rId19"/>
    <p:sldId id="316" r:id="rId20"/>
    <p:sldId id="326" r:id="rId21"/>
    <p:sldId id="304" r:id="rId22"/>
    <p:sldId id="325" r:id="rId23"/>
    <p:sldId id="324" r:id="rId24"/>
    <p:sldId id="312" r:id="rId2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E6B383-58E5-4F64-B8C1-007B4A8BD706}" v="84" dt="2020-10-30T22:19:51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4948" autoAdjust="0"/>
  </p:normalViewPr>
  <p:slideViewPr>
    <p:cSldViewPr snapToGrid="0">
      <p:cViewPr>
        <p:scale>
          <a:sx n="103" d="100"/>
          <a:sy n="103" d="100"/>
        </p:scale>
        <p:origin x="1144" y="40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Avis clients</a:t>
            </a:r>
            <a:r>
              <a:rPr lang="fr-FR" baseline="0" dirty="0"/>
              <a:t> sur différents critères</a:t>
            </a:r>
            <a:endParaRPr lang="fr-F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Clarté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Avis favorables</c:v>
                </c:pt>
              </c:strCache>
            </c:strRef>
          </c:cat>
          <c:val>
            <c:numRef>
              <c:f>Feuil1!$B$2</c:f>
              <c:numCache>
                <c:formatCode>0.00%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2-6144-B263-3C2C1801AE8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Originalité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Avis favorables</c:v>
                </c:pt>
              </c:strCache>
            </c:strRef>
          </c:cat>
          <c:val>
            <c:numRef>
              <c:f>Feuil1!$C$2</c:f>
              <c:numCache>
                <c:formatCode>0.00%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42-6144-B263-3C2C1801AE8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Crédibilité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Avis favorables</c:v>
                </c:pt>
              </c:strCache>
            </c:strRef>
          </c:cat>
          <c:val>
            <c:numRef>
              <c:f>Feuil1!$D$2</c:f>
              <c:numCache>
                <c:formatCode>0.00%</c:formatCode>
                <c:ptCount val="1"/>
                <c:pt idx="0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42-6144-B263-3C2C1801AE82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Utilité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</c:f>
              <c:strCache>
                <c:ptCount val="1"/>
                <c:pt idx="0">
                  <c:v>Avis favorables</c:v>
                </c:pt>
              </c:strCache>
            </c:strRef>
          </c:cat>
          <c:val>
            <c:numRef>
              <c:f>Feuil1!$E$2</c:f>
              <c:numCache>
                <c:formatCode>0.00%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42-6144-B263-3C2C1801A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5086671"/>
        <c:axId val="1664604479"/>
      </c:barChart>
      <c:catAx>
        <c:axId val="1665086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64604479"/>
        <c:crosses val="autoZero"/>
        <c:auto val="1"/>
        <c:lblAlgn val="ctr"/>
        <c:lblOffset val="100"/>
        <c:noMultiLvlLbl val="0"/>
      </c:catAx>
      <c:valAx>
        <c:axId val="1664604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650866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Marche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C9-4846-BEDF-417A2929DC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C9-4846-BEDF-417A2929DC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1C9-4846-BEDF-417A2929DCA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C9-4846-BEDF-417A2929DCA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C9-4846-BEDF-417A2929DCA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C9-4846-BEDF-417A2929DCAD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CSP</c:v>
                </c:pt>
                <c:pt idx="1">
                  <c:v>Sexe</c:v>
                </c:pt>
                <c:pt idx="2">
                  <c:v>Age</c:v>
                </c:pt>
              </c:strCache>
            </c:strRef>
          </c:cat>
          <c:val>
            <c:numRef>
              <c:f>Feuil1!$B$2:$B$4</c:f>
              <c:numCache>
                <c:formatCode>0.00%</c:formatCode>
                <c:ptCount val="3"/>
                <c:pt idx="0">
                  <c:v>0.33</c:v>
                </c:pt>
                <c:pt idx="1">
                  <c:v>0.33</c:v>
                </c:pt>
                <c:pt idx="2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C9-4846-BEDF-417A2929DCA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0.60013</cdr:x>
      <cdr:y>0.91355</cdr:y>
    </cdr:from>
    <cdr:to>
      <cdr:x>1</cdr:x>
      <cdr:y>1</cdr:y>
    </cdr:to>
    <cdr:sp macro="" textlink="">
      <cdr:nvSpPr>
        <cdr:cNvPr id="2" name="Espace réservé du numéro de diapositive 23">
          <a:extLst xmlns:a="http://schemas.openxmlformats.org/drawingml/2006/main">
            <a:ext uri="{FF2B5EF4-FFF2-40B4-BE49-F238E27FC236}">
              <a16:creationId xmlns:a16="http://schemas.microsoft.com/office/drawing/2014/main" id="{9A686A52-7630-4675-B383-8C2AD252EC1F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117009" y="3858270"/>
          <a:ext cx="2743200" cy="365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defPPr rtl="0">
            <a:defRPr lang="fr-fr"/>
          </a:defPPr>
          <a:lvl1pPr marL="0" algn="r" defTabSz="914400" rtl="0" eaLnBrk="1" latinLnBrk="0" hangingPunct="1">
            <a:defRPr sz="1200" b="1" i="0" kern="1200" cap="all" spc="1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Aft>
              <a:spcPts val="600"/>
            </a:spcAft>
          </a:pPr>
          <a:r>
            <a:rPr lang="en-US" noProof="1">
              <a:solidFill>
                <a:schemeClr val="bg1"/>
              </a:solidFill>
            </a:rPr>
            <a:t>11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956D53D-3198-491D-8741-DCE89BDB32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18B4AB8-FDA8-4DBE-9723-DD13ECE499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27EB4-1C6F-488A-9EB1-4074FAB103A3}" type="datetime1">
              <a:rPr lang="fr-FR" smtClean="0"/>
              <a:t>04/01/2024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E914AD-042B-486D-BA1C-B5E8B537DA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628270-44BB-43E2-8898-8DD4D045F8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53FD6-6EE4-4068-9BB1-AD448531AC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069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8498D10-3C63-427D-B4DD-96196581BCDC}" type="datetime1">
              <a:rPr lang="fr-FR" noProof="0" smtClean="0"/>
              <a:t>04/01/2024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294372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2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917754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3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46275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4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59526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5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66192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6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392068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7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263041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8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356072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9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653186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10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527311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11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496108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12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182046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13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56351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14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521322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15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612149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16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548824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17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354410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18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415457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19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951525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20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82982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fr-FR" noProof="1" smtClean="0"/>
              <a:t>21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024244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1"/>
              <a:t>Modifiez le style des sous-titres du masque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1"/>
              <a:t>Modifiez le style des sous-titres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sme 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1"/>
          </a:p>
        </p:txBody>
      </p:sp>
      <p:sp>
        <p:nvSpPr>
          <p:cNvPr id="21" name="Graphisme 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1"/>
          </a:p>
        </p:txBody>
      </p:sp>
      <p:sp>
        <p:nvSpPr>
          <p:cNvPr id="23" name="Graphisme 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uniquem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11" name="Graphisme 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3" name="Graphisme 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7" name="Graphisme 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endParaRPr lang="fr-FR" noProof="1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endParaRPr lang="fr-FR" noProof="1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1" dirty="0" smtClean="0"/>
              <a:pPr rtl="0"/>
              <a:t>‹N°›</a:t>
            </a:fld>
            <a:endParaRPr lang="fr-FR" noProof="1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sme 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1"/>
          </a:p>
        </p:txBody>
      </p:sp>
      <p:sp>
        <p:nvSpPr>
          <p:cNvPr id="19" name="Graphisme 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-tête de section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Graphisme 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5" name="Graphisme 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6" name="Graphisme 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7" name="Graphisme 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1" name="Graphisme 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3" name="Graphisme 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7" name="Connecteur droit 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du sous-titre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au numéro de diapositive 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9" name="Graphisme 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1" name="Graphisme 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sme 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2" name="Graphisme 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4" name="Graphisme 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sme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4" name="Graphisme 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6" name="Graphisme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sme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4" name="Graphisme 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6" name="Graphisme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17" name="Espace réservé du contenu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fr-FR" noProof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10" name="Espace réservé d’image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11" name="Espace réservé d’image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uniquem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’image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32" name="Espace réservé d’image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31" name="Espace réservé d’image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30" name="Espace réservé d’image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8" name="Graphisme 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0" name="Graphisme 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sp>
        <p:nvSpPr>
          <p:cNvPr id="12" name="Graphisme 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fr-FR" noProof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6" name="Connecteur droit 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573" y="1238900"/>
            <a:ext cx="7628984" cy="1197864"/>
          </a:xfrm>
        </p:spPr>
        <p:txBody>
          <a:bodyPr rtlCol="0"/>
          <a:lstStyle/>
          <a:p>
            <a:pPr rtl="0"/>
            <a:r>
              <a:rPr lang="fr-FR" sz="5400" spc="400" noProof="1">
                <a:solidFill>
                  <a:schemeClr val="bg1"/>
                </a:solidFill>
              </a:rPr>
              <a:t>Pelle tout en un</a:t>
            </a:r>
            <a:endParaRPr lang="fr-FR" noProof="1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1236"/>
            <a:ext cx="5093208" cy="1197864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fr-FR" sz="2000" noProof="1">
                <a:solidFill>
                  <a:schemeClr val="bg1"/>
                </a:solidFill>
              </a:rPr>
              <a:t>Antoine PEREDERII</a:t>
            </a:r>
          </a:p>
          <a:p>
            <a:pPr rtl="0"/>
            <a:r>
              <a:rPr lang="fr-FR" noProof="1"/>
              <a:t>Paul Levrault</a:t>
            </a:r>
          </a:p>
          <a:p>
            <a:pPr rtl="0"/>
            <a:r>
              <a:rPr lang="fr-FR" noProof="1"/>
              <a:t>Kevin MONTEIRO</a:t>
            </a:r>
          </a:p>
          <a:p>
            <a:pPr rtl="0"/>
            <a:r>
              <a:rPr lang="fr-FR" noProof="1"/>
              <a:t>Gwenaël PLANCHON </a:t>
            </a:r>
          </a:p>
        </p:txBody>
      </p:sp>
      <p:pic>
        <p:nvPicPr>
          <p:cNvPr id="8" name="Image 7" descr="Une image contenant capture d’écran, Police, cercle, Graphique&#10;&#10;Description générée automatiquement">
            <a:extLst>
              <a:ext uri="{FF2B5EF4-FFF2-40B4-BE49-F238E27FC236}">
                <a16:creationId xmlns:a16="http://schemas.microsoft.com/office/drawing/2014/main" id="{FAC94C78-03B9-627E-40E7-F5D6C5825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73" y="2552700"/>
            <a:ext cx="2222500" cy="87630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0047E0C3-42CA-9944-3AEF-F8901AE85FF5}"/>
              </a:ext>
            </a:extLst>
          </p:cNvPr>
          <p:cNvSpPr txBox="1">
            <a:spLocks/>
          </p:cNvSpPr>
          <p:nvPr/>
        </p:nvSpPr>
        <p:spPr>
          <a:xfrm>
            <a:off x="3909383" y="6316943"/>
            <a:ext cx="4373234" cy="54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1"/>
              <a:t>IUT Université Clermont Auvergne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54877450-8DA2-092C-CFD3-0549F5A4E787}"/>
              </a:ext>
            </a:extLst>
          </p:cNvPr>
          <p:cNvSpPr txBox="1">
            <a:spLocks/>
          </p:cNvSpPr>
          <p:nvPr/>
        </p:nvSpPr>
        <p:spPr>
          <a:xfrm>
            <a:off x="5265234" y="191207"/>
            <a:ext cx="1661532" cy="54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noProof="1"/>
              <a:t>08 janvier 2024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15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2" y="726117"/>
            <a:ext cx="4747485" cy="17162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5400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Pelle tout en un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Espace réservé pour une image  10" descr="Une image contenant outil, pelle&#10;&#10;Description générée automatiquement">
            <a:extLst>
              <a:ext uri="{FF2B5EF4-FFF2-40B4-BE49-F238E27FC236}">
                <a16:creationId xmlns:a16="http://schemas.microsoft.com/office/drawing/2014/main" id="{7081635A-8871-9568-8C89-447CBAB74B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629" r="15942" b="-3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2582" y="3168487"/>
            <a:ext cx="4587728" cy="20661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noProof="1">
                <a:solidFill>
                  <a:schemeClr val="tx1"/>
                </a:solidFill>
              </a:rPr>
              <a:t>Prix de vente : 200 € unite</a:t>
            </a:r>
          </a:p>
          <a:p>
            <a:pPr algn="l"/>
            <a:endParaRPr lang="en-US" noProof="1">
              <a:solidFill>
                <a:schemeClr val="tx1"/>
              </a:solidFill>
            </a:endParaRPr>
          </a:p>
          <a:p>
            <a:pPr algn="l"/>
            <a:r>
              <a:rPr lang="en-US" noProof="1">
                <a:solidFill>
                  <a:schemeClr val="tx1"/>
                </a:solidFill>
              </a:rPr>
              <a:t>Materiaux durable et de haute qualité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noProof="1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noProof="1">
              <a:solidFill>
                <a:schemeClr val="accent2"/>
              </a:solidFill>
            </a:endParaRPr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Une image contenant Graphique, graphisme, conception&#10;&#10;Description générée automatiquement">
            <a:extLst>
              <a:ext uri="{FF2B5EF4-FFF2-40B4-BE49-F238E27FC236}">
                <a16:creationId xmlns:a16="http://schemas.microsoft.com/office/drawing/2014/main" id="{5F35DB1D-9314-6A7C-2DF2-00F121CD8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245" y="5128952"/>
            <a:ext cx="1002931" cy="1002931"/>
          </a:xfrm>
          <a:prstGeom prst="rect">
            <a:avLst/>
          </a:prstGeom>
        </p:spPr>
      </p:pic>
      <p:pic>
        <p:nvPicPr>
          <p:cNvPr id="17" name="Image 16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338CEE42-222D-FA2A-4134-3BF335D95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7881" y="4691592"/>
            <a:ext cx="26416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1" smtClean="0"/>
              <a:pPr rtl="0"/>
              <a:t>3</a:t>
            </a:fld>
            <a:endParaRPr lang="fr-FR" noProof="1"/>
          </a:p>
        </p:txBody>
      </p:sp>
      <p:pic>
        <p:nvPicPr>
          <p:cNvPr id="23" name="Image 22" descr="Une image contenant personne, Visage humain, habits, vêtements de travail&#10;&#10;Description générée automatiquement">
            <a:extLst>
              <a:ext uri="{FF2B5EF4-FFF2-40B4-BE49-F238E27FC236}">
                <a16:creationId xmlns:a16="http://schemas.microsoft.com/office/drawing/2014/main" id="{DEB23FA7-FA64-182C-807F-03183A828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89" y="1717794"/>
            <a:ext cx="2905896" cy="3422412"/>
          </a:xfrm>
          <a:prstGeom prst="rect">
            <a:avLst/>
          </a:prstGeom>
        </p:spPr>
      </p:pic>
      <p:pic>
        <p:nvPicPr>
          <p:cNvPr id="27" name="Image 26" descr="Une image contenant personne, habits, Visage humain, sourire&#10;&#10;Description générée automatiquement">
            <a:extLst>
              <a:ext uri="{FF2B5EF4-FFF2-40B4-BE49-F238E27FC236}">
                <a16:creationId xmlns:a16="http://schemas.microsoft.com/office/drawing/2014/main" id="{8B9FA76A-9BE3-F78D-79D1-EBE04449E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1412953"/>
            <a:ext cx="3381894" cy="3959070"/>
          </a:xfrm>
          <a:prstGeom prst="rect">
            <a:avLst/>
          </a:prstGeom>
        </p:spPr>
      </p:pic>
      <p:pic>
        <p:nvPicPr>
          <p:cNvPr id="33" name="Espace réservé du contenu 32" descr="Stop avec un remplissage uni">
            <a:extLst>
              <a:ext uri="{FF2B5EF4-FFF2-40B4-BE49-F238E27FC236}">
                <a16:creationId xmlns:a16="http://schemas.microsoft.com/office/drawing/2014/main" id="{EFC82F50-9343-7BD3-3F4F-1D9832B9C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39033">
            <a:off x="3367815" y="2701374"/>
            <a:ext cx="1455252" cy="1455252"/>
          </a:xfrm>
        </p:spPr>
      </p:pic>
      <p:pic>
        <p:nvPicPr>
          <p:cNvPr id="35" name="Espace réservé du contenu 32" descr="Stop avec un remplissage uni">
            <a:extLst>
              <a:ext uri="{FF2B5EF4-FFF2-40B4-BE49-F238E27FC236}">
                <a16:creationId xmlns:a16="http://schemas.microsoft.com/office/drawing/2014/main" id="{91B4A0AF-1C99-9C46-A763-0F3B87F73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39033">
            <a:off x="7098302" y="2701375"/>
            <a:ext cx="1455252" cy="1455252"/>
          </a:xfrm>
          <a:prstGeom prst="rect">
            <a:avLst/>
          </a:prstGeom>
        </p:spPr>
      </p:pic>
      <p:pic>
        <p:nvPicPr>
          <p:cNvPr id="36" name="Espace réservé du contenu 32" descr="Stop avec un remplissage uni">
            <a:extLst>
              <a:ext uri="{FF2B5EF4-FFF2-40B4-BE49-F238E27FC236}">
                <a16:creationId xmlns:a16="http://schemas.microsoft.com/office/drawing/2014/main" id="{A54B65D3-45AB-7AE4-BC65-EEC2CEF92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39033">
            <a:off x="5094242" y="2562559"/>
            <a:ext cx="1732884" cy="1732884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2626CA5C-1DDA-49ED-BD79-D94E4F6239D4}"/>
              </a:ext>
            </a:extLst>
          </p:cNvPr>
          <p:cNvSpPr txBox="1"/>
          <p:nvPr/>
        </p:nvSpPr>
        <p:spPr>
          <a:xfrm>
            <a:off x="5292097" y="2921168"/>
            <a:ext cx="12576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</a:rPr>
              <a:t>Outil tout en un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6FD494-C1A7-04F3-F846-667565ABFF20}"/>
              </a:ext>
            </a:extLst>
          </p:cNvPr>
          <p:cNvSpPr txBox="1"/>
          <p:nvPr/>
        </p:nvSpPr>
        <p:spPr>
          <a:xfrm>
            <a:off x="7106268" y="3275109"/>
            <a:ext cx="1439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particuliers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09C42D5-7471-E2DE-3659-8341CBAA077E}"/>
              </a:ext>
            </a:extLst>
          </p:cNvPr>
          <p:cNvSpPr txBox="1"/>
          <p:nvPr/>
        </p:nvSpPr>
        <p:spPr>
          <a:xfrm>
            <a:off x="3370215" y="3275110"/>
            <a:ext cx="1439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professionnels</a:t>
            </a: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0E5BB340-710E-92E2-8CE8-B5232791A07A}"/>
              </a:ext>
            </a:extLst>
          </p:cNvPr>
          <p:cNvSpPr txBox="1">
            <a:spLocks/>
          </p:cNvSpPr>
          <p:nvPr/>
        </p:nvSpPr>
        <p:spPr>
          <a:xfrm>
            <a:off x="4968406" y="5366025"/>
            <a:ext cx="4434840" cy="8869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noProof="1"/>
              <a:t>Magazines des detaillants</a:t>
            </a:r>
          </a:p>
        </p:txBody>
      </p:sp>
      <p:sp>
        <p:nvSpPr>
          <p:cNvPr id="41" name="Titre 1">
            <a:extLst>
              <a:ext uri="{FF2B5EF4-FFF2-40B4-BE49-F238E27FC236}">
                <a16:creationId xmlns:a16="http://schemas.microsoft.com/office/drawing/2014/main" id="{22320006-8335-9372-F808-DE06C7319BBD}"/>
              </a:ext>
            </a:extLst>
          </p:cNvPr>
          <p:cNvSpPr txBox="1">
            <a:spLocks/>
          </p:cNvSpPr>
          <p:nvPr/>
        </p:nvSpPr>
        <p:spPr>
          <a:xfrm>
            <a:off x="2906878" y="1404434"/>
            <a:ext cx="4434840" cy="8869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noProof="1"/>
              <a:t>Magazines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1030"/>
            <a:ext cx="9144000" cy="2340864"/>
          </a:xfrm>
        </p:spPr>
        <p:txBody>
          <a:bodyPr rtlCol="0"/>
          <a:lstStyle/>
          <a:p>
            <a:pPr rtl="0"/>
            <a:r>
              <a:rPr lang="fr-FR" b="1" cap="all" spc="400" noProof="1">
                <a:solidFill>
                  <a:schemeClr val="bg1"/>
                </a:solidFill>
                <a:latin typeface="+mn-lt"/>
              </a:rPr>
              <a:t>Déploiement du produit</a:t>
            </a:r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850" y="1725256"/>
            <a:ext cx="4568698" cy="2861003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noProof="1"/>
              <a:t>Circuit de distribution</a:t>
            </a:r>
            <a:br>
              <a:rPr lang="fr-FR" noProof="1"/>
            </a:br>
            <a:r>
              <a:rPr lang="fr-FR" noProof="1"/>
              <a:t>à deux niveaux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1" dirty="0" smtClean="0"/>
              <a:pPr rtl="0"/>
              <a:t>5</a:t>
            </a:fld>
            <a:endParaRPr lang="fr-FR" noProof="1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2768F4A-4E13-8722-2924-8B3846D1AD6F}"/>
              </a:ext>
            </a:extLst>
          </p:cNvPr>
          <p:cNvSpPr txBox="1">
            <a:spLocks/>
          </p:cNvSpPr>
          <p:nvPr/>
        </p:nvSpPr>
        <p:spPr>
          <a:xfrm>
            <a:off x="6373830" y="1725256"/>
            <a:ext cx="4979970" cy="8869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noProof="1"/>
              <a:t>Distribution selective</a:t>
            </a:r>
          </a:p>
        </p:txBody>
      </p:sp>
      <p:pic>
        <p:nvPicPr>
          <p:cNvPr id="11" name="Image 10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CCA2F34-1A40-2CB2-458C-EFBFC15BB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913" y="3155757"/>
            <a:ext cx="1588637" cy="1320426"/>
          </a:xfrm>
          <a:prstGeom prst="rect">
            <a:avLst/>
          </a:prstGeom>
        </p:spPr>
      </p:pic>
      <p:pic>
        <p:nvPicPr>
          <p:cNvPr id="13" name="Image 12" descr="Une image contenant Police, Graphique, graphisme, typographie&#10;&#10;Description générée automatiquement">
            <a:extLst>
              <a:ext uri="{FF2B5EF4-FFF2-40B4-BE49-F238E27FC236}">
                <a16:creationId xmlns:a16="http://schemas.microsoft.com/office/drawing/2014/main" id="{4BA3A0B8-C2F5-E4A1-D7E2-9FB00CCC3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812" y="5336751"/>
            <a:ext cx="4434840" cy="80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57882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965" y="2701245"/>
            <a:ext cx="4752556" cy="1455510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bg1"/>
                </a:solidFill>
              </a:rPr>
              <a:t>Principale investisseur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bg1"/>
              </a:solidFill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1200" noProof="1">
                <a:solidFill>
                  <a:schemeClr val="bg1"/>
                </a:solidFill>
              </a:rPr>
              <a:t>Commande de 2 000 unités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noProof="1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3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6816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ransport, plein air, ciel, Équipement de construction&#10;&#10;Description générée automatiquement">
            <a:extLst>
              <a:ext uri="{FF2B5EF4-FFF2-40B4-BE49-F238E27FC236}">
                <a16:creationId xmlns:a16="http://schemas.microsoft.com/office/drawing/2014/main" id="{782DE5E2-E659-4AB0-ACBF-FB64DA991F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6439"/>
          <a:stretch/>
        </p:blipFill>
        <p:spPr>
          <a:xfrm>
            <a:off x="5986926" y="1598246"/>
            <a:ext cx="5366861" cy="2234452"/>
          </a:xfrm>
          <a:prstGeom prst="rect">
            <a:avLst/>
          </a:prstGeom>
        </p:spPr>
      </p:pic>
      <p:sp>
        <p:nvSpPr>
          <p:cNvPr id="37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4B301A-0C47-0122-D748-F6AB546260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678" r="-1" b="4559"/>
          <a:stretch/>
        </p:blipFill>
        <p:spPr>
          <a:xfrm>
            <a:off x="5986926" y="4126172"/>
            <a:ext cx="5366858" cy="2196582"/>
          </a:xfrm>
          <a:prstGeom prst="rect">
            <a:avLst/>
          </a:prstGeom>
        </p:spPr>
      </p:pic>
      <p:sp>
        <p:nvSpPr>
          <p:cNvPr id="16" name="Espace réservé du numéro de diapositive 23">
            <a:extLst>
              <a:ext uri="{FF2B5EF4-FFF2-40B4-BE49-F238E27FC236}">
                <a16:creationId xmlns:a16="http://schemas.microsoft.com/office/drawing/2014/main" id="{D45558D9-27F0-8DDC-AF97-C3D605EFB712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rtl="0">
              <a:defRPr lang="fr-fr"/>
            </a:defPPr>
            <a:lvl1pPr marL="0" algn="r" defTabSz="914400" rtl="0" eaLnBrk="1" latinLnBrk="0" hangingPunct="1">
              <a:defRPr sz="1200" b="1" i="0" kern="1200" cap="all" spc="1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EBE0E936-C560-9894-E361-46FB42894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030" y="1209220"/>
            <a:ext cx="9147940" cy="23372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i="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Etude du concept</a:t>
            </a:r>
          </a:p>
        </p:txBody>
      </p:sp>
      <p:sp>
        <p:nvSpPr>
          <p:cNvPr id="4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33916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noProof="1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14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5400" noProof="1"/>
              <a:t>Sondage réalisé sur un groupe de 50 personnes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FC290B8-BF94-4636-BFAB-9FD67F4A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noProof="1" dirty="0" smtClean="0">
                <a:solidFill>
                  <a:schemeClr val="accent2"/>
                </a:solidFill>
              </a:rPr>
              <a:t>8</a:t>
            </a:fld>
            <a:endParaRPr lang="fr-FR" b="1" cap="all" spc="100" noProof="1">
              <a:solidFill>
                <a:schemeClr val="accent2"/>
              </a:solidFill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5F931FA1-E96F-D49D-AFDF-F8F236CF86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749527"/>
              </p:ext>
            </p:extLst>
          </p:nvPr>
        </p:nvGraphicFramePr>
        <p:xfrm>
          <a:off x="2641600" y="130280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391444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noProof="1"/>
              <a:t>Tableau des tests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ECDE54D-4BD2-4764-A36A-8487DB61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fr-FR" b="1" cap="all" spc="100" noProof="1" smtClean="0">
                <a:solidFill>
                  <a:schemeClr val="accent2"/>
                </a:solidFill>
              </a:rPr>
              <a:t>9</a:t>
            </a:fld>
            <a:endParaRPr lang="fr-FR" b="1" cap="all" spc="100" noProof="1">
              <a:solidFill>
                <a:schemeClr val="accent2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5874F27-BC8D-AE32-4E76-9634A4601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760681"/>
              </p:ext>
            </p:extLst>
          </p:nvPr>
        </p:nvGraphicFramePr>
        <p:xfrm>
          <a:off x="1225148" y="1583741"/>
          <a:ext cx="9601878" cy="4263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66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Eléments</a:t>
                      </a:r>
                      <a:r>
                        <a:rPr lang="fr-FR" sz="2000" baseline="0" dirty="0"/>
                        <a:t> évalués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Objectifs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0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Caractéristiques du</a:t>
                      </a:r>
                      <a:r>
                        <a:rPr lang="fr-FR" b="1" baseline="0" dirty="0"/>
                        <a:t> futur produit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Perçu à plus de 80% par le consommateur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0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Freins et motivations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Prix, Taille unique du manche</a:t>
                      </a:r>
                    </a:p>
                    <a:p>
                      <a:r>
                        <a:rPr lang="fr-FR" dirty="0"/>
                        <a:t>Diversité d’outils, Taille réduite, Ergonomie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10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Conditions d’utilisation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Professionnel : pour tous les chantiers</a:t>
                      </a:r>
                    </a:p>
                    <a:p>
                      <a:r>
                        <a:rPr lang="fr-FR" dirty="0"/>
                        <a:t>Particulier : Toutes tâches de jardinage (ex : creusage,  désherbage 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10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Fréquence</a:t>
                      </a:r>
                      <a:r>
                        <a:rPr lang="fr-FR" b="1" baseline="0" dirty="0"/>
                        <a:t> d’utilisation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Professionnel : Utilisation quotidienne et intensive</a:t>
                      </a:r>
                    </a:p>
                    <a:p>
                      <a:r>
                        <a:rPr lang="fr-FR" dirty="0"/>
                        <a:t>Particulier : Utilisation occasionnel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48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Souhaits</a:t>
                      </a:r>
                      <a:r>
                        <a:rPr lang="fr-FR" b="1" baseline="0" dirty="0"/>
                        <a:t> d’améliorations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Ajustement de la température du boîtier chauffant</a:t>
                      </a:r>
                    </a:p>
                    <a:p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Différentes tailles du produit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27655"/>
      </p:ext>
    </p:extLst>
  </p:cSld>
  <p:clrMapOvr>
    <a:masterClrMapping/>
  </p:clrMapOvr>
  <p:transition spd="slow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1030"/>
            <a:ext cx="9144000" cy="2340864"/>
          </a:xfrm>
        </p:spPr>
        <p:txBody>
          <a:bodyPr rtlCol="0"/>
          <a:lstStyle/>
          <a:p>
            <a:pPr rtl="0"/>
            <a:r>
              <a:rPr lang="fr-FR" b="1" cap="all" spc="400" noProof="1">
                <a:solidFill>
                  <a:schemeClr val="bg1"/>
                </a:solidFill>
                <a:latin typeface="+mn-lt"/>
              </a:rPr>
              <a:t>Stratégie de marketing</a:t>
            </a:r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490923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1325563"/>
          </a:xfrm>
        </p:spPr>
        <p:txBody>
          <a:bodyPr rtlCol="0">
            <a:normAutofit/>
          </a:bodyPr>
          <a:lstStyle/>
          <a:p>
            <a:r>
              <a:rPr lang="fr-FR" sz="5400" dirty="0"/>
              <a:t>Segmentation &amp; ciblage</a:t>
            </a:r>
            <a:endParaRPr lang="fr-FR" sz="5400" noProof="1"/>
          </a:p>
        </p:txBody>
      </p:sp>
      <p:pic>
        <p:nvPicPr>
          <p:cNvPr id="4" name="Image 3" descr="Une image contenant personne, Visage humain, habits, vêtements de travail&#10;&#10;Description générée automatiquement">
            <a:extLst>
              <a:ext uri="{FF2B5EF4-FFF2-40B4-BE49-F238E27FC236}">
                <a16:creationId xmlns:a16="http://schemas.microsoft.com/office/drawing/2014/main" id="{0994F059-902B-13EE-EE5B-790FD9398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404" y="2385391"/>
            <a:ext cx="3797596" cy="4472609"/>
          </a:xfrm>
          <a:prstGeom prst="rect">
            <a:avLst/>
          </a:prstGeom>
        </p:spPr>
      </p:pic>
      <p:pic>
        <p:nvPicPr>
          <p:cNvPr id="5" name="Image 4" descr="Une image contenant personne, habits, Visage humain, sourire&#10;&#10;Description générée automatiquement">
            <a:extLst>
              <a:ext uri="{FF2B5EF4-FFF2-40B4-BE49-F238E27FC236}">
                <a16:creationId xmlns:a16="http://schemas.microsoft.com/office/drawing/2014/main" id="{65B43C9C-5E34-21FE-1BFA-1FA729425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57" y="2385391"/>
            <a:ext cx="3820566" cy="4472609"/>
          </a:xfrm>
          <a:prstGeom prst="rect">
            <a:avLst/>
          </a:prstGeom>
        </p:spPr>
      </p:pic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4970D465-D057-4E7E-8303-74284BF868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605286"/>
              </p:ext>
            </p:extLst>
          </p:nvPr>
        </p:nvGraphicFramePr>
        <p:xfrm>
          <a:off x="3132709" y="1317302"/>
          <a:ext cx="6860209" cy="4223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0885988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D33BD1E1-3208-A5E5-EDD1-F3A3975D6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516" y="2973384"/>
            <a:ext cx="1422400" cy="1422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fr-FR" sz="5400" noProof="1"/>
              <a:t>Positionnement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0E98F4-2BDA-362A-9ED9-75853210FE23}"/>
              </a:ext>
            </a:extLst>
          </p:cNvPr>
          <p:cNvSpPr/>
          <p:nvPr/>
        </p:nvSpPr>
        <p:spPr>
          <a:xfrm>
            <a:off x="6308035" y="1948069"/>
            <a:ext cx="251791" cy="45448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D4C770-5E14-54CF-A5DE-C0E3F6C097CB}"/>
              </a:ext>
            </a:extLst>
          </p:cNvPr>
          <p:cNvSpPr/>
          <p:nvPr/>
        </p:nvSpPr>
        <p:spPr>
          <a:xfrm>
            <a:off x="3157330" y="4062481"/>
            <a:ext cx="6543261" cy="2444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 descr="Une image contenant texte, logo, Graphique, Police&#10;&#10;Description générée automatiquement">
            <a:extLst>
              <a:ext uri="{FF2B5EF4-FFF2-40B4-BE49-F238E27FC236}">
                <a16:creationId xmlns:a16="http://schemas.microsoft.com/office/drawing/2014/main" id="{D728D006-5D73-4529-3F36-F5E924538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140" y="1603235"/>
            <a:ext cx="1703451" cy="1703451"/>
          </a:xfrm>
          <a:prstGeom prst="rect">
            <a:avLst/>
          </a:prstGeom>
        </p:spPr>
      </p:pic>
      <p:pic>
        <p:nvPicPr>
          <p:cNvPr id="16" name="Image 15" descr="Une image contenant Police, Graphique, logo, blanc&#10;&#10;Description générée automatiquement">
            <a:extLst>
              <a:ext uri="{FF2B5EF4-FFF2-40B4-BE49-F238E27FC236}">
                <a16:creationId xmlns:a16="http://schemas.microsoft.com/office/drawing/2014/main" id="{9207DD6C-8792-54C4-7876-F5B6C8719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326" y="4950600"/>
            <a:ext cx="1905000" cy="10668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513E7D-C87B-0A99-A176-680043019498}"/>
              </a:ext>
            </a:extLst>
          </p:cNvPr>
          <p:cNvSpPr txBox="1"/>
          <p:nvPr/>
        </p:nvSpPr>
        <p:spPr>
          <a:xfrm>
            <a:off x="5926258" y="1400364"/>
            <a:ext cx="100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Luxe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85B153F-5769-72EF-BAE5-F2D01A5EFE54}"/>
              </a:ext>
            </a:extLst>
          </p:cNvPr>
          <p:cNvSpPr txBox="1"/>
          <p:nvPr/>
        </p:nvSpPr>
        <p:spPr>
          <a:xfrm>
            <a:off x="9879606" y="3923108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Prix</a:t>
            </a:r>
          </a:p>
        </p:txBody>
      </p:sp>
      <p:sp>
        <p:nvSpPr>
          <p:cNvPr id="21" name="Espace réservé du numéro de diapositive 23">
            <a:extLst>
              <a:ext uri="{FF2B5EF4-FFF2-40B4-BE49-F238E27FC236}">
                <a16:creationId xmlns:a16="http://schemas.microsoft.com/office/drawing/2014/main" id="{73C0C12F-5C37-4C23-40B0-D4C24918A5FF}"/>
              </a:ext>
            </a:extLst>
          </p:cNvPr>
          <p:cNvSpPr txBox="1">
            <a:spLocks/>
          </p:cNvSpPr>
          <p:nvPr/>
        </p:nvSpPr>
        <p:spPr>
          <a:xfrm>
            <a:off x="10820400" y="61317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6986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635" y="206254"/>
            <a:ext cx="9518235" cy="649224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5400" dirty="0"/>
              <a:t>Le marketing mix – les 4P</a:t>
            </a:r>
            <a:endParaRPr lang="fr-FR" sz="5400" noProof="1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1" smtClean="0"/>
              <a:pPr rtl="0"/>
              <a:t>13</a:t>
            </a:fld>
            <a:endParaRPr lang="fr-FR" noProof="1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FC5E703-D10F-8D93-F0FE-2411BE4F9DC6}"/>
              </a:ext>
            </a:extLst>
          </p:cNvPr>
          <p:cNvGrpSpPr/>
          <p:nvPr/>
        </p:nvGrpSpPr>
        <p:grpSpPr>
          <a:xfrm>
            <a:off x="354635" y="895554"/>
            <a:ext cx="10891424" cy="5643358"/>
            <a:chOff x="233570" y="895554"/>
            <a:chExt cx="10891424" cy="5643358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488BF05-6F0A-7188-856A-113552A8E7AE}"/>
                </a:ext>
              </a:extLst>
            </p:cNvPr>
            <p:cNvSpPr/>
            <p:nvPr/>
          </p:nvSpPr>
          <p:spPr>
            <a:xfrm>
              <a:off x="1608066" y="1695696"/>
              <a:ext cx="8280127" cy="3970318"/>
            </a:xfrm>
            <a:prstGeom prst="ellipse">
              <a:avLst/>
            </a:prstGeom>
            <a:noFill/>
            <a:ln w="1905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848AC89-45F0-C203-B0E9-5981699A7053}"/>
                </a:ext>
              </a:extLst>
            </p:cNvPr>
            <p:cNvSpPr/>
            <p:nvPr/>
          </p:nvSpPr>
          <p:spPr>
            <a:xfrm>
              <a:off x="4081667" y="895554"/>
              <a:ext cx="3332921" cy="183873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Produit</a:t>
              </a:r>
            </a:p>
            <a:p>
              <a:pPr algn="ctr"/>
              <a:r>
                <a:rPr lang="fr-FR" dirty="0"/>
                <a:t>Pelle tout en un professionnel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D55DF21-9154-EEFB-D198-39B658A7ABDC}"/>
                </a:ext>
              </a:extLst>
            </p:cNvPr>
            <p:cNvSpPr/>
            <p:nvPr/>
          </p:nvSpPr>
          <p:spPr>
            <a:xfrm>
              <a:off x="4081668" y="4700173"/>
              <a:ext cx="3332921" cy="183873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Publicité</a:t>
              </a:r>
            </a:p>
            <a:p>
              <a:pPr algn="ctr"/>
              <a:r>
                <a:rPr lang="fr-FR" dirty="0"/>
                <a:t>Dans les magazines de matériels professionnel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123100A-A52E-1732-5E67-817F21F89B3B}"/>
                </a:ext>
              </a:extLst>
            </p:cNvPr>
            <p:cNvSpPr/>
            <p:nvPr/>
          </p:nvSpPr>
          <p:spPr>
            <a:xfrm>
              <a:off x="7792073" y="2761486"/>
              <a:ext cx="3332921" cy="183873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Placement</a:t>
              </a:r>
            </a:p>
            <a:p>
              <a:pPr algn="ctr"/>
              <a:r>
                <a:rPr lang="fr-FR" dirty="0"/>
                <a:t>Revendeur agrées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C4AE92D-C461-E70A-2DA8-C2F879AB1D8D}"/>
                </a:ext>
              </a:extLst>
            </p:cNvPr>
            <p:cNvSpPr/>
            <p:nvPr/>
          </p:nvSpPr>
          <p:spPr>
            <a:xfrm>
              <a:off x="233570" y="2761486"/>
              <a:ext cx="3332921" cy="183873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Prix</a:t>
              </a:r>
            </a:p>
            <a:p>
              <a:pPr algn="ctr"/>
              <a:r>
                <a:rPr lang="fr-FR" dirty="0"/>
                <a:t>Plutôt cher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0497BE84-F205-E783-CF7E-CD8ACB55C2CA}"/>
              </a:ext>
            </a:extLst>
          </p:cNvPr>
          <p:cNvSpPr txBox="1"/>
          <p:nvPr/>
        </p:nvSpPr>
        <p:spPr>
          <a:xfrm>
            <a:off x="419100" y="7254116"/>
            <a:ext cx="1135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b="1" i="0" dirty="0">
                <a:effectLst/>
                <a:latin typeface="Söhne"/>
              </a:rPr>
              <a:t>3. Marketing Mix (les 4P) :</a:t>
            </a:r>
          </a:p>
          <a:p>
            <a:pPr algn="l"/>
            <a:r>
              <a:rPr lang="fr-FR" sz="1800" b="0" i="0" dirty="0">
                <a:effectLst/>
                <a:latin typeface="Söhne"/>
              </a:rPr>
              <a:t>Produit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Caractéristiques principales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Boîtier chauffant avec régulation de la température, matériaux haut de gamme pour une durabilité maximale.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Gamme de produits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Modèles professionnelles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0" i="0" dirty="0">
                <a:effectLst/>
                <a:latin typeface="Söhne"/>
              </a:rPr>
              <a:t>Prix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Stratégie de tarification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Tarification compétitive basée sur la valeur ajoutée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0" i="0" dirty="0">
                <a:effectLst/>
                <a:latin typeface="Söhne"/>
              </a:rPr>
              <a:t>Promotion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Stratégie de communication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Publicités en ligne, démonstrations en magasin, partenariats avec des influenceurs du jardinage et de la construction.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Lancement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Événement de lancement avec des démonstrations en direct, campagne virale sur les réseaux sociaux.</a:t>
            </a:r>
          </a:p>
          <a:p>
            <a:pPr algn="l"/>
            <a:r>
              <a:rPr lang="fr-FR" sz="1800" b="0" i="0" dirty="0">
                <a:effectLst/>
                <a:latin typeface="Söhne"/>
              </a:rPr>
              <a:t>Place (Distribution)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800" b="1" i="0" dirty="0">
                <a:solidFill>
                  <a:srgbClr val="374151"/>
                </a:solidFill>
                <a:effectLst/>
                <a:latin typeface="Söhne"/>
              </a:rPr>
              <a:t>Canal de distribution :</a:t>
            </a:r>
            <a:r>
              <a:rPr lang="fr-FR" sz="1800" b="0" i="0" dirty="0">
                <a:solidFill>
                  <a:srgbClr val="374151"/>
                </a:solidFill>
                <a:effectLst/>
                <a:latin typeface="Söhne"/>
              </a:rPr>
              <a:t> Vente chez nos revendeurs spécialisés.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7065609"/>
      </p:ext>
    </p:extLst>
  </p:cSld>
  <p:clrMapOvr>
    <a:masterClrMapping/>
  </p:clrMapOvr>
  <p:transition spd="slow"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1030"/>
            <a:ext cx="9144000" cy="2340864"/>
          </a:xfrm>
        </p:spPr>
        <p:txBody>
          <a:bodyPr rtlCol="0"/>
          <a:lstStyle/>
          <a:p>
            <a:pPr rtl="0"/>
            <a:r>
              <a:rPr lang="fr-FR" b="1" cap="all" spc="400" noProof="1">
                <a:solidFill>
                  <a:schemeClr val="bg1"/>
                </a:solidFill>
                <a:latin typeface="+mn-lt"/>
              </a:rPr>
              <a:t>Analyse stratégique</a:t>
            </a:r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746689290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5400" noProof="1"/>
              <a:t>Analyse stratégique : SWOT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B400376-B87D-5ACB-07CD-AA4464283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163406"/>
              </p:ext>
            </p:extLst>
          </p:nvPr>
        </p:nvGraphicFramePr>
        <p:xfrm>
          <a:off x="1332810" y="2114757"/>
          <a:ext cx="9918286" cy="376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59143">
                  <a:extLst>
                    <a:ext uri="{9D8B030D-6E8A-4147-A177-3AD203B41FA5}">
                      <a16:colId xmlns:a16="http://schemas.microsoft.com/office/drawing/2014/main" val="3099955876"/>
                    </a:ext>
                  </a:extLst>
                </a:gridCol>
                <a:gridCol w="4959143">
                  <a:extLst>
                    <a:ext uri="{9D8B030D-6E8A-4147-A177-3AD203B41FA5}">
                      <a16:colId xmlns:a16="http://schemas.microsoft.com/office/drawing/2014/main" val="3095672390"/>
                    </a:ext>
                  </a:extLst>
                </a:gridCol>
              </a:tblGrid>
              <a:tr h="713288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Forces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Faiblesses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476298"/>
                  </a:ext>
                </a:extLst>
              </a:tr>
              <a:tr h="1151190"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Technologie de chauffe</a:t>
                      </a:r>
                    </a:p>
                    <a:p>
                      <a:pPr algn="ctr"/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Polyvalence de la pelle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Coûts initiaux de production élevés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059482"/>
                  </a:ext>
                </a:extLst>
              </a:tr>
              <a:tr h="665757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Opportunités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Menaces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98749"/>
                  </a:ext>
                </a:extLst>
              </a:tr>
              <a:tr h="1238973"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Bonne efficacité énergétique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Fluctuations des coûts des matériaux Évolution des réglementations du travail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28776"/>
                  </a:ext>
                </a:extLst>
              </a:tr>
            </a:tbl>
          </a:graphicData>
        </a:graphic>
      </p:graphicFrame>
      <p:sp>
        <p:nvSpPr>
          <p:cNvPr id="19" name="Espace réservé du numéro de diapositive 23">
            <a:extLst>
              <a:ext uri="{FF2B5EF4-FFF2-40B4-BE49-F238E27FC236}">
                <a16:creationId xmlns:a16="http://schemas.microsoft.com/office/drawing/2014/main" id="{F6172EFE-C55D-19B0-1ADB-B276F4E0D01D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>
                <a:spcAft>
                  <a:spcPts val="600"/>
                </a:spcAft>
              </a:pPr>
              <a:t>15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45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fr-FR" sz="5400" dirty="0"/>
              <a:t>Analyse de la Concurrence</a:t>
            </a:r>
            <a:endParaRPr lang="fr-FR" sz="5400" noProof="1"/>
          </a:p>
        </p:txBody>
      </p:sp>
      <p:sp>
        <p:nvSpPr>
          <p:cNvPr id="3" name="Sous-titre 7">
            <a:extLst>
              <a:ext uri="{FF2B5EF4-FFF2-40B4-BE49-F238E27FC236}">
                <a16:creationId xmlns:a16="http://schemas.microsoft.com/office/drawing/2014/main" id="{B921A940-C9A8-3806-8241-39928574D81C}"/>
              </a:ext>
            </a:extLst>
          </p:cNvPr>
          <p:cNvSpPr txBox="1">
            <a:spLocks/>
          </p:cNvSpPr>
          <p:nvPr/>
        </p:nvSpPr>
        <p:spPr>
          <a:xfrm>
            <a:off x="1607620" y="643767"/>
            <a:ext cx="7655650" cy="4754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fr-FR" sz="2800" b="1" i="0" dirty="0">
                <a:solidFill>
                  <a:srgbClr val="374151"/>
                </a:solidFill>
                <a:effectLst/>
                <a:latin typeface="Söhne"/>
              </a:rPr>
              <a:t>Identité des concurrents :</a:t>
            </a:r>
            <a:r>
              <a:rPr lang="fr-FR" sz="28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fr-FR" sz="2400" b="0" i="0" dirty="0" err="1">
                <a:solidFill>
                  <a:srgbClr val="374151"/>
                </a:solidFill>
                <a:effectLst/>
                <a:latin typeface="Söhne"/>
              </a:rPr>
              <a:t>Gardena</a:t>
            </a:r>
            <a:endParaRPr lang="fr-FR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400" b="0" dirty="0">
                <a:solidFill>
                  <a:srgbClr val="374151"/>
                </a:solidFill>
                <a:latin typeface="Söhne"/>
              </a:rPr>
              <a:t> </a:t>
            </a:r>
            <a:r>
              <a:rPr lang="fr-FR" sz="2400" b="0" dirty="0" err="1">
                <a:solidFill>
                  <a:srgbClr val="374151"/>
                </a:solidFill>
                <a:latin typeface="Söhne"/>
              </a:rPr>
              <a:t>Inventiv</a:t>
            </a:r>
            <a:endParaRPr lang="fr-FR" sz="2400" b="0" dirty="0">
              <a:solidFill>
                <a:srgbClr val="374151"/>
              </a:solidFill>
              <a:latin typeface="Söhne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2400" b="0" dirty="0">
                <a:solidFill>
                  <a:srgbClr val="374151"/>
                </a:solidFill>
                <a:latin typeface="Söhne"/>
              </a:rPr>
              <a:t> Outils WOLF</a:t>
            </a:r>
          </a:p>
          <a:p>
            <a:pPr lvl="1" algn="just"/>
            <a:endParaRPr lang="fr-FR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800" b="1" i="0" dirty="0">
                <a:solidFill>
                  <a:srgbClr val="374151"/>
                </a:solidFill>
                <a:effectLst/>
                <a:latin typeface="Söhne"/>
              </a:rPr>
              <a:t>Avantages concurrentiels :</a:t>
            </a:r>
            <a:r>
              <a:rPr lang="fr-FR" sz="28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0" dirty="0">
                <a:solidFill>
                  <a:srgbClr val="374151"/>
                </a:solidFill>
                <a:latin typeface="Söhne"/>
              </a:rPr>
              <a:t> P</a:t>
            </a:r>
            <a:r>
              <a:rPr lang="fr-FR" sz="2400" b="0" i="0" dirty="0">
                <a:solidFill>
                  <a:srgbClr val="374151"/>
                </a:solidFill>
                <a:effectLst/>
                <a:latin typeface="Söhne"/>
              </a:rPr>
              <a:t>olyvalence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400" b="0" dirty="0">
                <a:solidFill>
                  <a:srgbClr val="374151"/>
                </a:solidFill>
                <a:latin typeface="Söhne"/>
              </a:rPr>
              <a:t> S</a:t>
            </a:r>
            <a:r>
              <a:rPr lang="fr-FR" sz="2400" b="0" i="0" dirty="0">
                <a:solidFill>
                  <a:srgbClr val="374151"/>
                </a:solidFill>
                <a:effectLst/>
                <a:latin typeface="Söhne"/>
              </a:rPr>
              <a:t>ystème de chauffage innovant</a:t>
            </a:r>
          </a:p>
        </p:txBody>
      </p:sp>
      <p:sp>
        <p:nvSpPr>
          <p:cNvPr id="4" name="Espace réservé du numéro de diapositive 23">
            <a:extLst>
              <a:ext uri="{FF2B5EF4-FFF2-40B4-BE49-F238E27FC236}">
                <a16:creationId xmlns:a16="http://schemas.microsoft.com/office/drawing/2014/main" id="{8713E37B-1FDC-FAC5-0E6B-6D80AB11EED8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>
                <a:spcAft>
                  <a:spcPts val="600"/>
                </a:spcAft>
              </a:pPr>
              <a:t>16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9259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1030"/>
            <a:ext cx="9144000" cy="2340864"/>
          </a:xfrm>
        </p:spPr>
        <p:txBody>
          <a:bodyPr rtlCol="0"/>
          <a:lstStyle/>
          <a:p>
            <a:pPr rtl="0"/>
            <a:r>
              <a:rPr lang="fr-FR" b="1" cap="all" spc="400" noProof="1">
                <a:solidFill>
                  <a:schemeClr val="bg1"/>
                </a:solidFill>
                <a:latin typeface="+mn-lt"/>
              </a:rPr>
              <a:t>Analyse BUdgétaire</a:t>
            </a:r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58935178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68" y="-324520"/>
            <a:ext cx="6155988" cy="1182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 quelques chiffres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9C2303-6383-C7C5-4185-2FB2282514AA}"/>
              </a:ext>
            </a:extLst>
          </p:cNvPr>
          <p:cNvSpPr txBox="1"/>
          <p:nvPr/>
        </p:nvSpPr>
        <p:spPr>
          <a:xfrm>
            <a:off x="203615" y="1968803"/>
            <a:ext cx="426288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noProof="1">
                <a:solidFill>
                  <a:srgbClr val="00B050"/>
                </a:solidFill>
              </a:rPr>
              <a:t>Coûts de Production </a:t>
            </a:r>
            <a:r>
              <a:rPr lang="en-US" sz="2000" noProof="1">
                <a:solidFill>
                  <a:srgbClr val="00B050"/>
                </a:solidFill>
                <a:sym typeface="Wingdings" pitchFamily="2" charset="2"/>
              </a:rPr>
              <a:t> 450 000 € </a:t>
            </a:r>
            <a:endParaRPr lang="en-US" sz="2000" noProof="1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noProof="1"/>
          </a:p>
          <a:p>
            <a:pPr marL="0" indent="0">
              <a:buNone/>
            </a:pPr>
            <a:r>
              <a:rPr lang="en-US" sz="1600" noProof="1"/>
              <a:t>Développement du produit : </a:t>
            </a:r>
          </a:p>
          <a:p>
            <a:pPr marL="0" indent="0">
              <a:buNone/>
            </a:pPr>
            <a:r>
              <a:rPr lang="en-US" sz="1600" noProof="1"/>
              <a:t>100 000 €</a:t>
            </a:r>
          </a:p>
          <a:p>
            <a:pPr marL="0" indent="0">
              <a:buNone/>
            </a:pPr>
            <a:r>
              <a:rPr lang="en-US" sz="1600" noProof="1"/>
              <a:t>Main d’oeuvre par unité : </a:t>
            </a:r>
          </a:p>
          <a:p>
            <a:pPr marL="0" indent="0">
              <a:buNone/>
            </a:pPr>
            <a:r>
              <a:rPr lang="en-US" sz="1600" noProof="1"/>
              <a:t>20 €</a:t>
            </a:r>
          </a:p>
          <a:p>
            <a:pPr marL="0" indent="0">
              <a:buNone/>
            </a:pPr>
            <a:r>
              <a:rPr lang="en-US" sz="1600" noProof="1"/>
              <a:t>Technologie de chauffage par unité : </a:t>
            </a:r>
          </a:p>
          <a:p>
            <a:pPr marL="0" indent="0">
              <a:buNone/>
            </a:pPr>
            <a:r>
              <a:rPr lang="en-US" sz="1600" noProof="1"/>
              <a:t>20 €</a:t>
            </a:r>
          </a:p>
          <a:p>
            <a:pPr marL="0" indent="0">
              <a:buNone/>
            </a:pPr>
            <a:r>
              <a:rPr lang="en-US" sz="1600" noProof="1"/>
              <a:t>Matériaux par unité : </a:t>
            </a:r>
          </a:p>
          <a:p>
            <a:pPr marL="0" indent="0">
              <a:buNone/>
            </a:pPr>
            <a:r>
              <a:rPr lang="en-US" sz="1600" noProof="1"/>
              <a:t>30 €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BCB6CC3-EB9F-5A84-9175-3D24F8D963F6}"/>
              </a:ext>
            </a:extLst>
          </p:cNvPr>
          <p:cNvSpPr txBox="1"/>
          <p:nvPr/>
        </p:nvSpPr>
        <p:spPr>
          <a:xfrm>
            <a:off x="8476662" y="1968803"/>
            <a:ext cx="351172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1">
                <a:solidFill>
                  <a:srgbClr val="00B050"/>
                </a:solidFill>
              </a:rPr>
              <a:t>Coûts Marketing </a:t>
            </a:r>
            <a:r>
              <a:rPr lang="en-US" sz="1800" noProof="1">
                <a:solidFill>
                  <a:srgbClr val="00B050"/>
                </a:solidFill>
                <a:sym typeface="Wingdings" pitchFamily="2" charset="2"/>
              </a:rPr>
              <a:t> 40 000 €</a:t>
            </a:r>
            <a:endParaRPr lang="en-US" sz="1800" noProof="1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noProof="1"/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Campagne publicitaire en ligne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30 000 €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Partenariats influenceurs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10 000 €</a:t>
            </a:r>
          </a:p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A2D5AD-1005-619F-558F-7314AA526A40}"/>
              </a:ext>
            </a:extLst>
          </p:cNvPr>
          <p:cNvSpPr txBox="1"/>
          <p:nvPr/>
        </p:nvSpPr>
        <p:spPr>
          <a:xfrm>
            <a:off x="4385806" y="1968803"/>
            <a:ext cx="3979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noProof="1">
                <a:solidFill>
                  <a:srgbClr val="00B050"/>
                </a:solidFill>
              </a:rPr>
              <a:t>Coûts Opérationnels </a:t>
            </a:r>
            <a:r>
              <a:rPr lang="en-US" sz="2000" noProof="1">
                <a:solidFill>
                  <a:srgbClr val="00B050"/>
                </a:solidFill>
                <a:sym typeface="Wingdings" pitchFamily="2" charset="2"/>
              </a:rPr>
              <a:t> 80 000€</a:t>
            </a:r>
            <a:endParaRPr lang="en-US" sz="2000" noProof="1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noProof="1"/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Frais généraux mensuels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5 000 €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Frais de distribution et logistique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20 000 €</a:t>
            </a:r>
          </a:p>
          <a:p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00C6E1-82F1-1F34-5900-203CE0F53389}"/>
              </a:ext>
            </a:extLst>
          </p:cNvPr>
          <p:cNvSpPr txBox="1"/>
          <p:nvPr/>
        </p:nvSpPr>
        <p:spPr>
          <a:xfrm>
            <a:off x="901381" y="5018191"/>
            <a:ext cx="9331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1">
                <a:solidFill>
                  <a:srgbClr val="00B050"/>
                </a:solidFill>
              </a:rPr>
              <a:t>Coût total sur une 12 mois pour 5 000 unites 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noProof="1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noProof="1"/>
              <a:t>Coût total : (Coût de production total + Coûts marketing + Coûts opérationnels) = (450 000 € + 40 000 € + 80 000 €) = </a:t>
            </a:r>
            <a:r>
              <a:rPr lang="en-US" noProof="1">
                <a:solidFill>
                  <a:srgbClr val="00B050"/>
                </a:solidFill>
              </a:rPr>
              <a:t>57</a:t>
            </a:r>
            <a:r>
              <a:rPr lang="en-US" sz="1800" noProof="1">
                <a:solidFill>
                  <a:srgbClr val="00B050"/>
                </a:solidFill>
              </a:rPr>
              <a:t>0 000 €</a:t>
            </a:r>
          </a:p>
          <a:p>
            <a:endParaRPr lang="fr-FR" dirty="0"/>
          </a:p>
        </p:txBody>
      </p:sp>
      <p:sp>
        <p:nvSpPr>
          <p:cNvPr id="26" name="Espace réservé du numéro de diapositive 23">
            <a:extLst>
              <a:ext uri="{FF2B5EF4-FFF2-40B4-BE49-F238E27FC236}">
                <a16:creationId xmlns:a16="http://schemas.microsoft.com/office/drawing/2014/main" id="{FF243D27-04FE-AF4E-8532-BF0938E7B459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>
                <a:spcAft>
                  <a:spcPts val="600"/>
                </a:spcAft>
              </a:pPr>
              <a:t>18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66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09" y="-324652"/>
            <a:ext cx="6155988" cy="1182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 quelques chiffres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ce réservé du numéro de diapositive 23">
            <a:extLst>
              <a:ext uri="{FF2B5EF4-FFF2-40B4-BE49-F238E27FC236}">
                <a16:creationId xmlns:a16="http://schemas.microsoft.com/office/drawing/2014/main" id="{217914A4-C715-5952-048A-D852FF693B98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>
                <a:spcAft>
                  <a:spcPts val="600"/>
                </a:spcAft>
              </a:pPr>
              <a:t>19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08E016-6823-DF77-0F65-4F4D147625D2}"/>
              </a:ext>
            </a:extLst>
          </p:cNvPr>
          <p:cNvSpPr txBox="1"/>
          <p:nvPr/>
        </p:nvSpPr>
        <p:spPr>
          <a:xfrm>
            <a:off x="725263" y="4908887"/>
            <a:ext cx="933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1">
                <a:solidFill>
                  <a:srgbClr val="00B050"/>
                </a:solidFill>
              </a:rPr>
              <a:t>Bénéfice brut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noProof="1"/>
              <a:t>(Revenus projetés - Coût total) = (1 000 000 € - 570 000 €) = </a:t>
            </a:r>
            <a:r>
              <a:rPr lang="en-US" sz="1800" noProof="1">
                <a:solidFill>
                  <a:srgbClr val="00B050"/>
                </a:solidFill>
              </a:rPr>
              <a:t>430 000 €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649417-FE4D-394F-C7F7-139A7350E5E4}"/>
              </a:ext>
            </a:extLst>
          </p:cNvPr>
          <p:cNvSpPr txBox="1"/>
          <p:nvPr/>
        </p:nvSpPr>
        <p:spPr>
          <a:xfrm>
            <a:off x="715890" y="1773832"/>
            <a:ext cx="710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1"/>
              <a:t>Volume de vente prévu : 5 000 unités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noProof="1"/>
          </a:p>
          <a:p>
            <a:pPr marL="0" indent="0">
              <a:lnSpc>
                <a:spcPct val="100000"/>
              </a:lnSpc>
              <a:buNone/>
            </a:pPr>
            <a:r>
              <a:rPr lang="en-US" sz="1800" noProof="1"/>
              <a:t>Revenus projetés : (5 000 unités x 200 €) = 1 000 000 €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F90AEB-8F98-ED43-6A20-35C541A02706}"/>
              </a:ext>
            </a:extLst>
          </p:cNvPr>
          <p:cNvSpPr txBox="1"/>
          <p:nvPr/>
        </p:nvSpPr>
        <p:spPr>
          <a:xfrm>
            <a:off x="790095" y="3540718"/>
            <a:ext cx="9331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1">
                <a:solidFill>
                  <a:srgbClr val="00B050"/>
                </a:solidFill>
              </a:rPr>
              <a:t>Point Mort 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noProof="1"/>
              <a:t>(Coût total / Marge bénéficiaire par unité) = (510 000 € / (200 € - (20 € + 20 € + 30 €))) </a:t>
            </a:r>
            <a:r>
              <a:rPr lang="en-US" sz="1800" noProof="1">
                <a:solidFill>
                  <a:srgbClr val="00B050"/>
                </a:solidFill>
              </a:rPr>
              <a:t>= 4 000 unités</a:t>
            </a:r>
          </a:p>
        </p:txBody>
      </p:sp>
      <p:pic>
        <p:nvPicPr>
          <p:cNvPr id="8" name="Graphic 9" descr="Argent">
            <a:extLst>
              <a:ext uri="{FF2B5EF4-FFF2-40B4-BE49-F238E27FC236}">
                <a16:creationId xmlns:a16="http://schemas.microsoft.com/office/drawing/2014/main" id="{DFB725AF-C5AA-910D-2D89-450A14A7B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73659" y="-234463"/>
            <a:ext cx="3548404" cy="35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2938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890" y="-276837"/>
            <a:ext cx="6155988" cy="1182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Investissement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069492D-94B9-E4C1-4392-BCD180DE1652}"/>
              </a:ext>
            </a:extLst>
          </p:cNvPr>
          <p:cNvSpPr/>
          <p:nvPr/>
        </p:nvSpPr>
        <p:spPr>
          <a:xfrm>
            <a:off x="1278215" y="3650132"/>
            <a:ext cx="581584" cy="4638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A3513A-0749-2851-7E02-0B72774B8BF8}"/>
              </a:ext>
            </a:extLst>
          </p:cNvPr>
          <p:cNvSpPr/>
          <p:nvPr/>
        </p:nvSpPr>
        <p:spPr>
          <a:xfrm>
            <a:off x="1536632" y="3650132"/>
            <a:ext cx="8567179" cy="4638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38D322E-306C-B68D-A6E4-33FF2797C0AA}"/>
              </a:ext>
            </a:extLst>
          </p:cNvPr>
          <p:cNvSpPr/>
          <p:nvPr/>
        </p:nvSpPr>
        <p:spPr>
          <a:xfrm>
            <a:off x="9845393" y="3650132"/>
            <a:ext cx="516835" cy="4638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que 11" descr="Chèque contour">
            <a:extLst>
              <a:ext uri="{FF2B5EF4-FFF2-40B4-BE49-F238E27FC236}">
                <a16:creationId xmlns:a16="http://schemas.microsoft.com/office/drawing/2014/main" id="{1C421707-B2D7-1F86-203A-B184827FA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3021" y="4230144"/>
            <a:ext cx="914400" cy="914400"/>
          </a:xfrm>
          <a:prstGeom prst="rect">
            <a:avLst/>
          </a:prstGeom>
        </p:spPr>
      </p:pic>
      <p:pic>
        <p:nvPicPr>
          <p:cNvPr id="16" name="Graphique 15" descr="Banque avec un remplissage uni">
            <a:extLst>
              <a:ext uri="{FF2B5EF4-FFF2-40B4-BE49-F238E27FC236}">
                <a16:creationId xmlns:a16="http://schemas.microsoft.com/office/drawing/2014/main" id="{A070C3EE-70BB-D729-3030-E55509D2C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2056" y="4226097"/>
            <a:ext cx="914400" cy="91440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D5CA583-5BD9-ED47-DA2D-224667A19582}"/>
              </a:ext>
            </a:extLst>
          </p:cNvPr>
          <p:cNvSpPr/>
          <p:nvPr/>
        </p:nvSpPr>
        <p:spPr>
          <a:xfrm>
            <a:off x="1372637" y="3717755"/>
            <a:ext cx="581584" cy="3606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1D270E-4B9D-1AF9-45BB-284F18DF5A38}"/>
              </a:ext>
            </a:extLst>
          </p:cNvPr>
          <p:cNvSpPr/>
          <p:nvPr/>
        </p:nvSpPr>
        <p:spPr>
          <a:xfrm>
            <a:off x="1631053" y="3717755"/>
            <a:ext cx="2213255" cy="3606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D49911-D32A-0284-057E-9467127A0F38}"/>
              </a:ext>
            </a:extLst>
          </p:cNvPr>
          <p:cNvSpPr/>
          <p:nvPr/>
        </p:nvSpPr>
        <p:spPr>
          <a:xfrm>
            <a:off x="3844308" y="3722122"/>
            <a:ext cx="4219127" cy="3606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0EB9030-0F3A-5870-42E1-FE39E029DA7C}"/>
              </a:ext>
            </a:extLst>
          </p:cNvPr>
          <p:cNvSpPr/>
          <p:nvPr/>
        </p:nvSpPr>
        <p:spPr>
          <a:xfrm>
            <a:off x="7805017" y="3717754"/>
            <a:ext cx="516835" cy="36061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582198F-91DD-2E38-0AC3-E8EA9D11E14B}"/>
              </a:ext>
            </a:extLst>
          </p:cNvPr>
          <p:cNvSpPr txBox="1"/>
          <p:nvPr/>
        </p:nvSpPr>
        <p:spPr>
          <a:xfrm>
            <a:off x="2382454" y="316866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30 %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6FA19AF-94E9-E63E-9E04-3658AF7CA459}"/>
              </a:ext>
            </a:extLst>
          </p:cNvPr>
          <p:cNvSpPr txBox="1"/>
          <p:nvPr/>
        </p:nvSpPr>
        <p:spPr>
          <a:xfrm>
            <a:off x="5597355" y="31630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C000"/>
                </a:solidFill>
              </a:rPr>
              <a:t>40 %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DCC7A06-5795-5DA1-CD48-E88578375720}"/>
              </a:ext>
            </a:extLst>
          </p:cNvPr>
          <p:cNvSpPr txBox="1"/>
          <p:nvPr/>
        </p:nvSpPr>
        <p:spPr>
          <a:xfrm>
            <a:off x="8815684" y="31630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30 %</a:t>
            </a:r>
          </a:p>
        </p:txBody>
      </p:sp>
      <p:sp>
        <p:nvSpPr>
          <p:cNvPr id="31" name="Espace réservé du numéro de diapositive 23">
            <a:extLst>
              <a:ext uri="{FF2B5EF4-FFF2-40B4-BE49-F238E27FC236}">
                <a16:creationId xmlns:a16="http://schemas.microsoft.com/office/drawing/2014/main" id="{C8799C5E-A69C-BC29-735C-7913574CE2A8}"/>
              </a:ext>
            </a:extLst>
          </p:cNvPr>
          <p:cNvSpPr txBox="1">
            <a:spLocks/>
          </p:cNvSpPr>
          <p:nvPr/>
        </p:nvSpPr>
        <p:spPr>
          <a:xfrm>
            <a:off x="8610600" y="61339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 rtl="0"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D8DA9DAA-006C-4F4B-980E-E3DF019B24E2}" type="slidenum">
              <a:rPr lang="en-US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>
                <a:spcAft>
                  <a:spcPts val="600"/>
                </a:spcAft>
              </a:pPr>
              <a:t>20</a:t>
            </a:fld>
            <a:endParaRPr lang="en-US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DC5884B-1708-7DBE-7EBD-F4C6402E91B4}"/>
              </a:ext>
            </a:extLst>
          </p:cNvPr>
          <p:cNvSpPr txBox="1"/>
          <p:nvPr/>
        </p:nvSpPr>
        <p:spPr>
          <a:xfrm>
            <a:off x="4862329" y="2357227"/>
            <a:ext cx="24673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600 000 €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E6B9605-9A58-2E36-AFDA-4B3396823C97}"/>
              </a:ext>
            </a:extLst>
          </p:cNvPr>
          <p:cNvSpPr txBox="1"/>
          <p:nvPr/>
        </p:nvSpPr>
        <p:spPr>
          <a:xfrm>
            <a:off x="8273878" y="4421687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180 000 €</a:t>
            </a:r>
          </a:p>
        </p:txBody>
      </p:sp>
    </p:spTree>
    <p:extLst>
      <p:ext uri="{BB962C8B-B14F-4D97-AF65-F5344CB8AC3E}">
        <p14:creationId xmlns:p14="http://schemas.microsoft.com/office/powerpoint/2010/main" val="355758818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 descr="Une image contenant outil, pelle&#10;&#10;Description générée automatiquement">
            <a:extLst>
              <a:ext uri="{FF2B5EF4-FFF2-40B4-BE49-F238E27FC236}">
                <a16:creationId xmlns:a16="http://schemas.microsoft.com/office/drawing/2014/main" id="{FF8D2EDD-A05E-30D2-238E-3284E19FE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743" y="1121123"/>
            <a:ext cx="5489998" cy="5489998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438991"/>
            <a:ext cx="5276088" cy="2276856"/>
          </a:xfrm>
        </p:spPr>
        <p:txBody>
          <a:bodyPr rtlCol="0"/>
          <a:lstStyle/>
          <a:p>
            <a:pPr rtl="0"/>
            <a:r>
              <a:rPr lang="fr-FR" noProof="1"/>
              <a:t>Merci POUR VOTRE ATTENTION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fr-FR" noProof="1" dirty="0" smtClean="0"/>
              <a:pPr rtl="0"/>
              <a:t>21</a:t>
            </a:fld>
            <a:endParaRPr lang="fr-FR" noProof="1"/>
          </a:p>
        </p:txBody>
      </p:sp>
      <p:pic>
        <p:nvPicPr>
          <p:cNvPr id="17" name="Espace réservé pour une image  16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164C032A-AA1F-7B9F-9546-9FD2A36CE71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347" b="347"/>
          <a:stretch>
            <a:fillRect/>
          </a:stretch>
        </p:blipFill>
        <p:spPr>
          <a:xfrm>
            <a:off x="9306293" y="4386312"/>
            <a:ext cx="2290065" cy="2273502"/>
          </a:xfrm>
        </p:spPr>
      </p:pic>
      <p:pic>
        <p:nvPicPr>
          <p:cNvPr id="21" name="Espace réservé pour une image  20" descr="Une image contenant transport, plein air, ciel, Équipement de construction&#10;&#10;Description générée automatiquement">
            <a:extLst>
              <a:ext uri="{FF2B5EF4-FFF2-40B4-BE49-F238E27FC236}">
                <a16:creationId xmlns:a16="http://schemas.microsoft.com/office/drawing/2014/main" id="{D9514072-7215-CCDC-076C-0A47D8EF2EE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21843" r="21843"/>
          <a:stretch>
            <a:fillRect/>
          </a:stretch>
        </p:blipFill>
        <p:spPr/>
      </p:pic>
      <p:pic>
        <p:nvPicPr>
          <p:cNvPr id="36" name="Image 35" descr="Une image contenant personne, habits, Visage humain, sourire&#10;&#10;Description générée automatiquement">
            <a:extLst>
              <a:ext uri="{FF2B5EF4-FFF2-40B4-BE49-F238E27FC236}">
                <a16:creationId xmlns:a16="http://schemas.microsoft.com/office/drawing/2014/main" id="{499DCAF5-AA2B-A11A-2E2A-8B71499DD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166" y="260664"/>
            <a:ext cx="1728580" cy="2023591"/>
          </a:xfrm>
          <a:prstGeom prst="rect">
            <a:avLst/>
          </a:prstGeom>
        </p:spPr>
      </p:pic>
      <p:pic>
        <p:nvPicPr>
          <p:cNvPr id="38" name="Image 37" descr="Une image contenant personne, Visage humain, habits, vêtements de travail&#10;&#10;Description générée automatiquement">
            <a:extLst>
              <a:ext uri="{FF2B5EF4-FFF2-40B4-BE49-F238E27FC236}">
                <a16:creationId xmlns:a16="http://schemas.microsoft.com/office/drawing/2014/main" id="{39DC2DA7-7B8A-13D1-1FAF-8E502AD5AD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1" y="248425"/>
            <a:ext cx="1728580" cy="203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D08CD0-82A3-4566-9B63-BB91B2D8976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1F1B1B8-5A9B-4E1F-8C4E-7AAE2CCA06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79E8A1-055A-4751-97E9-E6B1F9E2121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TM89338750</Template>
  <TotalTime>0</TotalTime>
  <Words>638</Words>
  <Application>Microsoft Macintosh PowerPoint</Application>
  <PresentationFormat>Grand écran</PresentationFormat>
  <Paragraphs>172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Söhne</vt:lpstr>
      <vt:lpstr>Arial</vt:lpstr>
      <vt:lpstr>Calibri</vt:lpstr>
      <vt:lpstr>Univers</vt:lpstr>
      <vt:lpstr>Wingdings</vt:lpstr>
      <vt:lpstr>GradientUnivers</vt:lpstr>
      <vt:lpstr>Pelle tout en un</vt:lpstr>
      <vt:lpstr>Pelle tout en un</vt:lpstr>
      <vt:lpstr>Présentation PowerPoint</vt:lpstr>
      <vt:lpstr>Déploiement du produit</vt:lpstr>
      <vt:lpstr>Circuit de distribution à deux niveaux</vt:lpstr>
      <vt:lpstr>Présentation PowerPoint</vt:lpstr>
      <vt:lpstr>Etude du concept</vt:lpstr>
      <vt:lpstr>Sondage réalisé sur un groupe de 50 personnes</vt:lpstr>
      <vt:lpstr>Tableau des tests</vt:lpstr>
      <vt:lpstr>Stratégie de marketing</vt:lpstr>
      <vt:lpstr>Segmentation &amp; ciblage</vt:lpstr>
      <vt:lpstr>Positionnement</vt:lpstr>
      <vt:lpstr>Le marketing mix – les 4P</vt:lpstr>
      <vt:lpstr>Analyse stratégique</vt:lpstr>
      <vt:lpstr>Analyse stratégique : SWOT</vt:lpstr>
      <vt:lpstr>Analyse de la Concurrence</vt:lpstr>
      <vt:lpstr>Analyse BUdgétaire</vt:lpstr>
      <vt:lpstr>En quelques chiffres</vt:lpstr>
      <vt:lpstr>En quelques chiffres</vt:lpstr>
      <vt:lpstr>Investissement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2020-09-01T22:58:10Z</dcterms:created>
  <dcterms:modified xsi:type="dcterms:W3CDTF">2024-01-08T08:03:18Z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