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24"/>
  </p:notesMasterIdLst>
  <p:sldIdLst>
    <p:sldId id="256" r:id="rId2"/>
    <p:sldId id="342" r:id="rId3"/>
    <p:sldId id="343" r:id="rId4"/>
    <p:sldId id="344" r:id="rId5"/>
    <p:sldId id="345" r:id="rId6"/>
    <p:sldId id="346" r:id="rId7"/>
    <p:sldId id="347" r:id="rId8"/>
    <p:sldId id="348" r:id="rId9"/>
    <p:sldId id="350" r:id="rId10"/>
    <p:sldId id="358" r:id="rId11"/>
    <p:sldId id="369" r:id="rId12"/>
    <p:sldId id="359" r:id="rId13"/>
    <p:sldId id="360" r:id="rId14"/>
    <p:sldId id="368" r:id="rId15"/>
    <p:sldId id="361" r:id="rId16"/>
    <p:sldId id="355" r:id="rId17"/>
    <p:sldId id="362" r:id="rId18"/>
    <p:sldId id="363" r:id="rId19"/>
    <p:sldId id="364" r:id="rId20"/>
    <p:sldId id="367" r:id="rId21"/>
    <p:sldId id="365" r:id="rId22"/>
    <p:sldId id="31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2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78B3-0295-45B0-A43E-417D4CBC2A98}" type="datetimeFigureOut">
              <a:rPr lang="fr-FR" smtClean="0"/>
              <a:t>12/10/2023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C36A11-1003-4D2C-A851-2D397ECAEFAA}" type="slidenum">
              <a:rPr lang="fr-FR" smtClean="0"/>
              <a:t>‹N°›</a:t>
            </a:fld>
            <a:endParaRPr lang="fr-FR"/>
          </a:p>
        </p:txBody>
      </p:sp>
    </p:spTree>
    <p:extLst>
      <p:ext uri="{BB962C8B-B14F-4D97-AF65-F5344CB8AC3E}">
        <p14:creationId xmlns:p14="http://schemas.microsoft.com/office/powerpoint/2010/main" val="3200683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C65CB938-15A3-4ECD-949D-A373434FE9CD}"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688751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635FB1C-DC24-4C00-ACAC-9CBC95D44406}"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487934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90AF3E8-A4ED-4C58-9CA7-D6C8C95E67EA}"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3347376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2A7E8CA-7FEC-4265-8016-ADA611DB5F70}" type="datetime1">
              <a:rPr lang="fr-FR" smtClean="0"/>
              <a:t>12/10/2023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1686682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1A56A0C-1312-4EC1-B9C9-A4DA28C5E644}" type="datetime1">
              <a:rPr lang="fr-FR" smtClean="0"/>
              <a:t>12/10/2023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4120584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E61D4FE-957D-49C3-B06D-6DDFDE2465CF}" type="datetime1">
              <a:rPr lang="fr-FR" smtClean="0"/>
              <a:t>12/10/2023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599160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04A8E6-4B25-4D29-804E-4084BC34FDED}" type="datetime1">
              <a:rPr lang="fr-FR" smtClean="0"/>
              <a:t>12/10/2023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137568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79E7BF6-3D52-4324-B533-20A723A1A3A5}" type="datetime1">
              <a:rPr lang="fr-FR" smtClean="0"/>
              <a:t>12/10/2023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80216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9492BFE7-0DD1-40A1-921A-79D647DC5070}" type="datetime1">
              <a:rPr lang="fr-FR" smtClean="0"/>
              <a:t>12/10/2023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1201165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4FB2CA3-D593-42C7-9974-87A6A21331E0}"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80878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5C78848-867A-45BA-92DC-AC25CCB5803F}"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80257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BB50796-D04E-4992-A4BD-D75770992DA9}"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22407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A3F06D-4DA0-4C4A-AB26-F4A4F84D5AC7}"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88960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FB262F6-77F7-4C49-A5E3-9A2A2E10D650}"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3432497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1C82407-7621-420B-8EB1-8D812B1C612E}"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903251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706ABCA-405A-44A3-9549-4364F7F07E90}" type="datetime1">
              <a:rPr lang="fr-FR" smtClean="0"/>
              <a:t>12/10/2023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AED557A-CDB5-4098-A137-F8466BC1C290}" type="slidenum">
              <a:rPr lang="fr-FR" smtClean="0"/>
              <a:t>‹N°›</a:t>
            </a:fld>
            <a:endParaRPr lang="fr-FR"/>
          </a:p>
        </p:txBody>
      </p:sp>
    </p:spTree>
    <p:extLst>
      <p:ext uri="{BB962C8B-B14F-4D97-AF65-F5344CB8AC3E}">
        <p14:creationId xmlns:p14="http://schemas.microsoft.com/office/powerpoint/2010/main" val="2849817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D40432-8DB2-47BB-81C1-5BA64D1DDD24}" type="datetime1">
              <a:rPr lang="fr-FR" smtClean="0"/>
              <a:t>12/10/2023</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AED557A-CDB5-4098-A137-F8466BC1C290}" type="slidenum">
              <a:rPr lang="fr-FR" smtClean="0"/>
              <a:t>‹N°›</a:t>
            </a:fld>
            <a:endParaRPr lang="fr-FR"/>
          </a:p>
        </p:txBody>
      </p:sp>
    </p:spTree>
    <p:extLst>
      <p:ext uri="{BB962C8B-B14F-4D97-AF65-F5344CB8AC3E}">
        <p14:creationId xmlns:p14="http://schemas.microsoft.com/office/powerpoint/2010/main" val="332839959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galplace.fr/contrats/contrat-de-prestation-de-services-freelance/"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1235" y="1733265"/>
            <a:ext cx="9144000" cy="2691098"/>
          </a:xfrm>
        </p:spPr>
        <p:txBody>
          <a:bodyPr>
            <a:normAutofit fontScale="90000"/>
          </a:bodyPr>
          <a:lstStyle/>
          <a:p>
            <a:br>
              <a:rPr lang="fr-FR" sz="4900" b="1" dirty="0"/>
            </a:br>
            <a:br>
              <a:rPr lang="fr-FR" sz="4900" b="1" dirty="0"/>
            </a:br>
            <a:br>
              <a:rPr lang="fr-FR" sz="4900" b="1" dirty="0"/>
            </a:br>
            <a:br>
              <a:rPr lang="fr-FR" sz="4900" b="1" dirty="0"/>
            </a:br>
            <a:r>
              <a:rPr lang="fr-FR" sz="4900" b="1" dirty="0"/>
              <a:t>DOSSIER 1 : LE CONTRAT INFORMATIQUE</a:t>
            </a:r>
            <a:br>
              <a:rPr lang="fr-FR" dirty="0"/>
            </a:br>
            <a:endParaRPr lang="fr-FR" dirty="0"/>
          </a:p>
        </p:txBody>
      </p:sp>
      <p:sp>
        <p:nvSpPr>
          <p:cNvPr id="3" name="Sous-titre 2"/>
          <p:cNvSpPr>
            <a:spLocks noGrp="1"/>
          </p:cNvSpPr>
          <p:nvPr>
            <p:ph type="subTitle" idx="1"/>
          </p:nvPr>
        </p:nvSpPr>
        <p:spPr>
          <a:xfrm>
            <a:off x="1548011" y="4583096"/>
            <a:ext cx="7766936" cy="1096899"/>
          </a:xfrm>
        </p:spPr>
        <p:txBody>
          <a:bodyPr/>
          <a:lstStyle/>
          <a:p>
            <a:pPr algn="r"/>
            <a:r>
              <a:rPr lang="fr-FR" dirty="0"/>
              <a:t>Mme CHATTI</a:t>
            </a:r>
          </a:p>
        </p:txBody>
      </p:sp>
      <p:sp>
        <p:nvSpPr>
          <p:cNvPr id="4" name="Espace réservé du numéro de diapositive 3">
            <a:extLst>
              <a:ext uri="{FF2B5EF4-FFF2-40B4-BE49-F238E27FC236}">
                <a16:creationId xmlns:a16="http://schemas.microsoft.com/office/drawing/2014/main" id="{157F3FB2-7151-4118-9068-8777C5E34FD4}"/>
              </a:ext>
            </a:extLst>
          </p:cNvPr>
          <p:cNvSpPr>
            <a:spLocks noGrp="1"/>
          </p:cNvSpPr>
          <p:nvPr>
            <p:ph type="sldNum" sz="quarter" idx="12"/>
          </p:nvPr>
        </p:nvSpPr>
        <p:spPr/>
        <p:txBody>
          <a:bodyPr/>
          <a:lstStyle/>
          <a:p>
            <a:fld id="{5AED557A-CDB5-4098-A137-F8466BC1C290}" type="slidenum">
              <a:rPr lang="fr-FR" smtClean="0"/>
              <a:t>1</a:t>
            </a:fld>
            <a:endParaRPr lang="fr-FR"/>
          </a:p>
        </p:txBody>
      </p:sp>
    </p:spTree>
    <p:extLst>
      <p:ext uri="{BB962C8B-B14F-4D97-AF65-F5344CB8AC3E}">
        <p14:creationId xmlns:p14="http://schemas.microsoft.com/office/powerpoint/2010/main" val="3206692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3348A8-ADB9-4E33-A06A-71FFDB944322}"/>
              </a:ext>
            </a:extLst>
          </p:cNvPr>
          <p:cNvSpPr>
            <a:spLocks noGrp="1"/>
          </p:cNvSpPr>
          <p:nvPr>
            <p:ph type="title"/>
          </p:nvPr>
        </p:nvSpPr>
        <p:spPr/>
        <p:txBody>
          <a:bodyPr>
            <a:normAutofit fontScale="90000"/>
          </a:bodyPr>
          <a:lstStyle/>
          <a:p>
            <a:r>
              <a:rPr lang="fr-FR" dirty="0"/>
              <a:t>1) Le contenu général du contrat informatique </a:t>
            </a:r>
            <a:br>
              <a:rPr lang="fr-FR" dirty="0"/>
            </a:br>
            <a:endParaRPr lang="fr-FR" dirty="0"/>
          </a:p>
        </p:txBody>
      </p:sp>
      <p:sp>
        <p:nvSpPr>
          <p:cNvPr id="3" name="Espace réservé du contenu 2">
            <a:extLst>
              <a:ext uri="{FF2B5EF4-FFF2-40B4-BE49-F238E27FC236}">
                <a16:creationId xmlns:a16="http://schemas.microsoft.com/office/drawing/2014/main" id="{51BA420B-B864-4C8C-B771-A1EFFE45B4F8}"/>
              </a:ext>
            </a:extLst>
          </p:cNvPr>
          <p:cNvSpPr>
            <a:spLocks noGrp="1"/>
          </p:cNvSpPr>
          <p:nvPr>
            <p:ph idx="1"/>
          </p:nvPr>
        </p:nvSpPr>
        <p:spPr/>
        <p:txBody>
          <a:bodyPr/>
          <a:lstStyle/>
          <a:p>
            <a:pPr marL="0" indent="0" algn="just">
              <a:buNone/>
            </a:pPr>
            <a:r>
              <a:rPr lang="fr-FR" dirty="0"/>
              <a:t>a Le préambule </a:t>
            </a:r>
          </a:p>
          <a:p>
            <a:pPr marL="0" indent="0" algn="just">
              <a:buNone/>
            </a:pPr>
            <a:r>
              <a:rPr lang="fr-FR" dirty="0"/>
              <a:t>Il doit expliciter </a:t>
            </a:r>
            <a:r>
              <a:rPr lang="fr-FR" b="1" dirty="0"/>
              <a:t>ce qui figurera dans le contrat</a:t>
            </a:r>
            <a:r>
              <a:rPr lang="fr-FR" dirty="0"/>
              <a:t>. C'est l'introduction au contrat, très important en cas de litige. Il fait partie intégrante du contrat et doit préciser : </a:t>
            </a:r>
          </a:p>
          <a:p>
            <a:pPr marL="0" indent="0" algn="just">
              <a:buNone/>
            </a:pPr>
            <a:r>
              <a:rPr lang="fr-FR" dirty="0"/>
              <a:t>• Les raisons pour lesquelles on a choisi le fournisseur </a:t>
            </a:r>
          </a:p>
          <a:p>
            <a:pPr marL="0" indent="0" algn="just">
              <a:buNone/>
            </a:pPr>
            <a:r>
              <a:rPr lang="fr-FR" dirty="0"/>
              <a:t>• Les conditions déterminantes du contrat </a:t>
            </a:r>
          </a:p>
          <a:p>
            <a:pPr marL="0" indent="0" algn="just">
              <a:buNone/>
            </a:pPr>
            <a:r>
              <a:rPr lang="fr-FR" dirty="0"/>
              <a:t>• Les engagements et compétences du fournisseur </a:t>
            </a:r>
          </a:p>
          <a:p>
            <a:pPr marL="0" indent="0" algn="just">
              <a:buNone/>
            </a:pPr>
            <a:r>
              <a:rPr lang="fr-FR" dirty="0"/>
              <a:t>• Le choix de la langue des échanges </a:t>
            </a:r>
          </a:p>
          <a:p>
            <a:pPr marL="0" indent="0" algn="just">
              <a:buNone/>
            </a:pPr>
            <a:r>
              <a:rPr lang="fr-FR" dirty="0"/>
              <a:t>• Éventuellement un lexique des termes employés en annexe, surtout quand le client est profane.</a:t>
            </a:r>
          </a:p>
        </p:txBody>
      </p:sp>
      <p:sp>
        <p:nvSpPr>
          <p:cNvPr id="4" name="Espace réservé du numéro de diapositive 3">
            <a:extLst>
              <a:ext uri="{FF2B5EF4-FFF2-40B4-BE49-F238E27FC236}">
                <a16:creationId xmlns:a16="http://schemas.microsoft.com/office/drawing/2014/main" id="{949FC52B-37DD-4527-9480-43D999BDB0A6}"/>
              </a:ext>
            </a:extLst>
          </p:cNvPr>
          <p:cNvSpPr>
            <a:spLocks noGrp="1"/>
          </p:cNvSpPr>
          <p:nvPr>
            <p:ph type="sldNum" sz="quarter" idx="12"/>
          </p:nvPr>
        </p:nvSpPr>
        <p:spPr/>
        <p:txBody>
          <a:bodyPr/>
          <a:lstStyle/>
          <a:p>
            <a:fld id="{5AED557A-CDB5-4098-A137-F8466BC1C290}" type="slidenum">
              <a:rPr lang="fr-FR" smtClean="0"/>
              <a:t>2</a:t>
            </a:fld>
            <a:endParaRPr lang="fr-FR"/>
          </a:p>
        </p:txBody>
      </p:sp>
    </p:spTree>
    <p:extLst>
      <p:ext uri="{BB962C8B-B14F-4D97-AF65-F5344CB8AC3E}">
        <p14:creationId xmlns:p14="http://schemas.microsoft.com/office/powerpoint/2010/main" val="71168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5F1259-5D50-4E46-A9A3-AD5E6E3D7519}"/>
              </a:ext>
            </a:extLst>
          </p:cNvPr>
          <p:cNvSpPr>
            <a:spLocks noGrp="1"/>
          </p:cNvSpPr>
          <p:nvPr>
            <p:ph type="title"/>
          </p:nvPr>
        </p:nvSpPr>
        <p:spPr/>
        <p:txBody>
          <a:bodyPr/>
          <a:lstStyle/>
          <a:p>
            <a:r>
              <a:rPr lang="fr-FR" sz="2400" dirty="0"/>
              <a:t>b L'objet du contrat </a:t>
            </a:r>
            <a:br>
              <a:rPr lang="fr-FR" dirty="0"/>
            </a:br>
            <a:endParaRPr lang="fr-FR" dirty="0"/>
          </a:p>
        </p:txBody>
      </p:sp>
      <p:sp>
        <p:nvSpPr>
          <p:cNvPr id="3" name="Espace réservé du contenu 2">
            <a:extLst>
              <a:ext uri="{FF2B5EF4-FFF2-40B4-BE49-F238E27FC236}">
                <a16:creationId xmlns:a16="http://schemas.microsoft.com/office/drawing/2014/main" id="{F3360C51-A348-41EF-97FA-D1DE304944FD}"/>
              </a:ext>
            </a:extLst>
          </p:cNvPr>
          <p:cNvSpPr>
            <a:spLocks noGrp="1"/>
          </p:cNvSpPr>
          <p:nvPr>
            <p:ph idx="1"/>
          </p:nvPr>
        </p:nvSpPr>
        <p:spPr>
          <a:xfrm>
            <a:off x="677334" y="1270000"/>
            <a:ext cx="8596668" cy="3880773"/>
          </a:xfrm>
        </p:spPr>
        <p:txBody>
          <a:bodyPr/>
          <a:lstStyle/>
          <a:p>
            <a:pPr marL="0" indent="0" algn="just">
              <a:buNone/>
            </a:pPr>
            <a:r>
              <a:rPr lang="fr-FR" dirty="0"/>
              <a:t>• Déterminer les obligations principales des parties : savoir s'il s'agit d'une prestation de service ou d'un bien. </a:t>
            </a:r>
          </a:p>
          <a:p>
            <a:pPr marL="0" indent="0" algn="just">
              <a:buNone/>
            </a:pPr>
            <a:r>
              <a:rPr lang="fr-FR" dirty="0"/>
              <a:t>• Le type de contrat doit alors être explicité, notamment s'il s'agit d'un contrat à exécution successive.</a:t>
            </a:r>
          </a:p>
        </p:txBody>
      </p:sp>
      <p:sp>
        <p:nvSpPr>
          <p:cNvPr id="4" name="Espace réservé du numéro de diapositive 3">
            <a:extLst>
              <a:ext uri="{FF2B5EF4-FFF2-40B4-BE49-F238E27FC236}">
                <a16:creationId xmlns:a16="http://schemas.microsoft.com/office/drawing/2014/main" id="{FBCA47EF-58AB-47F3-8D33-EF0485690723}"/>
              </a:ext>
            </a:extLst>
          </p:cNvPr>
          <p:cNvSpPr>
            <a:spLocks noGrp="1"/>
          </p:cNvSpPr>
          <p:nvPr>
            <p:ph type="sldNum" sz="quarter" idx="12"/>
          </p:nvPr>
        </p:nvSpPr>
        <p:spPr/>
        <p:txBody>
          <a:bodyPr/>
          <a:lstStyle/>
          <a:p>
            <a:fld id="{5AED557A-CDB5-4098-A137-F8466BC1C290}" type="slidenum">
              <a:rPr lang="fr-FR" smtClean="0"/>
              <a:t>3</a:t>
            </a:fld>
            <a:endParaRPr lang="fr-FR"/>
          </a:p>
        </p:txBody>
      </p:sp>
    </p:spTree>
    <p:extLst>
      <p:ext uri="{BB962C8B-B14F-4D97-AF65-F5344CB8AC3E}">
        <p14:creationId xmlns:p14="http://schemas.microsoft.com/office/powerpoint/2010/main" val="3108640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64C0C8-1D0D-49D0-AE58-5CA6B80B2019}"/>
              </a:ext>
            </a:extLst>
          </p:cNvPr>
          <p:cNvSpPr>
            <a:spLocks noGrp="1"/>
          </p:cNvSpPr>
          <p:nvPr>
            <p:ph type="title"/>
          </p:nvPr>
        </p:nvSpPr>
        <p:spPr/>
        <p:txBody>
          <a:bodyPr/>
          <a:lstStyle/>
          <a:p>
            <a:r>
              <a:rPr lang="fr-FR" dirty="0"/>
              <a:t>c La date de signature du contrat </a:t>
            </a:r>
            <a:br>
              <a:rPr lang="fr-FR" dirty="0"/>
            </a:br>
            <a:endParaRPr lang="fr-FR" dirty="0"/>
          </a:p>
        </p:txBody>
      </p:sp>
      <p:sp>
        <p:nvSpPr>
          <p:cNvPr id="3" name="Espace réservé du contenu 2">
            <a:extLst>
              <a:ext uri="{FF2B5EF4-FFF2-40B4-BE49-F238E27FC236}">
                <a16:creationId xmlns:a16="http://schemas.microsoft.com/office/drawing/2014/main" id="{57E58BD3-57C9-4899-914B-ABA740476178}"/>
              </a:ext>
            </a:extLst>
          </p:cNvPr>
          <p:cNvSpPr>
            <a:spLocks noGrp="1"/>
          </p:cNvSpPr>
          <p:nvPr>
            <p:ph idx="1"/>
          </p:nvPr>
        </p:nvSpPr>
        <p:spPr/>
        <p:txBody>
          <a:bodyPr>
            <a:normAutofit/>
          </a:bodyPr>
          <a:lstStyle/>
          <a:p>
            <a:pPr algn="just"/>
            <a:r>
              <a:rPr lang="fr-FR" dirty="0"/>
              <a:t>Le démarrage des prestations peut être antérieur et découler de la lettre d'intention. Dans ce cas là, la signature du contrat peut avoir un effet </a:t>
            </a:r>
            <a:r>
              <a:rPr lang="fr-FR" dirty="0" err="1"/>
              <a:t>rétro-actif</a:t>
            </a:r>
            <a:r>
              <a:rPr lang="fr-FR" dirty="0"/>
              <a:t> sur les prestations déjà effectuées. </a:t>
            </a:r>
          </a:p>
          <a:p>
            <a:pPr algn="just"/>
            <a:r>
              <a:rPr lang="fr-FR" dirty="0"/>
              <a:t>Le contrat peut également être suspendu / démarré à une date ultérieure, s'il y a une condition suspensive (ex : conclusion du prêt par la banque, d'une autorisation de construire, etc.). </a:t>
            </a:r>
          </a:p>
        </p:txBody>
      </p:sp>
      <p:sp>
        <p:nvSpPr>
          <p:cNvPr id="4" name="Espace réservé du numéro de diapositive 3">
            <a:extLst>
              <a:ext uri="{FF2B5EF4-FFF2-40B4-BE49-F238E27FC236}">
                <a16:creationId xmlns:a16="http://schemas.microsoft.com/office/drawing/2014/main" id="{6F2DA2B4-3C50-4E3E-833D-5D4DB4658C40}"/>
              </a:ext>
            </a:extLst>
          </p:cNvPr>
          <p:cNvSpPr>
            <a:spLocks noGrp="1"/>
          </p:cNvSpPr>
          <p:nvPr>
            <p:ph type="sldNum" sz="quarter" idx="12"/>
          </p:nvPr>
        </p:nvSpPr>
        <p:spPr/>
        <p:txBody>
          <a:bodyPr/>
          <a:lstStyle/>
          <a:p>
            <a:fld id="{5AED557A-CDB5-4098-A137-F8466BC1C290}" type="slidenum">
              <a:rPr lang="fr-FR" smtClean="0"/>
              <a:t>4</a:t>
            </a:fld>
            <a:endParaRPr lang="fr-FR"/>
          </a:p>
        </p:txBody>
      </p:sp>
    </p:spTree>
    <p:extLst>
      <p:ext uri="{BB962C8B-B14F-4D97-AF65-F5344CB8AC3E}">
        <p14:creationId xmlns:p14="http://schemas.microsoft.com/office/powerpoint/2010/main" val="209045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14EF44-D90F-4ECF-90EF-325BCE7B44A4}"/>
              </a:ext>
            </a:extLst>
          </p:cNvPr>
          <p:cNvSpPr>
            <a:spLocks noGrp="1"/>
          </p:cNvSpPr>
          <p:nvPr>
            <p:ph type="title"/>
          </p:nvPr>
        </p:nvSpPr>
        <p:spPr/>
        <p:txBody>
          <a:bodyPr>
            <a:normAutofit fontScale="90000"/>
          </a:bodyPr>
          <a:lstStyle/>
          <a:p>
            <a:r>
              <a:rPr lang="fr-FR" dirty="0"/>
              <a:t>d Négociation sur le prix et les conditions de paiement</a:t>
            </a:r>
            <a:br>
              <a:rPr lang="fr-FR" dirty="0"/>
            </a:br>
            <a:endParaRPr lang="fr-FR" dirty="0"/>
          </a:p>
        </p:txBody>
      </p:sp>
      <p:sp>
        <p:nvSpPr>
          <p:cNvPr id="3" name="Espace réservé du contenu 2">
            <a:extLst>
              <a:ext uri="{FF2B5EF4-FFF2-40B4-BE49-F238E27FC236}">
                <a16:creationId xmlns:a16="http://schemas.microsoft.com/office/drawing/2014/main" id="{4C9A9188-D156-4877-A95F-C53E0ADCAEB4}"/>
              </a:ext>
            </a:extLst>
          </p:cNvPr>
          <p:cNvSpPr>
            <a:spLocks noGrp="1"/>
          </p:cNvSpPr>
          <p:nvPr>
            <p:ph idx="1"/>
          </p:nvPr>
        </p:nvSpPr>
        <p:spPr/>
        <p:txBody>
          <a:bodyPr/>
          <a:lstStyle/>
          <a:p>
            <a:pPr marL="0" indent="0" algn="just">
              <a:buNone/>
            </a:pPr>
            <a:r>
              <a:rPr lang="fr-FR" u="sng" dirty="0"/>
              <a:t>Il faut définir clairement : </a:t>
            </a:r>
          </a:p>
          <a:p>
            <a:pPr marL="0" indent="0" algn="just">
              <a:buNone/>
            </a:pPr>
            <a:r>
              <a:rPr lang="fr-FR" dirty="0"/>
              <a:t>• les éléments et les prestations qui sont comprises dans le prix </a:t>
            </a:r>
          </a:p>
          <a:p>
            <a:pPr marL="0" indent="0" algn="just">
              <a:buNone/>
            </a:pPr>
            <a:r>
              <a:rPr lang="fr-FR" dirty="0"/>
              <a:t>• mode de rémunération qui est choisi </a:t>
            </a:r>
          </a:p>
          <a:p>
            <a:pPr marL="177800" indent="-177800" algn="just">
              <a:buNone/>
            </a:pPr>
            <a:r>
              <a:rPr lang="fr-FR" dirty="0"/>
              <a:t>• les conditions et modalités de modification du prix en cas d'imprévu : clauses de sauvegarde ou de </a:t>
            </a:r>
            <a:r>
              <a:rPr lang="fr-FR" dirty="0" err="1"/>
              <a:t>hardship</a:t>
            </a:r>
            <a:r>
              <a:rPr lang="fr-FR" dirty="0"/>
              <a:t> </a:t>
            </a:r>
          </a:p>
          <a:p>
            <a:pPr marL="0" indent="0" algn="just">
              <a:buNone/>
            </a:pPr>
            <a:r>
              <a:rPr lang="fr-FR" dirty="0"/>
              <a:t>• les conditions et modalités de paiement</a:t>
            </a:r>
          </a:p>
        </p:txBody>
      </p:sp>
      <p:sp>
        <p:nvSpPr>
          <p:cNvPr id="4" name="Espace réservé du numéro de diapositive 3">
            <a:extLst>
              <a:ext uri="{FF2B5EF4-FFF2-40B4-BE49-F238E27FC236}">
                <a16:creationId xmlns:a16="http://schemas.microsoft.com/office/drawing/2014/main" id="{62458BFE-C80B-4D57-A384-4D01672D7270}"/>
              </a:ext>
            </a:extLst>
          </p:cNvPr>
          <p:cNvSpPr>
            <a:spLocks noGrp="1"/>
          </p:cNvSpPr>
          <p:nvPr>
            <p:ph type="sldNum" sz="quarter" idx="12"/>
          </p:nvPr>
        </p:nvSpPr>
        <p:spPr/>
        <p:txBody>
          <a:bodyPr/>
          <a:lstStyle/>
          <a:p>
            <a:fld id="{5AED557A-CDB5-4098-A137-F8466BC1C290}" type="slidenum">
              <a:rPr lang="fr-FR" smtClean="0"/>
              <a:t>5</a:t>
            </a:fld>
            <a:endParaRPr lang="fr-FR"/>
          </a:p>
        </p:txBody>
      </p:sp>
    </p:spTree>
    <p:extLst>
      <p:ext uri="{BB962C8B-B14F-4D97-AF65-F5344CB8AC3E}">
        <p14:creationId xmlns:p14="http://schemas.microsoft.com/office/powerpoint/2010/main" val="184010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EBF052-942F-44E5-BEB1-787AC74FCBEB}"/>
              </a:ext>
            </a:extLst>
          </p:cNvPr>
          <p:cNvSpPr>
            <a:spLocks noGrp="1"/>
          </p:cNvSpPr>
          <p:nvPr>
            <p:ph type="title"/>
          </p:nvPr>
        </p:nvSpPr>
        <p:spPr/>
        <p:txBody>
          <a:bodyPr/>
          <a:lstStyle/>
          <a:p>
            <a:r>
              <a:rPr lang="fr-FR" dirty="0"/>
              <a:t>e Le suivi de projet </a:t>
            </a:r>
            <a:br>
              <a:rPr lang="fr-FR" dirty="0"/>
            </a:br>
            <a:endParaRPr lang="fr-FR" dirty="0"/>
          </a:p>
        </p:txBody>
      </p:sp>
      <p:sp>
        <p:nvSpPr>
          <p:cNvPr id="3" name="Espace réservé du contenu 2">
            <a:extLst>
              <a:ext uri="{FF2B5EF4-FFF2-40B4-BE49-F238E27FC236}">
                <a16:creationId xmlns:a16="http://schemas.microsoft.com/office/drawing/2014/main" id="{70F5F533-721C-46CC-A588-8E8D8AC14454}"/>
              </a:ext>
            </a:extLst>
          </p:cNvPr>
          <p:cNvSpPr>
            <a:spLocks noGrp="1"/>
          </p:cNvSpPr>
          <p:nvPr>
            <p:ph idx="1"/>
          </p:nvPr>
        </p:nvSpPr>
        <p:spPr/>
        <p:txBody>
          <a:bodyPr/>
          <a:lstStyle/>
          <a:p>
            <a:pPr algn="just"/>
            <a:r>
              <a:rPr lang="fr-FR" b="1" dirty="0"/>
              <a:t>Le contrôle de la bonne exécution </a:t>
            </a:r>
            <a:r>
              <a:rPr lang="fr-FR" dirty="0"/>
              <a:t>du contrat doit être prévu dans le contrat. </a:t>
            </a:r>
          </a:p>
          <a:p>
            <a:pPr algn="just"/>
            <a:r>
              <a:rPr lang="fr-FR" dirty="0"/>
              <a:t>Il faut </a:t>
            </a:r>
            <a:r>
              <a:rPr lang="fr-FR" b="1" dirty="0"/>
              <a:t>identifier rapidement les difficultés</a:t>
            </a:r>
            <a:r>
              <a:rPr lang="fr-FR" dirty="0"/>
              <a:t>, c'est la clé pour éviter les dérives financières. </a:t>
            </a:r>
          </a:p>
          <a:p>
            <a:pPr algn="just"/>
            <a:r>
              <a:rPr lang="fr-FR" dirty="0"/>
              <a:t>C'est pourquoi il faut mettre en place des </a:t>
            </a:r>
            <a:r>
              <a:rPr lang="fr-FR" b="1" dirty="0"/>
              <a:t>organes de suivi</a:t>
            </a:r>
            <a:r>
              <a:rPr lang="fr-FR" dirty="0"/>
              <a:t>, désigner des chefs de projet qui seront les interlocuteurs privilégiés dans la relations contractuelle.</a:t>
            </a:r>
          </a:p>
          <a:p>
            <a:pPr algn="just"/>
            <a:r>
              <a:rPr lang="fr-FR" dirty="0"/>
              <a:t> On peut prévoir par exemple </a:t>
            </a:r>
            <a:r>
              <a:rPr lang="fr-FR" b="1" dirty="0"/>
              <a:t>un comité de pilotage ou de suivi</a:t>
            </a:r>
            <a:r>
              <a:rPr lang="fr-FR" dirty="0"/>
              <a:t>, en définissant à l'avance les modalités de réunion, les missions du comité, l'établissement et la validation des comptes rendus, les pouvoirs du comité (pouvoir de renvoyer un sous-traitant par exemple). </a:t>
            </a:r>
          </a:p>
        </p:txBody>
      </p:sp>
      <p:sp>
        <p:nvSpPr>
          <p:cNvPr id="4" name="Espace réservé du numéro de diapositive 3">
            <a:extLst>
              <a:ext uri="{FF2B5EF4-FFF2-40B4-BE49-F238E27FC236}">
                <a16:creationId xmlns:a16="http://schemas.microsoft.com/office/drawing/2014/main" id="{B3F9CA0A-C415-406C-8067-C2EB81827EEA}"/>
              </a:ext>
            </a:extLst>
          </p:cNvPr>
          <p:cNvSpPr>
            <a:spLocks noGrp="1"/>
          </p:cNvSpPr>
          <p:nvPr>
            <p:ph type="sldNum" sz="quarter" idx="12"/>
          </p:nvPr>
        </p:nvSpPr>
        <p:spPr/>
        <p:txBody>
          <a:bodyPr/>
          <a:lstStyle/>
          <a:p>
            <a:fld id="{5AED557A-CDB5-4098-A137-F8466BC1C290}" type="slidenum">
              <a:rPr lang="fr-FR" smtClean="0"/>
              <a:t>6</a:t>
            </a:fld>
            <a:endParaRPr lang="fr-FR"/>
          </a:p>
        </p:txBody>
      </p:sp>
    </p:spTree>
    <p:extLst>
      <p:ext uri="{BB962C8B-B14F-4D97-AF65-F5344CB8AC3E}">
        <p14:creationId xmlns:p14="http://schemas.microsoft.com/office/powerpoint/2010/main" val="171475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B251D8-8B47-45CE-8182-A51DC11A63AC}"/>
              </a:ext>
            </a:extLst>
          </p:cNvPr>
          <p:cNvSpPr>
            <a:spLocks noGrp="1"/>
          </p:cNvSpPr>
          <p:nvPr>
            <p:ph type="title"/>
          </p:nvPr>
        </p:nvSpPr>
        <p:spPr/>
        <p:txBody>
          <a:bodyPr/>
          <a:lstStyle/>
          <a:p>
            <a:r>
              <a:rPr lang="fr-FR" dirty="0"/>
              <a:t>f Les conditions de livraison </a:t>
            </a:r>
            <a:br>
              <a:rPr lang="fr-FR" dirty="0"/>
            </a:br>
            <a:endParaRPr lang="fr-FR" dirty="0"/>
          </a:p>
        </p:txBody>
      </p:sp>
      <p:sp>
        <p:nvSpPr>
          <p:cNvPr id="3" name="Espace réservé du contenu 2">
            <a:extLst>
              <a:ext uri="{FF2B5EF4-FFF2-40B4-BE49-F238E27FC236}">
                <a16:creationId xmlns:a16="http://schemas.microsoft.com/office/drawing/2014/main" id="{23DC65BC-9DFC-41F5-BA6A-EC598A2539C8}"/>
              </a:ext>
            </a:extLst>
          </p:cNvPr>
          <p:cNvSpPr>
            <a:spLocks noGrp="1"/>
          </p:cNvSpPr>
          <p:nvPr>
            <p:ph idx="1"/>
          </p:nvPr>
        </p:nvSpPr>
        <p:spPr/>
        <p:txBody>
          <a:bodyPr>
            <a:normAutofit fontScale="85000" lnSpcReduction="10000"/>
          </a:bodyPr>
          <a:lstStyle/>
          <a:p>
            <a:pPr marL="0" indent="0" algn="just">
              <a:buNone/>
            </a:pPr>
            <a:r>
              <a:rPr lang="fr-FR" u="sng" dirty="0"/>
              <a:t>Les délais et les retards :</a:t>
            </a:r>
          </a:p>
          <a:p>
            <a:pPr algn="just"/>
            <a:r>
              <a:rPr lang="fr-FR" dirty="0"/>
              <a:t>Ils doivent être abordés lors de la négociation et/ou doivent apparaitre dans le contrat.</a:t>
            </a:r>
          </a:p>
          <a:p>
            <a:pPr algn="just"/>
            <a:r>
              <a:rPr lang="fr-FR" dirty="0"/>
              <a:t> Le contrat doit faire état des </a:t>
            </a:r>
            <a:r>
              <a:rPr lang="fr-FR" b="1" dirty="0"/>
              <a:t>dates impératives</a:t>
            </a:r>
            <a:r>
              <a:rPr lang="fr-FR" dirty="0"/>
              <a:t>. Lorsqu'il est question de dates, il est souvent question d'obligation de résultat. </a:t>
            </a:r>
          </a:p>
          <a:p>
            <a:pPr algn="just"/>
            <a:r>
              <a:rPr lang="fr-FR" dirty="0"/>
              <a:t>A défaut, il convient de prévoir </a:t>
            </a:r>
            <a:r>
              <a:rPr lang="fr-FR" b="1" dirty="0"/>
              <a:t>des sanctions </a:t>
            </a:r>
            <a:r>
              <a:rPr lang="fr-FR" dirty="0"/>
              <a:t>: pénalités de retard, résiliation (non rétroactif) ou résolution (rétroactif) du contrat. </a:t>
            </a:r>
          </a:p>
          <a:p>
            <a:pPr algn="just"/>
            <a:r>
              <a:rPr lang="fr-FR" dirty="0"/>
              <a:t>On peut également prévoir au contrat un système de bonus/malus, qui récompense en fonction d'un barème défini les performances en terme de délai.</a:t>
            </a:r>
          </a:p>
          <a:p>
            <a:pPr algn="just"/>
            <a:r>
              <a:rPr lang="fr-FR" dirty="0"/>
              <a:t> Il incombe également à certains clients de respecter certains délais, comme le délai de validation des livrables, à l'issu de quoi on prononce la recette (= livraison). </a:t>
            </a:r>
          </a:p>
          <a:p>
            <a:pPr algn="just"/>
            <a:r>
              <a:rPr lang="fr-FR" dirty="0"/>
              <a:t>Il est primordial de prévoir une date butoir dans le contrat. Dans le cas où le délai accordé est le cœur/la condition essentielle du contrat, toute clause limitative de responsabilité est réputée non écrite. Jurisprudence Chronopost (contrat basé sur le délai de 24h). </a:t>
            </a:r>
          </a:p>
        </p:txBody>
      </p:sp>
      <p:sp>
        <p:nvSpPr>
          <p:cNvPr id="4" name="Espace réservé du numéro de diapositive 3">
            <a:extLst>
              <a:ext uri="{FF2B5EF4-FFF2-40B4-BE49-F238E27FC236}">
                <a16:creationId xmlns:a16="http://schemas.microsoft.com/office/drawing/2014/main" id="{069DE984-E47F-4D36-9520-BFED283E3E38}"/>
              </a:ext>
            </a:extLst>
          </p:cNvPr>
          <p:cNvSpPr>
            <a:spLocks noGrp="1"/>
          </p:cNvSpPr>
          <p:nvPr>
            <p:ph type="sldNum" sz="quarter" idx="12"/>
          </p:nvPr>
        </p:nvSpPr>
        <p:spPr/>
        <p:txBody>
          <a:bodyPr/>
          <a:lstStyle/>
          <a:p>
            <a:fld id="{5AED557A-CDB5-4098-A137-F8466BC1C290}" type="slidenum">
              <a:rPr lang="fr-FR" smtClean="0"/>
              <a:t>7</a:t>
            </a:fld>
            <a:endParaRPr lang="fr-FR"/>
          </a:p>
        </p:txBody>
      </p:sp>
    </p:spTree>
    <p:extLst>
      <p:ext uri="{BB962C8B-B14F-4D97-AF65-F5344CB8AC3E}">
        <p14:creationId xmlns:p14="http://schemas.microsoft.com/office/powerpoint/2010/main" val="119051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0EEE08-CCD9-4EE4-B3CE-84E4F2F3DD88}"/>
              </a:ext>
            </a:extLst>
          </p:cNvPr>
          <p:cNvSpPr>
            <a:spLocks noGrp="1"/>
          </p:cNvSpPr>
          <p:nvPr>
            <p:ph type="title"/>
          </p:nvPr>
        </p:nvSpPr>
        <p:spPr/>
        <p:txBody>
          <a:bodyPr/>
          <a:lstStyle/>
          <a:p>
            <a:r>
              <a:rPr lang="fr-FR" dirty="0"/>
              <a:t>g Les propriétés délivrables</a:t>
            </a:r>
            <a:br>
              <a:rPr lang="fr-FR" dirty="0"/>
            </a:br>
            <a:endParaRPr lang="fr-FR" dirty="0"/>
          </a:p>
        </p:txBody>
      </p:sp>
      <p:sp>
        <p:nvSpPr>
          <p:cNvPr id="3" name="Espace réservé du contenu 2">
            <a:extLst>
              <a:ext uri="{FF2B5EF4-FFF2-40B4-BE49-F238E27FC236}">
                <a16:creationId xmlns:a16="http://schemas.microsoft.com/office/drawing/2014/main" id="{83F28760-6C66-446A-AAE4-0D040EFB1CBC}"/>
              </a:ext>
            </a:extLst>
          </p:cNvPr>
          <p:cNvSpPr>
            <a:spLocks noGrp="1"/>
          </p:cNvSpPr>
          <p:nvPr>
            <p:ph idx="1"/>
          </p:nvPr>
        </p:nvSpPr>
        <p:spPr/>
        <p:txBody>
          <a:bodyPr/>
          <a:lstStyle/>
          <a:p>
            <a:pPr algn="just"/>
            <a:r>
              <a:rPr lang="fr-FR" dirty="0"/>
              <a:t>Le contrat doit définir les </a:t>
            </a:r>
            <a:r>
              <a:rPr lang="fr-FR" b="1" dirty="0"/>
              <a:t>caractéristiques des produits ou des services </a:t>
            </a:r>
            <a:r>
              <a:rPr lang="fr-FR" dirty="0"/>
              <a:t>dont le client souhaite prendre la livraison. </a:t>
            </a:r>
          </a:p>
          <a:p>
            <a:pPr algn="just"/>
            <a:r>
              <a:rPr lang="fr-FR" dirty="0"/>
              <a:t>Précisément </a:t>
            </a:r>
            <a:r>
              <a:rPr lang="fr-FR" b="1" dirty="0"/>
              <a:t>les licences d'utilisation</a:t>
            </a:r>
            <a:r>
              <a:rPr lang="fr-FR" dirty="0"/>
              <a:t>, il faudra prévoir le bénéficiaire de la licence, le lieu d'utilisation (serveur du site), l'étendue des droits concédés, le mode de facturation, l'accès au code source. </a:t>
            </a:r>
          </a:p>
          <a:p>
            <a:pPr algn="just"/>
            <a:r>
              <a:rPr lang="fr-FR" dirty="0"/>
              <a:t>La cession des droits sur les développements spécifiques. </a:t>
            </a:r>
          </a:p>
          <a:p>
            <a:pPr algn="just"/>
            <a:r>
              <a:rPr lang="fr-FR" dirty="0"/>
              <a:t>Le contrat de cession devra prévoir que la cession se fait au fur et à mesure des développements, et prévoir également la remise des codes et des documents associés.</a:t>
            </a:r>
          </a:p>
        </p:txBody>
      </p:sp>
      <p:sp>
        <p:nvSpPr>
          <p:cNvPr id="4" name="Espace réservé du numéro de diapositive 3">
            <a:extLst>
              <a:ext uri="{FF2B5EF4-FFF2-40B4-BE49-F238E27FC236}">
                <a16:creationId xmlns:a16="http://schemas.microsoft.com/office/drawing/2014/main" id="{1BB4C81D-BFD4-4097-A8AE-24AF0EF15441}"/>
              </a:ext>
            </a:extLst>
          </p:cNvPr>
          <p:cNvSpPr>
            <a:spLocks noGrp="1"/>
          </p:cNvSpPr>
          <p:nvPr>
            <p:ph type="sldNum" sz="quarter" idx="12"/>
          </p:nvPr>
        </p:nvSpPr>
        <p:spPr/>
        <p:txBody>
          <a:bodyPr/>
          <a:lstStyle/>
          <a:p>
            <a:fld id="{5AED557A-CDB5-4098-A137-F8466BC1C290}" type="slidenum">
              <a:rPr lang="fr-FR" smtClean="0"/>
              <a:t>8</a:t>
            </a:fld>
            <a:endParaRPr lang="fr-FR"/>
          </a:p>
        </p:txBody>
      </p:sp>
    </p:spTree>
    <p:extLst>
      <p:ext uri="{BB962C8B-B14F-4D97-AF65-F5344CB8AC3E}">
        <p14:creationId xmlns:p14="http://schemas.microsoft.com/office/powerpoint/2010/main" val="181649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820C97-FEA5-4A7B-89AD-872BE4EB9BCA}"/>
              </a:ext>
            </a:extLst>
          </p:cNvPr>
          <p:cNvSpPr>
            <a:spLocks noGrp="1"/>
          </p:cNvSpPr>
          <p:nvPr>
            <p:ph type="title"/>
          </p:nvPr>
        </p:nvSpPr>
        <p:spPr/>
        <p:txBody>
          <a:bodyPr/>
          <a:lstStyle/>
          <a:p>
            <a:r>
              <a:rPr lang="fr-FR" dirty="0"/>
              <a:t>h Le gestion de la fin du contrat </a:t>
            </a:r>
            <a:br>
              <a:rPr lang="fr-FR" dirty="0"/>
            </a:br>
            <a:endParaRPr lang="fr-FR" dirty="0"/>
          </a:p>
        </p:txBody>
      </p:sp>
      <p:sp>
        <p:nvSpPr>
          <p:cNvPr id="3" name="Espace réservé du contenu 2">
            <a:extLst>
              <a:ext uri="{FF2B5EF4-FFF2-40B4-BE49-F238E27FC236}">
                <a16:creationId xmlns:a16="http://schemas.microsoft.com/office/drawing/2014/main" id="{25D78D71-9601-4388-A76A-6A3CDAB808E9}"/>
              </a:ext>
            </a:extLst>
          </p:cNvPr>
          <p:cNvSpPr>
            <a:spLocks noGrp="1"/>
          </p:cNvSpPr>
          <p:nvPr>
            <p:ph idx="1"/>
          </p:nvPr>
        </p:nvSpPr>
        <p:spPr>
          <a:xfrm>
            <a:off x="677333" y="2160589"/>
            <a:ext cx="8712199" cy="3880773"/>
          </a:xfrm>
        </p:spPr>
        <p:txBody>
          <a:bodyPr/>
          <a:lstStyle/>
          <a:p>
            <a:pPr algn="just"/>
            <a:r>
              <a:rPr lang="fr-FR" dirty="0"/>
              <a:t>C'est la porte de sortie du contrat. Il est important d'en prévoir une et de bien la négocier. </a:t>
            </a:r>
          </a:p>
          <a:p>
            <a:pPr algn="just"/>
            <a:r>
              <a:rPr lang="fr-FR" u="sng" dirty="0"/>
              <a:t>Il y a plusieurs raisons à la fin d'un contrat, et toutes doivent être envisagées :</a:t>
            </a:r>
            <a:r>
              <a:rPr lang="fr-FR" dirty="0"/>
              <a:t> </a:t>
            </a:r>
          </a:p>
          <a:p>
            <a:pPr marL="0" indent="0" algn="just">
              <a:buNone/>
            </a:pPr>
            <a:r>
              <a:rPr lang="fr-FR" dirty="0"/>
              <a:t>• Le terme contractuel d'un CDD : le contrat prend fin à la date indiquée, sauf s'il est prévu une reconduction tacite (aucune démarche ; ex : contrat de mutuelle) ou expresse (nécessite une signature).</a:t>
            </a:r>
          </a:p>
          <a:p>
            <a:pPr marL="0" indent="0" algn="just">
              <a:buNone/>
            </a:pPr>
            <a:r>
              <a:rPr lang="fr-FR" dirty="0"/>
              <a:t> • Le terme contractuel d'un CDI : il faut prévoir dans ces contrats un délai de préavis lorsqu'une des parties veut sortir du contrat. Ce délai de préavis doit être expressément spécifié.</a:t>
            </a:r>
          </a:p>
        </p:txBody>
      </p:sp>
      <p:sp>
        <p:nvSpPr>
          <p:cNvPr id="4" name="Espace réservé du numéro de diapositive 3">
            <a:extLst>
              <a:ext uri="{FF2B5EF4-FFF2-40B4-BE49-F238E27FC236}">
                <a16:creationId xmlns:a16="http://schemas.microsoft.com/office/drawing/2014/main" id="{8FFEB5D6-444C-4535-9EEE-11F4F5F30388}"/>
              </a:ext>
            </a:extLst>
          </p:cNvPr>
          <p:cNvSpPr>
            <a:spLocks noGrp="1"/>
          </p:cNvSpPr>
          <p:nvPr>
            <p:ph type="sldNum" sz="quarter" idx="12"/>
          </p:nvPr>
        </p:nvSpPr>
        <p:spPr/>
        <p:txBody>
          <a:bodyPr/>
          <a:lstStyle/>
          <a:p>
            <a:fld id="{5AED557A-CDB5-4098-A137-F8466BC1C290}" type="slidenum">
              <a:rPr lang="fr-FR" smtClean="0"/>
              <a:t>9</a:t>
            </a:fld>
            <a:endParaRPr lang="fr-FR"/>
          </a:p>
        </p:txBody>
      </p:sp>
    </p:spTree>
    <p:extLst>
      <p:ext uri="{BB962C8B-B14F-4D97-AF65-F5344CB8AC3E}">
        <p14:creationId xmlns:p14="http://schemas.microsoft.com/office/powerpoint/2010/main" val="323219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F802F9-0B8C-4985-BEF0-66CE9E4CB58A}"/>
              </a:ext>
            </a:extLst>
          </p:cNvPr>
          <p:cNvSpPr>
            <a:spLocks noGrp="1"/>
          </p:cNvSpPr>
          <p:nvPr>
            <p:ph type="title"/>
          </p:nvPr>
        </p:nvSpPr>
        <p:spPr/>
        <p:txBody>
          <a:bodyPr/>
          <a:lstStyle/>
          <a:p>
            <a:r>
              <a:rPr lang="fr-FR" dirty="0"/>
              <a:t>Les autres clauses usuelles </a:t>
            </a:r>
            <a:br>
              <a:rPr lang="fr-FR" dirty="0"/>
            </a:br>
            <a:endParaRPr lang="fr-FR" dirty="0"/>
          </a:p>
        </p:txBody>
      </p:sp>
      <p:sp>
        <p:nvSpPr>
          <p:cNvPr id="3" name="Espace réservé du contenu 2">
            <a:extLst>
              <a:ext uri="{FF2B5EF4-FFF2-40B4-BE49-F238E27FC236}">
                <a16:creationId xmlns:a16="http://schemas.microsoft.com/office/drawing/2014/main" id="{EAC9A53F-7440-4B0B-A3D9-693B6492EEC9}"/>
              </a:ext>
            </a:extLst>
          </p:cNvPr>
          <p:cNvSpPr>
            <a:spLocks noGrp="1"/>
          </p:cNvSpPr>
          <p:nvPr>
            <p:ph idx="1"/>
          </p:nvPr>
        </p:nvSpPr>
        <p:spPr/>
        <p:txBody>
          <a:bodyPr>
            <a:normAutofit fontScale="92500" lnSpcReduction="20000"/>
          </a:bodyPr>
          <a:lstStyle/>
          <a:p>
            <a:pPr marL="0" indent="0" algn="just">
              <a:buNone/>
            </a:pPr>
            <a:r>
              <a:rPr lang="fr-FR" b="1" dirty="0"/>
              <a:t>a Clauses d’exécution exclusive </a:t>
            </a:r>
          </a:p>
          <a:p>
            <a:pPr algn="just"/>
            <a:r>
              <a:rPr lang="fr-FR" dirty="0"/>
              <a:t>Clause qui prévoit l'interdiction de sous-traiter la prestation, en général pour répondre aux exigences au niveau de la sécurité ou de la CNIL. </a:t>
            </a:r>
          </a:p>
          <a:p>
            <a:pPr marL="0" indent="0" algn="just">
              <a:buNone/>
            </a:pPr>
            <a:r>
              <a:rPr lang="fr-FR" b="1" dirty="0"/>
              <a:t>b Clause de sauvegarde / </a:t>
            </a:r>
            <a:r>
              <a:rPr lang="fr-FR" b="1" dirty="0" err="1"/>
              <a:t>hardship</a:t>
            </a:r>
            <a:r>
              <a:rPr lang="fr-FR" b="1" dirty="0"/>
              <a:t> / équité </a:t>
            </a:r>
          </a:p>
          <a:p>
            <a:pPr algn="just"/>
            <a:r>
              <a:rPr lang="fr-FR" dirty="0"/>
              <a:t>On la trouve surtout dans les gros contrats internationaux qui offrent aux parties la possibilité de se rapprocher en cours de contrat pour </a:t>
            </a:r>
            <a:r>
              <a:rPr lang="fr-FR" dirty="0" err="1"/>
              <a:t>re-négocier</a:t>
            </a:r>
            <a:r>
              <a:rPr lang="fr-FR" dirty="0"/>
              <a:t>, lorsque des circonstances économiques, financières ou législatives modifient l'économie des rapports contractuels. </a:t>
            </a:r>
          </a:p>
          <a:p>
            <a:pPr marL="0" indent="0" algn="just">
              <a:buNone/>
            </a:pPr>
            <a:r>
              <a:rPr lang="fr-FR" b="1" dirty="0"/>
              <a:t>c Clause de benchmarking </a:t>
            </a:r>
          </a:p>
          <a:p>
            <a:pPr algn="just"/>
            <a:r>
              <a:rPr lang="fr-FR" dirty="0"/>
              <a:t>C'est une clause qui permet au client de comparer les prix de son prestataire avec ceux de ses concurrents. Si le résultat de l'étude de benchmarking fait apparaitre un écart de prix trop important (souvent 10%), le prestataire est tenu de s'aligner, faute de quoi, le contrat pourra être résilié. C'est une clause qu'on voit souvent dans les contrats à exécution successive (infogérance par exemple). </a:t>
            </a:r>
          </a:p>
        </p:txBody>
      </p:sp>
      <p:sp>
        <p:nvSpPr>
          <p:cNvPr id="4" name="Espace réservé du numéro de diapositive 3">
            <a:extLst>
              <a:ext uri="{FF2B5EF4-FFF2-40B4-BE49-F238E27FC236}">
                <a16:creationId xmlns:a16="http://schemas.microsoft.com/office/drawing/2014/main" id="{CC0FDA47-95D0-4CBB-AED8-470CDB8111BC}"/>
              </a:ext>
            </a:extLst>
          </p:cNvPr>
          <p:cNvSpPr>
            <a:spLocks noGrp="1"/>
          </p:cNvSpPr>
          <p:nvPr>
            <p:ph type="sldNum" sz="quarter" idx="12"/>
          </p:nvPr>
        </p:nvSpPr>
        <p:spPr/>
        <p:txBody>
          <a:bodyPr/>
          <a:lstStyle/>
          <a:p>
            <a:fld id="{5AED557A-CDB5-4098-A137-F8466BC1C290}" type="slidenum">
              <a:rPr lang="fr-FR" smtClean="0"/>
              <a:t>10</a:t>
            </a:fld>
            <a:endParaRPr lang="fr-FR"/>
          </a:p>
        </p:txBody>
      </p:sp>
    </p:spTree>
    <p:extLst>
      <p:ext uri="{BB962C8B-B14F-4D97-AF65-F5344CB8AC3E}">
        <p14:creationId xmlns:p14="http://schemas.microsoft.com/office/powerpoint/2010/main" val="74780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260B3-52FE-4CF4-AF8E-240A2ADCB8E2}"/>
              </a:ext>
            </a:extLst>
          </p:cNvPr>
          <p:cNvSpPr>
            <a:spLocks noGrp="1"/>
          </p:cNvSpPr>
          <p:nvPr>
            <p:ph type="title"/>
          </p:nvPr>
        </p:nvSpPr>
        <p:spPr>
          <a:xfrm>
            <a:off x="677334" y="609600"/>
            <a:ext cx="8596668" cy="524933"/>
          </a:xfrm>
        </p:spPr>
        <p:txBody>
          <a:bodyPr>
            <a:normAutofit fontScale="90000"/>
          </a:bodyPr>
          <a:lstStyle/>
          <a:p>
            <a:r>
              <a:rPr lang="fr-FR" sz="2400" b="1" dirty="0"/>
              <a:t>d. La clause recette</a:t>
            </a:r>
            <a:br>
              <a:rPr lang="fr-FR" b="1" dirty="0"/>
            </a:br>
            <a:endParaRPr lang="fr-FR" dirty="0"/>
          </a:p>
        </p:txBody>
      </p:sp>
      <p:sp>
        <p:nvSpPr>
          <p:cNvPr id="3" name="Espace réservé du contenu 2">
            <a:extLst>
              <a:ext uri="{FF2B5EF4-FFF2-40B4-BE49-F238E27FC236}">
                <a16:creationId xmlns:a16="http://schemas.microsoft.com/office/drawing/2014/main" id="{EDE3DD65-82A8-4673-B3A3-5178503425AA}"/>
              </a:ext>
            </a:extLst>
          </p:cNvPr>
          <p:cNvSpPr>
            <a:spLocks noGrp="1"/>
          </p:cNvSpPr>
          <p:nvPr>
            <p:ph idx="1"/>
          </p:nvPr>
        </p:nvSpPr>
        <p:spPr>
          <a:xfrm>
            <a:off x="485603" y="1134533"/>
            <a:ext cx="8788399" cy="3880773"/>
          </a:xfrm>
        </p:spPr>
        <p:txBody>
          <a:bodyPr/>
          <a:lstStyle/>
          <a:p>
            <a:pPr algn="just"/>
            <a:r>
              <a:rPr lang="fr-FR" dirty="0"/>
              <a:t>Cette clause a beaucoup d’importance dans le</a:t>
            </a:r>
            <a:r>
              <a:rPr lang="fr-FR" b="1" dirty="0"/>
              <a:t> contrat de développement de logiciel spécifique</a:t>
            </a:r>
            <a:r>
              <a:rPr lang="fr-FR" dirty="0"/>
              <a:t>. La recette est l’action de recevoir et de vérifier un produit. Il y a donc nécessairement deux étapes pour les logiciels spécifiques :</a:t>
            </a:r>
          </a:p>
          <a:p>
            <a:pPr algn="just"/>
            <a:r>
              <a:rPr lang="fr-FR" dirty="0"/>
              <a:t>Après une période de tests, vous pouvez prononcer la </a:t>
            </a:r>
            <a:r>
              <a:rPr lang="fr-FR" b="1" dirty="0"/>
              <a:t>recette provisoire</a:t>
            </a:r>
            <a:r>
              <a:rPr lang="fr-FR" dirty="0"/>
              <a:t> si le logiciel remplit les exigences de votre cahier des charges.</a:t>
            </a:r>
          </a:p>
          <a:p>
            <a:pPr algn="just"/>
            <a:r>
              <a:rPr lang="fr-FR" dirty="0"/>
              <a:t>La </a:t>
            </a:r>
            <a:r>
              <a:rPr lang="fr-FR" b="1" dirty="0"/>
              <a:t>recette définitive</a:t>
            </a:r>
            <a:r>
              <a:rPr lang="fr-FR" dirty="0"/>
              <a:t> a lieu après une vérification du service rendu. La vérification permet de constater le bon fonctionnement du logiciel. Le prononcé de la recette définitive marque le point de départ des garanties et éteint la possibilité pour le client d’invoquer une non-conformité ou des vices de fonctionnement.</a:t>
            </a:r>
          </a:p>
          <a:p>
            <a:endParaRPr lang="fr-FR" dirty="0"/>
          </a:p>
        </p:txBody>
      </p:sp>
      <p:sp>
        <p:nvSpPr>
          <p:cNvPr id="4" name="Espace réservé du numéro de diapositive 3">
            <a:extLst>
              <a:ext uri="{FF2B5EF4-FFF2-40B4-BE49-F238E27FC236}">
                <a16:creationId xmlns:a16="http://schemas.microsoft.com/office/drawing/2014/main" id="{8B39AAB7-AA68-4906-B6D7-3C29FF6A04E3}"/>
              </a:ext>
            </a:extLst>
          </p:cNvPr>
          <p:cNvSpPr>
            <a:spLocks noGrp="1"/>
          </p:cNvSpPr>
          <p:nvPr>
            <p:ph type="sldNum" sz="quarter" idx="12"/>
          </p:nvPr>
        </p:nvSpPr>
        <p:spPr/>
        <p:txBody>
          <a:bodyPr/>
          <a:lstStyle/>
          <a:p>
            <a:fld id="{5AED557A-CDB5-4098-A137-F8466BC1C290}" type="slidenum">
              <a:rPr lang="fr-FR" smtClean="0"/>
              <a:t>11</a:t>
            </a:fld>
            <a:endParaRPr lang="fr-FR"/>
          </a:p>
        </p:txBody>
      </p:sp>
    </p:spTree>
    <p:extLst>
      <p:ext uri="{BB962C8B-B14F-4D97-AF65-F5344CB8AC3E}">
        <p14:creationId xmlns:p14="http://schemas.microsoft.com/office/powerpoint/2010/main" val="32589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F15179-BB95-4FE4-861D-F7FDCD981A5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87969A3-5DB6-44A2-9CA8-D182846F7265}"/>
              </a:ext>
            </a:extLst>
          </p:cNvPr>
          <p:cNvSpPr>
            <a:spLocks noGrp="1"/>
          </p:cNvSpPr>
          <p:nvPr>
            <p:ph idx="1"/>
          </p:nvPr>
        </p:nvSpPr>
        <p:spPr/>
        <p:txBody>
          <a:bodyPr>
            <a:normAutofit fontScale="70000" lnSpcReduction="20000"/>
          </a:bodyPr>
          <a:lstStyle/>
          <a:p>
            <a:pPr marL="0" indent="0" algn="just">
              <a:buNone/>
            </a:pPr>
            <a:r>
              <a:rPr lang="fr-FR" b="1" dirty="0"/>
              <a:t>e Cause résolutoire </a:t>
            </a:r>
          </a:p>
          <a:p>
            <a:pPr algn="just"/>
            <a:r>
              <a:rPr lang="fr-FR" dirty="0"/>
              <a:t>C'est une clause qui prévoit qu'en cas de manquement à une obligation contractuelle, le contrat sera résolu de plein droit (et on remet tout en l'état de départ). </a:t>
            </a:r>
          </a:p>
          <a:p>
            <a:pPr algn="just"/>
            <a:r>
              <a:rPr lang="fr-FR" dirty="0"/>
              <a:t>Le bénéficiaire de la clause n'aura plus a exécuter son obligation. l'objectif est d'éviter le recours à la justice, et l'annulation est rétroactive. </a:t>
            </a:r>
          </a:p>
          <a:p>
            <a:pPr algn="just"/>
            <a:r>
              <a:rPr lang="fr-FR" dirty="0"/>
              <a:t>Pour être acceptable, elle doit être rédigée, précise, et surtout prévoir un préavis. </a:t>
            </a:r>
          </a:p>
          <a:p>
            <a:pPr algn="just"/>
            <a:r>
              <a:rPr lang="fr-FR" dirty="0"/>
              <a:t>Après quoi, le contrat sera considéré comme n'avoir jamais existé. Les parties devront se rendre ce qui a déjà été donné. </a:t>
            </a:r>
          </a:p>
          <a:p>
            <a:pPr marL="0" indent="0" algn="just">
              <a:buNone/>
            </a:pPr>
            <a:r>
              <a:rPr lang="fr-FR" b="1" dirty="0"/>
              <a:t>f Clause de divisibilité ou d'indivisibilité</a:t>
            </a:r>
          </a:p>
          <a:p>
            <a:pPr algn="just"/>
            <a:r>
              <a:rPr lang="fr-FR" dirty="0"/>
              <a:t> • Clause de divisibilité : Si l'une des clause du contrat est contraire à la loi, seule la clause en question sera annulée. Le contrat demeurera valable. Les parties peuvent aussi s'engager à renégocier une autre clause pour la rendre valable.</a:t>
            </a:r>
          </a:p>
          <a:p>
            <a:pPr marL="0" indent="0" algn="just">
              <a:buNone/>
            </a:pPr>
            <a:r>
              <a:rPr lang="fr-FR" b="1" u="sng" dirty="0"/>
              <a:t>Clause d'indivisibilité : </a:t>
            </a:r>
          </a:p>
          <a:p>
            <a:pPr algn="just"/>
            <a:r>
              <a:rPr lang="fr-FR" dirty="0"/>
              <a:t>A l'inverse, elle emporte la totalité du contrat. On peut également penser à un clause dans un contrat ensemblier (sous-contrat inséré dans un gros contrat). </a:t>
            </a:r>
          </a:p>
          <a:p>
            <a:pPr algn="just"/>
            <a:r>
              <a:rPr lang="fr-FR" dirty="0"/>
              <a:t>Dans ce cas, tous les contrats sont annulés. </a:t>
            </a:r>
          </a:p>
          <a:p>
            <a:pPr algn="just"/>
            <a:endParaRPr lang="fr-FR" dirty="0"/>
          </a:p>
        </p:txBody>
      </p:sp>
      <p:sp>
        <p:nvSpPr>
          <p:cNvPr id="4" name="Espace réservé du numéro de diapositive 3">
            <a:extLst>
              <a:ext uri="{FF2B5EF4-FFF2-40B4-BE49-F238E27FC236}">
                <a16:creationId xmlns:a16="http://schemas.microsoft.com/office/drawing/2014/main" id="{8B27D944-D5F3-482D-9E67-D48E45EB86DD}"/>
              </a:ext>
            </a:extLst>
          </p:cNvPr>
          <p:cNvSpPr>
            <a:spLocks noGrp="1"/>
          </p:cNvSpPr>
          <p:nvPr>
            <p:ph type="sldNum" sz="quarter" idx="12"/>
          </p:nvPr>
        </p:nvSpPr>
        <p:spPr/>
        <p:txBody>
          <a:bodyPr/>
          <a:lstStyle/>
          <a:p>
            <a:fld id="{5AED557A-CDB5-4098-A137-F8466BC1C290}" type="slidenum">
              <a:rPr lang="fr-FR" smtClean="0"/>
              <a:t>12</a:t>
            </a:fld>
            <a:endParaRPr lang="fr-FR"/>
          </a:p>
        </p:txBody>
      </p:sp>
    </p:spTree>
    <p:extLst>
      <p:ext uri="{BB962C8B-B14F-4D97-AF65-F5344CB8AC3E}">
        <p14:creationId xmlns:p14="http://schemas.microsoft.com/office/powerpoint/2010/main" val="67832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81D238A-D2D9-4C87-AE4C-D903AF7E932F}"/>
              </a:ext>
            </a:extLst>
          </p:cNvPr>
          <p:cNvSpPr>
            <a:spLocks noGrp="1"/>
          </p:cNvSpPr>
          <p:nvPr>
            <p:ph idx="1"/>
          </p:nvPr>
        </p:nvSpPr>
        <p:spPr>
          <a:xfrm>
            <a:off x="436702" y="394101"/>
            <a:ext cx="8596668" cy="6206067"/>
          </a:xfrm>
        </p:spPr>
        <p:txBody>
          <a:bodyPr>
            <a:normAutofit fontScale="85000" lnSpcReduction="20000"/>
          </a:bodyPr>
          <a:lstStyle/>
          <a:p>
            <a:pPr marL="0" indent="0" algn="just">
              <a:buNone/>
            </a:pPr>
            <a:r>
              <a:rPr lang="fr-FR" b="1" dirty="0"/>
              <a:t>g Clauses de transparence en cas de sous-traitance </a:t>
            </a:r>
          </a:p>
          <a:p>
            <a:pPr algn="just"/>
            <a:r>
              <a:rPr lang="fr-FR" dirty="0"/>
              <a:t>C'est une clause qui oblige un prestataire à déclarer les prestataires auxquels ils ont eux-mêmes recours (leurs sous-traitants). </a:t>
            </a:r>
          </a:p>
          <a:p>
            <a:pPr algn="just"/>
            <a:r>
              <a:rPr lang="fr-FR" dirty="0"/>
              <a:t>Même sans cette clause, la loi l'impose (la CNIL lorsqu'il y a des données personnelles). </a:t>
            </a:r>
          </a:p>
          <a:p>
            <a:pPr marL="0" indent="0" algn="just">
              <a:buNone/>
            </a:pPr>
            <a:r>
              <a:rPr lang="fr-FR" b="1" dirty="0"/>
              <a:t>h Clause d'opacité / de confidentialité </a:t>
            </a:r>
          </a:p>
          <a:p>
            <a:pPr algn="just"/>
            <a:r>
              <a:rPr lang="fr-FR" dirty="0"/>
              <a:t>Tous les documents fournis par une entreprise aux prestataires pour qu'ils exécutent leur contrat restent la propriété de l'entreprise. </a:t>
            </a:r>
          </a:p>
          <a:p>
            <a:pPr algn="just"/>
            <a:r>
              <a:rPr lang="fr-FR" dirty="0"/>
              <a:t>Les données sont strictement couvertes par le secret professionnel (article 226-13 du code pénal). </a:t>
            </a:r>
          </a:p>
          <a:p>
            <a:pPr algn="just"/>
            <a:r>
              <a:rPr lang="fr-FR" dirty="0"/>
              <a:t>L'article 34 de la loi Informatique et Libertés précise que le client s'engage à prendre toutes les précautions utiles afin de préserver la sécurité des informations, et d'empêcher qu'elles ne soient déformées, endommagées, ou communiquées à des personnes non autorisées. </a:t>
            </a:r>
          </a:p>
          <a:p>
            <a:pPr algn="just"/>
            <a:r>
              <a:rPr lang="fr-FR" dirty="0"/>
              <a:t>C'est pourquoi le prestataire s'engage à respecter un certain nombre d'obligations, et à les faire respecter par son personnel. </a:t>
            </a:r>
          </a:p>
          <a:p>
            <a:pPr marL="0" indent="0" algn="just">
              <a:buNone/>
            </a:pPr>
            <a:r>
              <a:rPr lang="fr-FR" dirty="0"/>
              <a:t>En bref, le prestataire s'engage à : </a:t>
            </a:r>
          </a:p>
          <a:p>
            <a:pPr marL="177800" indent="0" algn="just">
              <a:buNone/>
            </a:pPr>
            <a:r>
              <a:rPr lang="fr-FR" dirty="0"/>
              <a:t>• ne pas faire de copies</a:t>
            </a:r>
          </a:p>
          <a:p>
            <a:pPr marL="177800" indent="0" algn="just">
              <a:buNone/>
            </a:pPr>
            <a:r>
              <a:rPr lang="fr-FR" dirty="0"/>
              <a:t> • ne pas utiliser les documents à une autre fin que pour la mission </a:t>
            </a:r>
          </a:p>
          <a:p>
            <a:pPr marL="177800" indent="0" algn="just">
              <a:buNone/>
            </a:pPr>
            <a:r>
              <a:rPr lang="fr-FR" dirty="0"/>
              <a:t>• ne pas les divulguer</a:t>
            </a:r>
          </a:p>
          <a:p>
            <a:pPr marL="177800" indent="0" algn="just">
              <a:buNone/>
            </a:pPr>
            <a:r>
              <a:rPr lang="fr-FR" dirty="0"/>
              <a:t> • prendre les mesures pour éviter qu'elles soient détournées </a:t>
            </a:r>
          </a:p>
          <a:p>
            <a:pPr marL="177800" indent="0" algn="just">
              <a:buNone/>
            </a:pPr>
            <a:r>
              <a:rPr lang="fr-FR" dirty="0"/>
              <a:t>• prendre toutes les mesures pour assurer leur préservation et leur intégrité pendant la durée au contrat </a:t>
            </a:r>
          </a:p>
          <a:p>
            <a:pPr marL="177800" indent="0" algn="just">
              <a:buNone/>
            </a:pPr>
            <a:r>
              <a:rPr lang="fr-FR" dirty="0"/>
              <a:t>• A la fin du contrat, le prestataire s'engage à détruire toutes les informations qui restent</a:t>
            </a:r>
          </a:p>
        </p:txBody>
      </p:sp>
      <p:sp>
        <p:nvSpPr>
          <p:cNvPr id="2" name="Espace réservé du numéro de diapositive 1">
            <a:extLst>
              <a:ext uri="{FF2B5EF4-FFF2-40B4-BE49-F238E27FC236}">
                <a16:creationId xmlns:a16="http://schemas.microsoft.com/office/drawing/2014/main" id="{1273735B-48B7-4699-8D85-9DB6D611EA86}"/>
              </a:ext>
            </a:extLst>
          </p:cNvPr>
          <p:cNvSpPr>
            <a:spLocks noGrp="1"/>
          </p:cNvSpPr>
          <p:nvPr>
            <p:ph type="sldNum" sz="quarter" idx="12"/>
          </p:nvPr>
        </p:nvSpPr>
        <p:spPr/>
        <p:txBody>
          <a:bodyPr/>
          <a:lstStyle/>
          <a:p>
            <a:fld id="{5AED557A-CDB5-4098-A137-F8466BC1C290}" type="slidenum">
              <a:rPr lang="fr-FR" smtClean="0"/>
              <a:t>13</a:t>
            </a:fld>
            <a:endParaRPr lang="fr-FR"/>
          </a:p>
        </p:txBody>
      </p:sp>
    </p:spTree>
    <p:extLst>
      <p:ext uri="{BB962C8B-B14F-4D97-AF65-F5344CB8AC3E}">
        <p14:creationId xmlns:p14="http://schemas.microsoft.com/office/powerpoint/2010/main" val="54446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F13C87-CF88-4789-8A0F-DA36ADD57FC2}"/>
              </a:ext>
            </a:extLst>
          </p:cNvPr>
          <p:cNvSpPr>
            <a:spLocks noGrp="1"/>
          </p:cNvSpPr>
          <p:nvPr>
            <p:ph type="title"/>
          </p:nvPr>
        </p:nvSpPr>
        <p:spPr>
          <a:xfrm>
            <a:off x="677334" y="609600"/>
            <a:ext cx="8596668" cy="630831"/>
          </a:xfrm>
        </p:spPr>
        <p:txBody>
          <a:bodyPr>
            <a:normAutofit fontScale="90000"/>
          </a:bodyPr>
          <a:lstStyle/>
          <a:p>
            <a:r>
              <a:rPr lang="fr-FR" dirty="0"/>
              <a:t>i. </a:t>
            </a:r>
            <a:r>
              <a:rPr lang="fr-FR" sz="2400" dirty="0"/>
              <a:t>Clause de propriété intellectuelle</a:t>
            </a:r>
            <a:endParaRPr lang="fr-FR" dirty="0"/>
          </a:p>
        </p:txBody>
      </p:sp>
      <p:sp>
        <p:nvSpPr>
          <p:cNvPr id="3" name="Espace réservé du contenu 2">
            <a:extLst>
              <a:ext uri="{FF2B5EF4-FFF2-40B4-BE49-F238E27FC236}">
                <a16:creationId xmlns:a16="http://schemas.microsoft.com/office/drawing/2014/main" id="{A0E8CE95-3397-47FB-B194-292CD28039B5}"/>
              </a:ext>
            </a:extLst>
          </p:cNvPr>
          <p:cNvSpPr>
            <a:spLocks noGrp="1"/>
          </p:cNvSpPr>
          <p:nvPr>
            <p:ph idx="1"/>
          </p:nvPr>
        </p:nvSpPr>
        <p:spPr>
          <a:xfrm>
            <a:off x="533400" y="1736796"/>
            <a:ext cx="8596668" cy="3880773"/>
          </a:xfrm>
        </p:spPr>
        <p:txBody>
          <a:bodyPr/>
          <a:lstStyle/>
          <a:p>
            <a:pPr algn="just"/>
            <a:r>
              <a:rPr lang="fr-FR" dirty="0"/>
              <a:t>La clause de cession de droits de propriété intellectuelle dans tout contrat est essentielle, encore plus </a:t>
            </a:r>
            <a:r>
              <a:rPr lang="fr-FR" dirty="0">
                <a:solidFill>
                  <a:schemeClr val="tx1"/>
                </a:solidFill>
              </a:rPr>
              <a:t>dans les </a:t>
            </a:r>
            <a:r>
              <a:rPr lang="fr-FR" dirty="0">
                <a:solidFill>
                  <a:schemeClr val="tx1"/>
                </a:solidFill>
                <a:hlinkClick r:id="rId2">
                  <a:extLst>
                    <a:ext uri="{A12FA001-AC4F-418D-AE19-62706E023703}">
                      <ahyp:hlinkClr xmlns:ahyp="http://schemas.microsoft.com/office/drawing/2018/hyperlinkcolor" val="tx"/>
                    </a:ext>
                  </a:extLst>
                </a:hlinkClick>
              </a:rPr>
              <a:t>contrats de prestation de services</a:t>
            </a:r>
            <a:r>
              <a:rPr lang="fr-FR" dirty="0">
                <a:solidFill>
                  <a:schemeClr val="tx1"/>
                </a:solidFill>
              </a:rPr>
              <a:t>. </a:t>
            </a:r>
          </a:p>
          <a:p>
            <a:pPr algn="just"/>
            <a:r>
              <a:rPr lang="fr-FR" dirty="0"/>
              <a:t>Elle sert à déterminer clairement, explicitement et facilement qui est le propriétaire des œuvres produites dans le cadre de la prestation. </a:t>
            </a:r>
          </a:p>
          <a:p>
            <a:pPr algn="just"/>
            <a:r>
              <a:rPr lang="fr-FR" dirty="0"/>
              <a:t>Sans cette clause, le commanditaire ne bénéficie d’aucun droit de propriété sur l’œuvre réalisée par le prestataire, c’est pourquoi elle est capitale et doit être rédigée avec soin, minutie et doit prendre en compte tous les cas de figure.</a:t>
            </a:r>
          </a:p>
        </p:txBody>
      </p:sp>
      <p:pic>
        <p:nvPicPr>
          <p:cNvPr id="4" name="Image 3">
            <a:extLst>
              <a:ext uri="{FF2B5EF4-FFF2-40B4-BE49-F238E27FC236}">
                <a16:creationId xmlns:a16="http://schemas.microsoft.com/office/drawing/2014/main" id="{D1CC649B-C9AD-4C1A-AC09-971783AED322}"/>
              </a:ext>
            </a:extLst>
          </p:cNvPr>
          <p:cNvPicPr>
            <a:picLocks noChangeAspect="1"/>
          </p:cNvPicPr>
          <p:nvPr/>
        </p:nvPicPr>
        <p:blipFill>
          <a:blip r:embed="rId3"/>
          <a:stretch>
            <a:fillRect/>
          </a:stretch>
        </p:blipFill>
        <p:spPr>
          <a:xfrm>
            <a:off x="5234361" y="4522216"/>
            <a:ext cx="6007409" cy="2311519"/>
          </a:xfrm>
          <a:prstGeom prst="rect">
            <a:avLst/>
          </a:prstGeom>
        </p:spPr>
      </p:pic>
      <p:pic>
        <p:nvPicPr>
          <p:cNvPr id="5" name="Image 4">
            <a:extLst>
              <a:ext uri="{FF2B5EF4-FFF2-40B4-BE49-F238E27FC236}">
                <a16:creationId xmlns:a16="http://schemas.microsoft.com/office/drawing/2014/main" id="{9B74579D-BD94-4A93-B42E-77F25F2FF979}"/>
              </a:ext>
            </a:extLst>
          </p:cNvPr>
          <p:cNvPicPr>
            <a:picLocks noChangeAspect="1"/>
          </p:cNvPicPr>
          <p:nvPr/>
        </p:nvPicPr>
        <p:blipFill>
          <a:blip r:embed="rId4"/>
          <a:stretch>
            <a:fillRect/>
          </a:stretch>
        </p:blipFill>
        <p:spPr>
          <a:xfrm>
            <a:off x="775431" y="4973090"/>
            <a:ext cx="3530781" cy="704886"/>
          </a:xfrm>
          <a:prstGeom prst="rect">
            <a:avLst/>
          </a:prstGeom>
        </p:spPr>
      </p:pic>
      <p:sp>
        <p:nvSpPr>
          <p:cNvPr id="6" name="Espace réservé du numéro de diapositive 5">
            <a:extLst>
              <a:ext uri="{FF2B5EF4-FFF2-40B4-BE49-F238E27FC236}">
                <a16:creationId xmlns:a16="http://schemas.microsoft.com/office/drawing/2014/main" id="{C3FC59D8-3425-457D-BF37-A76DECFBCAAF}"/>
              </a:ext>
            </a:extLst>
          </p:cNvPr>
          <p:cNvSpPr>
            <a:spLocks noGrp="1"/>
          </p:cNvSpPr>
          <p:nvPr>
            <p:ph type="sldNum" sz="quarter" idx="12"/>
          </p:nvPr>
        </p:nvSpPr>
        <p:spPr/>
        <p:txBody>
          <a:bodyPr/>
          <a:lstStyle/>
          <a:p>
            <a:fld id="{5AED557A-CDB5-4098-A137-F8466BC1C290}" type="slidenum">
              <a:rPr lang="fr-FR" smtClean="0"/>
              <a:t>14</a:t>
            </a:fld>
            <a:endParaRPr lang="fr-FR"/>
          </a:p>
        </p:txBody>
      </p:sp>
    </p:spTree>
    <p:extLst>
      <p:ext uri="{BB962C8B-B14F-4D97-AF65-F5344CB8AC3E}">
        <p14:creationId xmlns:p14="http://schemas.microsoft.com/office/powerpoint/2010/main" val="213867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FEBF556-ED1B-47DD-A97A-E7A7D3D39FC7}"/>
              </a:ext>
            </a:extLst>
          </p:cNvPr>
          <p:cNvSpPr>
            <a:spLocks noGrp="1"/>
          </p:cNvSpPr>
          <p:nvPr>
            <p:ph idx="1"/>
          </p:nvPr>
        </p:nvSpPr>
        <p:spPr>
          <a:xfrm>
            <a:off x="466023" y="258233"/>
            <a:ext cx="8596668" cy="6341534"/>
          </a:xfrm>
        </p:spPr>
        <p:txBody>
          <a:bodyPr>
            <a:normAutofit/>
          </a:bodyPr>
          <a:lstStyle/>
          <a:p>
            <a:pPr marL="0" indent="0" algn="just">
              <a:lnSpc>
                <a:spcPct val="170000"/>
              </a:lnSpc>
              <a:buNone/>
            </a:pPr>
            <a:r>
              <a:rPr lang="fr-FR" b="1" dirty="0"/>
              <a:t>j Clauses compromissoire </a:t>
            </a:r>
          </a:p>
          <a:p>
            <a:pPr algn="just">
              <a:lnSpc>
                <a:spcPct val="170000"/>
              </a:lnSpc>
            </a:pPr>
            <a:r>
              <a:rPr lang="fr-FR" dirty="0"/>
              <a:t>C'est la clause par laquelle les parties s'engagent en cas de litige à le porter non pas devant un tribunal mais devant un arbitre. </a:t>
            </a:r>
          </a:p>
          <a:p>
            <a:pPr algn="just">
              <a:lnSpc>
                <a:spcPct val="170000"/>
              </a:lnSpc>
            </a:pPr>
            <a:r>
              <a:rPr lang="fr-FR" dirty="0"/>
              <a:t>Cette clause n'est autorisée que dans les contrats entre professionnels. La clause doit préciser l'identité du/des arbitres ou les modalité de leur désignation, sinon la clause est annulée. </a:t>
            </a:r>
          </a:p>
          <a:p>
            <a:pPr marL="0" indent="0" algn="just">
              <a:lnSpc>
                <a:spcPct val="170000"/>
              </a:lnSpc>
              <a:buNone/>
            </a:pPr>
            <a:endParaRPr lang="fr-FR" sz="500" dirty="0"/>
          </a:p>
        </p:txBody>
      </p:sp>
      <p:sp>
        <p:nvSpPr>
          <p:cNvPr id="4" name="Espace réservé du numéro de diapositive 3">
            <a:extLst>
              <a:ext uri="{FF2B5EF4-FFF2-40B4-BE49-F238E27FC236}">
                <a16:creationId xmlns:a16="http://schemas.microsoft.com/office/drawing/2014/main" id="{42C6FE95-6ED3-4F3A-A4A3-276F24E3912B}"/>
              </a:ext>
            </a:extLst>
          </p:cNvPr>
          <p:cNvSpPr>
            <a:spLocks noGrp="1"/>
          </p:cNvSpPr>
          <p:nvPr>
            <p:ph type="sldNum" sz="quarter" idx="12"/>
          </p:nvPr>
        </p:nvSpPr>
        <p:spPr/>
        <p:txBody>
          <a:bodyPr/>
          <a:lstStyle/>
          <a:p>
            <a:fld id="{5AED557A-CDB5-4098-A137-F8466BC1C290}" type="slidenum">
              <a:rPr lang="fr-FR" smtClean="0"/>
              <a:t>15</a:t>
            </a:fld>
            <a:endParaRPr lang="fr-FR"/>
          </a:p>
        </p:txBody>
      </p:sp>
    </p:spTree>
    <p:extLst>
      <p:ext uri="{BB962C8B-B14F-4D97-AF65-F5344CB8AC3E}">
        <p14:creationId xmlns:p14="http://schemas.microsoft.com/office/powerpoint/2010/main" val="135260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0F1088A-5BAD-41C0-A94C-6C42EA3E7230}"/>
              </a:ext>
            </a:extLst>
          </p:cNvPr>
          <p:cNvSpPr>
            <a:spLocks noGrp="1"/>
          </p:cNvSpPr>
          <p:nvPr>
            <p:ph idx="1"/>
          </p:nvPr>
        </p:nvSpPr>
        <p:spPr>
          <a:xfrm>
            <a:off x="677334" y="550333"/>
            <a:ext cx="8596668" cy="6104467"/>
          </a:xfrm>
        </p:spPr>
        <p:txBody>
          <a:bodyPr>
            <a:normAutofit fontScale="85000" lnSpcReduction="10000"/>
          </a:bodyPr>
          <a:lstStyle/>
          <a:p>
            <a:pPr marL="0" indent="0" algn="just">
              <a:lnSpc>
                <a:spcPct val="170000"/>
              </a:lnSpc>
              <a:buNone/>
            </a:pPr>
            <a:r>
              <a:rPr lang="fr-FR" b="1" dirty="0"/>
              <a:t>k. L'objectif de la clause limitative de responsabilités / clause de responsabilité</a:t>
            </a:r>
          </a:p>
          <a:p>
            <a:pPr algn="just">
              <a:lnSpc>
                <a:spcPct val="170000"/>
              </a:lnSpc>
            </a:pPr>
            <a:r>
              <a:rPr lang="fr-FR" dirty="0"/>
              <a:t> L'objectif de cette clause est de déroger au droit commun. </a:t>
            </a:r>
          </a:p>
          <a:p>
            <a:pPr algn="just">
              <a:lnSpc>
                <a:spcPct val="170000"/>
              </a:lnSpc>
            </a:pPr>
            <a:r>
              <a:rPr lang="fr-FR" dirty="0"/>
              <a:t>Elle consiste, pour l'une des parties, à s'exonérer ou restreindre sa responsabilité en plafonnant les éventuels dommages et intérêts dus en cas de problème, voire de les supprimer. </a:t>
            </a:r>
          </a:p>
          <a:p>
            <a:pPr marL="0" indent="0" algn="just">
              <a:lnSpc>
                <a:spcPct val="170000"/>
              </a:lnSpc>
              <a:buNone/>
            </a:pPr>
            <a:r>
              <a:rPr lang="fr-FR" dirty="0"/>
              <a:t>Cette clause doit impérativement : </a:t>
            </a:r>
          </a:p>
          <a:p>
            <a:pPr marL="0" indent="0" algn="just">
              <a:lnSpc>
                <a:spcPct val="170000"/>
              </a:lnSpc>
              <a:buNone/>
            </a:pPr>
            <a:r>
              <a:rPr lang="fr-FR" dirty="0"/>
              <a:t>• Prévoir un plafond : il s'agit du montant maximum des indemnités qui devra être payé par la partie fautive en cas de préjudice. En pratique, ce montant est en rapport avec le chiffre d'affaire du contrat (entre 10 et 20 % du CA) </a:t>
            </a:r>
          </a:p>
          <a:p>
            <a:pPr marL="0" indent="0" algn="just">
              <a:lnSpc>
                <a:spcPct val="170000"/>
              </a:lnSpc>
              <a:buNone/>
            </a:pPr>
            <a:r>
              <a:rPr lang="fr-FR" dirty="0"/>
              <a:t>• S'exprimer sur la nature du préjudice : On peut prévoir par exemple que le préjudice d'image (très difficile à quantifier) ne sera pas réparable.</a:t>
            </a:r>
          </a:p>
          <a:p>
            <a:pPr algn="just">
              <a:lnSpc>
                <a:spcPct val="170000"/>
              </a:lnSpc>
            </a:pPr>
            <a:r>
              <a:rPr lang="fr-FR" dirty="0"/>
              <a:t> De même que le préjudice lié à la perte de données (sauf si c'est l'objet du contrat). Toutes les clauses qui stipuleraient que les préjudices financiers sont des préjudices indirect sont annulées. </a:t>
            </a:r>
          </a:p>
        </p:txBody>
      </p:sp>
      <p:sp>
        <p:nvSpPr>
          <p:cNvPr id="4" name="Espace réservé du numéro de diapositive 3">
            <a:extLst>
              <a:ext uri="{FF2B5EF4-FFF2-40B4-BE49-F238E27FC236}">
                <a16:creationId xmlns:a16="http://schemas.microsoft.com/office/drawing/2014/main" id="{676657F6-DA14-4DBF-96B5-3DDA64002EE3}"/>
              </a:ext>
            </a:extLst>
          </p:cNvPr>
          <p:cNvSpPr>
            <a:spLocks noGrp="1"/>
          </p:cNvSpPr>
          <p:nvPr>
            <p:ph type="sldNum" sz="quarter" idx="12"/>
          </p:nvPr>
        </p:nvSpPr>
        <p:spPr/>
        <p:txBody>
          <a:bodyPr/>
          <a:lstStyle/>
          <a:p>
            <a:fld id="{5AED557A-CDB5-4098-A137-F8466BC1C290}" type="slidenum">
              <a:rPr lang="fr-FR" smtClean="0"/>
              <a:t>16</a:t>
            </a:fld>
            <a:endParaRPr lang="fr-FR"/>
          </a:p>
        </p:txBody>
      </p:sp>
    </p:spTree>
    <p:extLst>
      <p:ext uri="{BB962C8B-B14F-4D97-AF65-F5344CB8AC3E}">
        <p14:creationId xmlns:p14="http://schemas.microsoft.com/office/powerpoint/2010/main" val="116293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ADE7E2-FB04-4D4B-B6A8-E94588B93F8B}"/>
              </a:ext>
            </a:extLst>
          </p:cNvPr>
          <p:cNvSpPr>
            <a:spLocks noGrp="1"/>
          </p:cNvSpPr>
          <p:nvPr>
            <p:ph type="title"/>
          </p:nvPr>
        </p:nvSpPr>
        <p:spPr/>
        <p:txBody>
          <a:bodyPr/>
          <a:lstStyle/>
          <a:p>
            <a:r>
              <a:rPr lang="fr-FR" dirty="0"/>
              <a:t>2) Les différentes garanties </a:t>
            </a:r>
            <a:br>
              <a:rPr lang="fr-FR" dirty="0"/>
            </a:br>
            <a:endParaRPr lang="fr-FR" dirty="0"/>
          </a:p>
        </p:txBody>
      </p:sp>
      <p:sp>
        <p:nvSpPr>
          <p:cNvPr id="3" name="Espace réservé du contenu 2">
            <a:extLst>
              <a:ext uri="{FF2B5EF4-FFF2-40B4-BE49-F238E27FC236}">
                <a16:creationId xmlns:a16="http://schemas.microsoft.com/office/drawing/2014/main" id="{5D1E4FC0-B9BF-4750-A624-81BB793BF888}"/>
              </a:ext>
            </a:extLst>
          </p:cNvPr>
          <p:cNvSpPr>
            <a:spLocks noGrp="1"/>
          </p:cNvSpPr>
          <p:nvPr>
            <p:ph idx="1"/>
          </p:nvPr>
        </p:nvSpPr>
        <p:spPr>
          <a:xfrm>
            <a:off x="677333" y="1395663"/>
            <a:ext cx="9245599" cy="5301470"/>
          </a:xfrm>
        </p:spPr>
        <p:txBody>
          <a:bodyPr>
            <a:normAutofit fontScale="85000" lnSpcReduction="20000"/>
          </a:bodyPr>
          <a:lstStyle/>
          <a:p>
            <a:pPr marL="0" indent="0" algn="just">
              <a:lnSpc>
                <a:spcPct val="170000"/>
              </a:lnSpc>
              <a:buNone/>
            </a:pPr>
            <a:r>
              <a:rPr lang="fr-FR" b="1" dirty="0"/>
              <a:t>a La garantie des vices cachés </a:t>
            </a:r>
          </a:p>
          <a:p>
            <a:pPr algn="just">
              <a:lnSpc>
                <a:spcPct val="170000"/>
              </a:lnSpc>
            </a:pPr>
            <a:r>
              <a:rPr lang="fr-FR" dirty="0"/>
              <a:t>Elle s'applique particulièrement aux contrats de vente. Article 1641 du Code Civil : pour mettre en œuvre la garantie des vices cachés, l'objet de a vente doit revêtir 2 caractères : </a:t>
            </a:r>
          </a:p>
          <a:p>
            <a:pPr marL="0" indent="0" algn="just">
              <a:lnSpc>
                <a:spcPct val="170000"/>
              </a:lnSpc>
              <a:buNone/>
            </a:pPr>
            <a:r>
              <a:rPr lang="fr-FR" dirty="0"/>
              <a:t>• Il doit y avoir un défaut de nature à interdire l'usage de la chose, ou à diminuer cet usage, au point où le client ne l'aurait pas acquis s'il l'avait connu. </a:t>
            </a:r>
          </a:p>
          <a:p>
            <a:pPr marL="0" indent="0" algn="just">
              <a:lnSpc>
                <a:spcPct val="170000"/>
              </a:lnSpc>
              <a:buNone/>
            </a:pPr>
            <a:r>
              <a:rPr lang="fr-FR" dirty="0"/>
              <a:t>• Le défaut ne doit pas être apparent au moment de l'acquisition de la chose. </a:t>
            </a:r>
          </a:p>
          <a:p>
            <a:pPr marL="0" indent="0" algn="just">
              <a:lnSpc>
                <a:spcPct val="170000"/>
              </a:lnSpc>
              <a:buNone/>
            </a:pPr>
            <a:r>
              <a:rPr lang="fr-FR" b="1" dirty="0"/>
              <a:t>Est-ce que la garantie contre les vices cachés peut s'appliquer aux logiciels ? </a:t>
            </a:r>
          </a:p>
          <a:p>
            <a:pPr algn="just">
              <a:lnSpc>
                <a:spcPct val="170000"/>
              </a:lnSpc>
            </a:pPr>
            <a:r>
              <a:rPr lang="fr-FR" dirty="0"/>
              <a:t>En théorie c'est approprié mais les tribunaux ne l'appliquent que si le logiciel est l'objet d'un contrat d'entreprise et bénéficie d'une originalité lui permettant de bénéficier d'une protection. </a:t>
            </a:r>
          </a:p>
          <a:p>
            <a:pPr algn="just">
              <a:lnSpc>
                <a:spcPct val="170000"/>
              </a:lnSpc>
            </a:pPr>
            <a:r>
              <a:rPr lang="fr-FR" dirty="0"/>
              <a:t>Le vice doit en tout état de cause être inhérent au logiciel, et pas dû a une mauvaise utilisation de celui-ci. La difficulté réside à connaitre l'origine des anomalies : </a:t>
            </a:r>
          </a:p>
          <a:p>
            <a:pPr algn="just">
              <a:lnSpc>
                <a:spcPct val="170000"/>
              </a:lnSpc>
            </a:pPr>
            <a:r>
              <a:rPr lang="fr-FR" dirty="0"/>
              <a:t>déterminer les causes de la défectuosité du logiciel (souvent long et onéreux).</a:t>
            </a:r>
          </a:p>
        </p:txBody>
      </p:sp>
      <p:sp>
        <p:nvSpPr>
          <p:cNvPr id="4" name="Espace réservé du numéro de diapositive 3">
            <a:extLst>
              <a:ext uri="{FF2B5EF4-FFF2-40B4-BE49-F238E27FC236}">
                <a16:creationId xmlns:a16="http://schemas.microsoft.com/office/drawing/2014/main" id="{3EEEFB00-9123-4AC2-B156-01B73086F4F4}"/>
              </a:ext>
            </a:extLst>
          </p:cNvPr>
          <p:cNvSpPr>
            <a:spLocks noGrp="1"/>
          </p:cNvSpPr>
          <p:nvPr>
            <p:ph type="sldNum" sz="quarter" idx="12"/>
          </p:nvPr>
        </p:nvSpPr>
        <p:spPr/>
        <p:txBody>
          <a:bodyPr/>
          <a:lstStyle/>
          <a:p>
            <a:fld id="{5AED557A-CDB5-4098-A137-F8466BC1C290}" type="slidenum">
              <a:rPr lang="fr-FR" smtClean="0"/>
              <a:t>17</a:t>
            </a:fld>
            <a:endParaRPr lang="fr-FR"/>
          </a:p>
        </p:txBody>
      </p:sp>
    </p:spTree>
    <p:extLst>
      <p:ext uri="{BB962C8B-B14F-4D97-AF65-F5344CB8AC3E}">
        <p14:creationId xmlns:p14="http://schemas.microsoft.com/office/powerpoint/2010/main" val="415250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2E427E-784B-4754-B4AA-3593D0D987F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5CC15FB-7732-41EF-8338-B855B7395CAD}"/>
              </a:ext>
            </a:extLst>
          </p:cNvPr>
          <p:cNvSpPr>
            <a:spLocks noGrp="1"/>
          </p:cNvSpPr>
          <p:nvPr>
            <p:ph idx="1"/>
          </p:nvPr>
        </p:nvSpPr>
        <p:spPr>
          <a:xfrm>
            <a:off x="677334" y="2160589"/>
            <a:ext cx="8596668" cy="4528078"/>
          </a:xfrm>
        </p:spPr>
        <p:txBody>
          <a:bodyPr>
            <a:normAutofit/>
          </a:bodyPr>
          <a:lstStyle/>
          <a:p>
            <a:pPr marL="0" indent="0" algn="just">
              <a:lnSpc>
                <a:spcPct val="150000"/>
              </a:lnSpc>
              <a:buNone/>
            </a:pPr>
            <a:r>
              <a:rPr lang="fr-FR" b="1" dirty="0"/>
              <a:t>b La garantie de bon fonctionnement </a:t>
            </a:r>
          </a:p>
          <a:p>
            <a:pPr algn="just">
              <a:lnSpc>
                <a:spcPct val="150000"/>
              </a:lnSpc>
            </a:pPr>
            <a:r>
              <a:rPr lang="fr-FR" dirty="0"/>
              <a:t>Elle s'applique à tout le matériel informatique (hardware et software) Pour le logiciel, elle comprend les corrections, modification et mises au point. </a:t>
            </a:r>
          </a:p>
          <a:p>
            <a:pPr algn="just">
              <a:lnSpc>
                <a:spcPct val="150000"/>
              </a:lnSpc>
            </a:pPr>
            <a:r>
              <a:rPr lang="fr-FR" dirty="0"/>
              <a:t>Pour le matériel informatique, elle comprend l'échange de standard ou le remplacement du matériel défectueux. </a:t>
            </a:r>
          </a:p>
          <a:p>
            <a:pPr algn="just">
              <a:lnSpc>
                <a:spcPct val="150000"/>
              </a:lnSpc>
            </a:pPr>
            <a:r>
              <a:rPr lang="fr-FR" dirty="0"/>
              <a:t>La difficulté de mise en œuvre se trouve dans les modalités et les délais : c'est pas toujours précisé dans le contrat. </a:t>
            </a:r>
          </a:p>
          <a:p>
            <a:pPr algn="just">
              <a:lnSpc>
                <a:spcPct val="150000"/>
              </a:lnSpc>
            </a:pPr>
            <a:r>
              <a:rPr lang="fr-FR" dirty="0"/>
              <a:t>La mise en jeu de garantie de bon fonctionnement se fait grâce à le tenue d'un cahier d'incidents. </a:t>
            </a:r>
          </a:p>
        </p:txBody>
      </p:sp>
      <p:sp>
        <p:nvSpPr>
          <p:cNvPr id="4" name="Espace réservé du numéro de diapositive 3">
            <a:extLst>
              <a:ext uri="{FF2B5EF4-FFF2-40B4-BE49-F238E27FC236}">
                <a16:creationId xmlns:a16="http://schemas.microsoft.com/office/drawing/2014/main" id="{BBE7DD12-9191-43A5-B40B-E15DE4A75FFE}"/>
              </a:ext>
            </a:extLst>
          </p:cNvPr>
          <p:cNvSpPr>
            <a:spLocks noGrp="1"/>
          </p:cNvSpPr>
          <p:nvPr>
            <p:ph type="sldNum" sz="quarter" idx="12"/>
          </p:nvPr>
        </p:nvSpPr>
        <p:spPr/>
        <p:txBody>
          <a:bodyPr/>
          <a:lstStyle/>
          <a:p>
            <a:fld id="{5AED557A-CDB5-4098-A137-F8466BC1C290}" type="slidenum">
              <a:rPr lang="fr-FR" smtClean="0"/>
              <a:t>18</a:t>
            </a:fld>
            <a:endParaRPr lang="fr-FR"/>
          </a:p>
        </p:txBody>
      </p:sp>
    </p:spTree>
    <p:extLst>
      <p:ext uri="{BB962C8B-B14F-4D97-AF65-F5344CB8AC3E}">
        <p14:creationId xmlns:p14="http://schemas.microsoft.com/office/powerpoint/2010/main" val="320719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EC9083C-8078-447D-AD79-D23DB2E4DD82}"/>
              </a:ext>
            </a:extLst>
          </p:cNvPr>
          <p:cNvSpPr>
            <a:spLocks noGrp="1"/>
          </p:cNvSpPr>
          <p:nvPr>
            <p:ph idx="1"/>
          </p:nvPr>
        </p:nvSpPr>
        <p:spPr>
          <a:xfrm>
            <a:off x="677334" y="829733"/>
            <a:ext cx="8596668" cy="5647267"/>
          </a:xfrm>
        </p:spPr>
        <p:txBody>
          <a:bodyPr>
            <a:normAutofit/>
          </a:bodyPr>
          <a:lstStyle/>
          <a:p>
            <a:pPr marL="0" indent="0" algn="just">
              <a:lnSpc>
                <a:spcPct val="150000"/>
              </a:lnSpc>
              <a:buNone/>
            </a:pPr>
            <a:r>
              <a:rPr lang="fr-FR" b="1" dirty="0"/>
              <a:t>c La garantie de conformité </a:t>
            </a:r>
          </a:p>
          <a:p>
            <a:pPr marL="0" indent="0" algn="just">
              <a:lnSpc>
                <a:spcPct val="150000"/>
              </a:lnSpc>
              <a:buNone/>
            </a:pPr>
            <a:r>
              <a:rPr lang="fr-FR" dirty="0"/>
              <a:t>En matière informatique, la livraison peut prendre 2 formes : </a:t>
            </a:r>
          </a:p>
          <a:p>
            <a:pPr algn="just">
              <a:lnSpc>
                <a:spcPct val="150000"/>
              </a:lnSpc>
            </a:pPr>
            <a:r>
              <a:rPr lang="fr-FR" dirty="0"/>
              <a:t>elle consiste soit en une mise à disposition du matériel prêt à être installé, soit la livraison va s'accompagner d'opérations complémentaires. Il va y avoir un besoin de compatibilité pour les logiciels entre les éléments déjà existants et les éléments nouveaux. C'est cette compatibilité qui doit être garantie par le fournisseur. </a:t>
            </a:r>
          </a:p>
          <a:p>
            <a:pPr algn="just">
              <a:lnSpc>
                <a:spcPct val="150000"/>
              </a:lnSpc>
            </a:pPr>
            <a:r>
              <a:rPr lang="fr-FR" dirty="0"/>
              <a:t>C'est l'obligation de conseil et d'information. Il faut délivrer la chose conforme à ce qui était prévu au contrat de vente. </a:t>
            </a:r>
          </a:p>
        </p:txBody>
      </p:sp>
      <p:sp>
        <p:nvSpPr>
          <p:cNvPr id="2" name="Espace réservé du numéro de diapositive 1">
            <a:extLst>
              <a:ext uri="{FF2B5EF4-FFF2-40B4-BE49-F238E27FC236}">
                <a16:creationId xmlns:a16="http://schemas.microsoft.com/office/drawing/2014/main" id="{3A925639-A4AD-4E16-9643-B6ECEEE0EBA9}"/>
              </a:ext>
            </a:extLst>
          </p:cNvPr>
          <p:cNvSpPr>
            <a:spLocks noGrp="1"/>
          </p:cNvSpPr>
          <p:nvPr>
            <p:ph type="sldNum" sz="quarter" idx="12"/>
          </p:nvPr>
        </p:nvSpPr>
        <p:spPr/>
        <p:txBody>
          <a:bodyPr/>
          <a:lstStyle/>
          <a:p>
            <a:fld id="{5AED557A-CDB5-4098-A137-F8466BC1C290}" type="slidenum">
              <a:rPr lang="fr-FR" smtClean="0"/>
              <a:t>19</a:t>
            </a:fld>
            <a:endParaRPr lang="fr-FR"/>
          </a:p>
        </p:txBody>
      </p:sp>
    </p:spTree>
    <p:extLst>
      <p:ext uri="{BB962C8B-B14F-4D97-AF65-F5344CB8AC3E}">
        <p14:creationId xmlns:p14="http://schemas.microsoft.com/office/powerpoint/2010/main" val="275825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349D93C-29E4-462C-B350-7A3739E3163F}"/>
              </a:ext>
            </a:extLst>
          </p:cNvPr>
          <p:cNvSpPr>
            <a:spLocks noGrp="1"/>
          </p:cNvSpPr>
          <p:nvPr>
            <p:ph idx="1"/>
          </p:nvPr>
        </p:nvSpPr>
        <p:spPr>
          <a:xfrm>
            <a:off x="677334" y="885525"/>
            <a:ext cx="8596668" cy="5155838"/>
          </a:xfrm>
        </p:spPr>
        <p:txBody>
          <a:bodyPr>
            <a:normAutofit fontScale="92500" lnSpcReduction="20000"/>
          </a:bodyPr>
          <a:lstStyle/>
          <a:p>
            <a:pPr algn="just">
              <a:lnSpc>
                <a:spcPct val="150000"/>
              </a:lnSpc>
            </a:pPr>
            <a:r>
              <a:rPr lang="fr-FR" dirty="0"/>
              <a:t>Les critères de conformité d'un logiciel : </a:t>
            </a:r>
          </a:p>
          <a:p>
            <a:pPr marL="0" indent="0" algn="just">
              <a:lnSpc>
                <a:spcPct val="150000"/>
              </a:lnSpc>
              <a:buNone/>
            </a:pPr>
            <a:r>
              <a:rPr lang="fr-FR" dirty="0"/>
              <a:t>• </a:t>
            </a:r>
            <a:r>
              <a:rPr lang="fr-FR" b="1" dirty="0"/>
              <a:t>Conforme à l'état de l'art </a:t>
            </a:r>
            <a:r>
              <a:rPr lang="fr-FR" dirty="0"/>
              <a:t>(ce que propose la recherche, la technique, et l'état du marché). La garantie doit prévoir que ce soit opérationnel sur au moins un site.</a:t>
            </a:r>
          </a:p>
          <a:p>
            <a:pPr marL="0" indent="0" algn="just">
              <a:lnSpc>
                <a:spcPct val="150000"/>
              </a:lnSpc>
              <a:buNone/>
            </a:pPr>
            <a:r>
              <a:rPr lang="fr-FR" dirty="0"/>
              <a:t> • </a:t>
            </a:r>
            <a:r>
              <a:rPr lang="fr-FR" b="1" dirty="0"/>
              <a:t>Conforme à l'évolutivité </a:t>
            </a:r>
            <a:r>
              <a:rPr lang="fr-FR" dirty="0"/>
              <a:t>: On doit avoir la possibilité de modifier / d'adapter le logiciel, ses fonctionnalités, ses performances, au cours du temps et en fonction des besoins de l'utilisateur sans qu'il soit nécessaire de tout réécrire, ou alors juste une partie. </a:t>
            </a:r>
          </a:p>
          <a:p>
            <a:pPr marL="0" indent="0" algn="just">
              <a:lnSpc>
                <a:spcPct val="150000"/>
              </a:lnSpc>
              <a:buNone/>
            </a:pPr>
            <a:r>
              <a:rPr lang="fr-FR" dirty="0"/>
              <a:t>• </a:t>
            </a:r>
            <a:r>
              <a:rPr lang="fr-FR" b="1" dirty="0"/>
              <a:t>Conforme à la portabilité </a:t>
            </a:r>
            <a:r>
              <a:rPr lang="fr-FR" dirty="0"/>
              <a:t>: Le logiciel doit être adaptable à un éventuel nouvel environnement. </a:t>
            </a:r>
          </a:p>
          <a:p>
            <a:pPr marL="0" indent="0" algn="just">
              <a:lnSpc>
                <a:spcPct val="150000"/>
              </a:lnSpc>
              <a:buNone/>
            </a:pPr>
            <a:r>
              <a:rPr lang="fr-FR" dirty="0"/>
              <a:t>• </a:t>
            </a:r>
            <a:r>
              <a:rPr lang="fr-FR" b="1" dirty="0"/>
              <a:t>Conforme aux besoins du client exprimés dans le cahier des charges</a:t>
            </a:r>
            <a:r>
              <a:rPr lang="fr-FR" dirty="0"/>
              <a:t>, ainsi qu'à la destination du produit. Limite : la conformité ne peut pas être complètement garantie par le fournisseur : il ne peut pas garantir un résultat déterminé, précis toutes les fois où l'atteinte de cet objectif dépend de l'attitude du client. </a:t>
            </a:r>
          </a:p>
          <a:p>
            <a:endParaRPr lang="fr-FR" dirty="0"/>
          </a:p>
        </p:txBody>
      </p:sp>
      <p:sp>
        <p:nvSpPr>
          <p:cNvPr id="2" name="Espace réservé du numéro de diapositive 1">
            <a:extLst>
              <a:ext uri="{FF2B5EF4-FFF2-40B4-BE49-F238E27FC236}">
                <a16:creationId xmlns:a16="http://schemas.microsoft.com/office/drawing/2014/main" id="{4A993782-D521-4C0B-8970-F51DA913F5A7}"/>
              </a:ext>
            </a:extLst>
          </p:cNvPr>
          <p:cNvSpPr>
            <a:spLocks noGrp="1"/>
          </p:cNvSpPr>
          <p:nvPr>
            <p:ph type="sldNum" sz="quarter" idx="12"/>
          </p:nvPr>
        </p:nvSpPr>
        <p:spPr/>
        <p:txBody>
          <a:bodyPr/>
          <a:lstStyle/>
          <a:p>
            <a:fld id="{5AED557A-CDB5-4098-A137-F8466BC1C290}" type="slidenum">
              <a:rPr lang="fr-FR" smtClean="0"/>
              <a:t>20</a:t>
            </a:fld>
            <a:endParaRPr lang="fr-FR"/>
          </a:p>
        </p:txBody>
      </p:sp>
    </p:spTree>
    <p:extLst>
      <p:ext uri="{BB962C8B-B14F-4D97-AF65-F5344CB8AC3E}">
        <p14:creationId xmlns:p14="http://schemas.microsoft.com/office/powerpoint/2010/main" val="353337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2CB378E-24CA-4CB0-A14E-E0C964BC2266}"/>
              </a:ext>
            </a:extLst>
          </p:cNvPr>
          <p:cNvSpPr>
            <a:spLocks noGrp="1"/>
          </p:cNvSpPr>
          <p:nvPr>
            <p:ph idx="1"/>
          </p:nvPr>
        </p:nvSpPr>
        <p:spPr>
          <a:xfrm>
            <a:off x="677334" y="575733"/>
            <a:ext cx="8596668" cy="5465629"/>
          </a:xfrm>
        </p:spPr>
        <p:txBody>
          <a:bodyPr>
            <a:normAutofit/>
          </a:bodyPr>
          <a:lstStyle/>
          <a:p>
            <a:pPr marL="0" indent="0" algn="just">
              <a:lnSpc>
                <a:spcPct val="150000"/>
              </a:lnSpc>
              <a:buNone/>
            </a:pPr>
            <a:r>
              <a:rPr lang="fr-FR" b="1" dirty="0"/>
              <a:t>d La garantie d'éviction </a:t>
            </a:r>
          </a:p>
          <a:p>
            <a:pPr algn="just">
              <a:lnSpc>
                <a:spcPct val="150000"/>
              </a:lnSpc>
            </a:pPr>
            <a:r>
              <a:rPr lang="fr-FR" dirty="0"/>
              <a:t>Si la personne qui nous vend quelque chose n'a pas payé son fournisseur, le fournisseur peut venir récupérer son bien chez le client. </a:t>
            </a:r>
          </a:p>
          <a:p>
            <a:pPr algn="just">
              <a:lnSpc>
                <a:spcPct val="150000"/>
              </a:lnSpc>
            </a:pPr>
            <a:r>
              <a:rPr lang="fr-FR" dirty="0"/>
              <a:t>La garantie d'éviction assure au client la jouissance paisible du matériel ou du logiciel. </a:t>
            </a:r>
          </a:p>
          <a:p>
            <a:pPr algn="just">
              <a:lnSpc>
                <a:spcPct val="150000"/>
              </a:lnSpc>
            </a:pPr>
            <a:r>
              <a:rPr lang="fr-FR" dirty="0"/>
              <a:t>Ni le prestataire, ni le fournisseur ou un de ses créanciers ne peuvent revendiquer de droit sur le bien une fois qu'il a été livré (=vente conclue). </a:t>
            </a:r>
          </a:p>
          <a:p>
            <a:pPr marL="0" indent="0" algn="just">
              <a:lnSpc>
                <a:spcPct val="150000"/>
              </a:lnSpc>
              <a:buNone/>
            </a:pPr>
            <a:endParaRPr lang="fr-FR" dirty="0"/>
          </a:p>
        </p:txBody>
      </p:sp>
      <p:sp>
        <p:nvSpPr>
          <p:cNvPr id="2" name="Espace réservé du numéro de diapositive 1">
            <a:extLst>
              <a:ext uri="{FF2B5EF4-FFF2-40B4-BE49-F238E27FC236}">
                <a16:creationId xmlns:a16="http://schemas.microsoft.com/office/drawing/2014/main" id="{A68CB9C5-7663-400B-80D9-3C2AB108F8C6}"/>
              </a:ext>
            </a:extLst>
          </p:cNvPr>
          <p:cNvSpPr>
            <a:spLocks noGrp="1"/>
          </p:cNvSpPr>
          <p:nvPr>
            <p:ph type="sldNum" sz="quarter" idx="12"/>
          </p:nvPr>
        </p:nvSpPr>
        <p:spPr/>
        <p:txBody>
          <a:bodyPr/>
          <a:lstStyle/>
          <a:p>
            <a:fld id="{5AED557A-CDB5-4098-A137-F8466BC1C290}" type="slidenum">
              <a:rPr lang="fr-FR" smtClean="0"/>
              <a:t>21</a:t>
            </a:fld>
            <a:endParaRPr lang="fr-FR"/>
          </a:p>
        </p:txBody>
      </p:sp>
    </p:spTree>
    <p:extLst>
      <p:ext uri="{BB962C8B-B14F-4D97-AF65-F5344CB8AC3E}">
        <p14:creationId xmlns:p14="http://schemas.microsoft.com/office/powerpoint/2010/main" val="120570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77381" y="2861187"/>
            <a:ext cx="3893574" cy="830997"/>
          </a:xfrm>
          <a:prstGeom prst="rect">
            <a:avLst/>
          </a:prstGeom>
          <a:noFill/>
        </p:spPr>
        <p:txBody>
          <a:bodyPr wrap="square" rtlCol="0">
            <a:spAutoFit/>
          </a:bodyPr>
          <a:lstStyle/>
          <a:p>
            <a:pPr algn="ctr"/>
            <a:r>
              <a:rPr lang="fr-FR" sz="4800" dirty="0">
                <a:solidFill>
                  <a:srgbClr val="FF0000"/>
                </a:solidFill>
              </a:rPr>
              <a:t>FIN</a:t>
            </a:r>
          </a:p>
        </p:txBody>
      </p:sp>
      <p:sp>
        <p:nvSpPr>
          <p:cNvPr id="3" name="Espace réservé du numéro de diapositive 2">
            <a:extLst>
              <a:ext uri="{FF2B5EF4-FFF2-40B4-BE49-F238E27FC236}">
                <a16:creationId xmlns:a16="http://schemas.microsoft.com/office/drawing/2014/main" id="{A177A195-1867-4C4A-A2F8-6F1FA9AAAC7E}"/>
              </a:ext>
            </a:extLst>
          </p:cNvPr>
          <p:cNvSpPr>
            <a:spLocks noGrp="1"/>
          </p:cNvSpPr>
          <p:nvPr>
            <p:ph type="sldNum" sz="quarter" idx="12"/>
          </p:nvPr>
        </p:nvSpPr>
        <p:spPr>
          <a:xfrm>
            <a:off x="7735530" y="6361246"/>
            <a:ext cx="1078270" cy="496754"/>
          </a:xfrm>
        </p:spPr>
        <p:txBody>
          <a:bodyPr/>
          <a:lstStyle/>
          <a:p>
            <a:fld id="{5AED557A-CDB5-4098-A137-F8466BC1C290}" type="slidenum">
              <a:rPr lang="fr-FR" sz="1200" smtClean="0"/>
              <a:t>22</a:t>
            </a:fld>
            <a:endParaRPr lang="fr-FR" dirty="0"/>
          </a:p>
        </p:txBody>
      </p:sp>
    </p:spTree>
    <p:extLst>
      <p:ext uri="{BB962C8B-B14F-4D97-AF65-F5344CB8AC3E}">
        <p14:creationId xmlns:p14="http://schemas.microsoft.com/office/powerpoint/2010/main" val="634530059"/>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781</TotalTime>
  <Words>2486</Words>
  <Application>Microsoft Office PowerPoint</Application>
  <PresentationFormat>Grand écran</PresentationFormat>
  <Paragraphs>145</Paragraphs>
  <Slides>22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Arial</vt:lpstr>
      <vt:lpstr>Calibri</vt:lpstr>
      <vt:lpstr>Trebuchet MS</vt:lpstr>
      <vt:lpstr>Wingdings 3</vt:lpstr>
      <vt:lpstr>Facette</vt:lpstr>
      <vt:lpstr>    DOSSIER 1 : LE CONTRAT INFORMATIQUE </vt:lpstr>
      <vt:lpstr>1) Le contenu général du contrat informatique  </vt:lpstr>
      <vt:lpstr>b L'objet du contrat  </vt:lpstr>
      <vt:lpstr>c La date de signature du contrat  </vt:lpstr>
      <vt:lpstr>d Négociation sur le prix et les conditions de paiement </vt:lpstr>
      <vt:lpstr>e Le suivi de projet  </vt:lpstr>
      <vt:lpstr>f Les conditions de livraison  </vt:lpstr>
      <vt:lpstr>g Les propriétés délivrables </vt:lpstr>
      <vt:lpstr>h Le gestion de la fin du contrat  </vt:lpstr>
      <vt:lpstr>Les autres clauses usuelles  </vt:lpstr>
      <vt:lpstr>d. La clause recette </vt:lpstr>
      <vt:lpstr>Présentation PowerPoint</vt:lpstr>
      <vt:lpstr>Présentation PowerPoint</vt:lpstr>
      <vt:lpstr>i. Clause de propriété intellectuelle</vt:lpstr>
      <vt:lpstr>Présentation PowerPoint</vt:lpstr>
      <vt:lpstr>Présentation PowerPoint</vt:lpstr>
      <vt:lpstr>2) Les différentes garanties  </vt:lpstr>
      <vt:lpstr>Présentation PowerPoint</vt:lpstr>
      <vt:lpstr>Présentation PowerPoint</vt:lpstr>
      <vt:lpstr>Présentation PowerPoint</vt:lpstr>
      <vt:lpstr>Présentation PowerPoint</vt:lpstr>
      <vt:lpstr>Présentation PowerPoint</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 1 : INTRODUCTION AU DROIT EN GÉNÉRAL ET AU DROIT EN INFORMATIQUE</dc:title>
  <dc:creator>Neddra CHATTI</dc:creator>
  <cp:lastModifiedBy>Neddra Chatti</cp:lastModifiedBy>
  <cp:revision>87</cp:revision>
  <dcterms:created xsi:type="dcterms:W3CDTF">2020-09-13T19:52:58Z</dcterms:created>
  <dcterms:modified xsi:type="dcterms:W3CDTF">2023-10-12T19:00:37Z</dcterms:modified>
</cp:coreProperties>
</file>