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4" r:id="rId3"/>
    <p:sldId id="257" r:id="rId4"/>
    <p:sldId id="272" r:id="rId5"/>
    <p:sldId id="260" r:id="rId6"/>
    <p:sldId id="281" r:id="rId7"/>
    <p:sldId id="276" r:id="rId8"/>
    <p:sldId id="277" r:id="rId9"/>
    <p:sldId id="278" r:id="rId10"/>
    <p:sldId id="285" r:id="rId11"/>
    <p:sldId id="266" r:id="rId12"/>
    <p:sldId id="311" r:id="rId13"/>
    <p:sldId id="298" r:id="rId14"/>
    <p:sldId id="293" r:id="rId15"/>
    <p:sldId id="262" r:id="rId16"/>
    <p:sldId id="263" r:id="rId17"/>
    <p:sldId id="290" r:id="rId18"/>
    <p:sldId id="273" r:id="rId19"/>
    <p:sldId id="283" r:id="rId20"/>
    <p:sldId id="292" r:id="rId21"/>
    <p:sldId id="312" r:id="rId22"/>
    <p:sldId id="310" r:id="rId23"/>
    <p:sldId id="282" r:id="rId24"/>
    <p:sldId id="280" r:id="rId25"/>
    <p:sldId id="314" r:id="rId26"/>
    <p:sldId id="296" r:id="rId27"/>
    <p:sldId id="309" r:id="rId28"/>
    <p:sldId id="291" r:id="rId29"/>
    <p:sldId id="313" r:id="rId30"/>
    <p:sldId id="304" r:id="rId31"/>
    <p:sldId id="299" r:id="rId32"/>
    <p:sldId id="300" r:id="rId33"/>
    <p:sldId id="301" r:id="rId34"/>
    <p:sldId id="302" r:id="rId35"/>
    <p:sldId id="308" r:id="rId36"/>
    <p:sldId id="303" r:id="rId37"/>
    <p:sldId id="305" r:id="rId38"/>
    <p:sldId id="306" r:id="rId39"/>
    <p:sldId id="284" r:id="rId40"/>
    <p:sldId id="287" r:id="rId41"/>
    <p:sldId id="265" r:id="rId42"/>
    <p:sldId id="275" r:id="rId43"/>
    <p:sldId id="294" r:id="rId44"/>
    <p:sldId id="295" r:id="rId45"/>
    <p:sldId id="315" r:id="rId46"/>
    <p:sldId id="317"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0" d="100"/>
          <a:sy n="70"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5/31/2023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5/31/2023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5/31/2023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blog-gestion-de-projet.com/gestion-de-projet/initialisation-de-projet/"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blog-gestion-de-projet.com/triple-contrainte/"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blog-gestion-de-projet.com/diagramme-affinite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692398" y="1578077"/>
            <a:ext cx="6849808" cy="1808587"/>
          </a:xfrm>
        </p:spPr>
        <p:txBody>
          <a:bodyPr/>
          <a:lstStyle/>
          <a:p>
            <a:r>
              <a:rPr lang="fr-FR" sz="6000" dirty="0"/>
              <a:t>LE SUIVI DU PROJET</a:t>
            </a:r>
          </a:p>
        </p:txBody>
      </p:sp>
      <p:sp>
        <p:nvSpPr>
          <p:cNvPr id="3" name="Sous-titre 2"/>
          <p:cNvSpPr>
            <a:spLocks noGrp="1"/>
          </p:cNvSpPr>
          <p:nvPr>
            <p:ph type="subTitle" idx="1"/>
          </p:nvPr>
        </p:nvSpPr>
        <p:spPr/>
        <p:txBody>
          <a:bodyPr>
            <a:normAutofit lnSpcReduction="10000"/>
          </a:bodyPr>
          <a:lstStyle/>
          <a:p>
            <a:pPr algn="r"/>
            <a:endParaRPr lang="fr-FR" dirty="0"/>
          </a:p>
          <a:p>
            <a:pPr algn="r"/>
            <a:endParaRPr lang="fr-FR" dirty="0"/>
          </a:p>
          <a:p>
            <a:pPr algn="r"/>
            <a:r>
              <a:rPr lang="fr-FR" dirty="0"/>
              <a:t>Mmes CHATTI &amp; POUCLET</a:t>
            </a:r>
          </a:p>
        </p:txBody>
      </p:sp>
    </p:spTree>
    <p:extLst>
      <p:ext uri="{BB962C8B-B14F-4D97-AF65-F5344CB8AC3E}">
        <p14:creationId xmlns:p14="http://schemas.microsoft.com/office/powerpoint/2010/main" val="677018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D21C715-0BC8-4640-9340-D14DA57D0314}"/>
              </a:ext>
            </a:extLst>
          </p:cNvPr>
          <p:cNvSpPr txBox="1"/>
          <p:nvPr/>
        </p:nvSpPr>
        <p:spPr>
          <a:xfrm>
            <a:off x="914400" y="1289154"/>
            <a:ext cx="10298243" cy="2677656"/>
          </a:xfrm>
          <a:prstGeom prst="rect">
            <a:avLst/>
          </a:prstGeom>
          <a:noFill/>
        </p:spPr>
        <p:txBody>
          <a:bodyPr wrap="square" rtlCol="0">
            <a:spAutoFit/>
          </a:bodyPr>
          <a:lstStyle/>
          <a:p>
            <a:pPr algn="ctr"/>
            <a:r>
              <a:rPr lang="fr-FR" sz="2800" b="1" u="sng" dirty="0"/>
              <a:t>« Il reste très difficile de tout anticiper, un projet comporte toujours une part d’imprévu ».</a:t>
            </a:r>
          </a:p>
          <a:p>
            <a:endParaRPr lang="fr-FR" sz="2800" dirty="0"/>
          </a:p>
          <a:p>
            <a:r>
              <a:rPr lang="fr-FR" sz="2800" dirty="0">
                <a:sym typeface="Wingdings" panose="05000000000000000000" pitchFamily="2" charset="2"/>
              </a:rPr>
              <a:t></a:t>
            </a:r>
            <a:r>
              <a:rPr lang="fr-FR" sz="2800" dirty="0"/>
              <a:t>La gestion de projet est une démarche visant à organiser de bout en bout le bon déroulement d’un projet.</a:t>
            </a:r>
          </a:p>
          <a:p>
            <a:endParaRPr lang="fr-FR" sz="2800" dirty="0"/>
          </a:p>
        </p:txBody>
      </p:sp>
    </p:spTree>
    <p:extLst>
      <p:ext uri="{BB962C8B-B14F-4D97-AF65-F5344CB8AC3E}">
        <p14:creationId xmlns:p14="http://schemas.microsoft.com/office/powerpoint/2010/main" val="3702327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4138" y="646386"/>
            <a:ext cx="11051628" cy="1639613"/>
          </a:xfrm>
        </p:spPr>
        <p:txBody>
          <a:bodyPr>
            <a:normAutofit/>
          </a:bodyPr>
          <a:lstStyle/>
          <a:p>
            <a:r>
              <a:rPr lang="fr-FR" dirty="0"/>
              <a:t>OUTIL DE PILOTAGE</a:t>
            </a:r>
          </a:p>
        </p:txBody>
      </p:sp>
      <p:sp>
        <p:nvSpPr>
          <p:cNvPr id="3" name="Espace réservé du contenu 2"/>
          <p:cNvSpPr>
            <a:spLocks noGrp="1"/>
          </p:cNvSpPr>
          <p:nvPr>
            <p:ph idx="1"/>
          </p:nvPr>
        </p:nvSpPr>
        <p:spPr>
          <a:xfrm>
            <a:off x="941439" y="2430807"/>
            <a:ext cx="10309122" cy="3873366"/>
          </a:xfrm>
        </p:spPr>
        <p:txBody>
          <a:bodyPr>
            <a:normAutofit/>
          </a:bodyPr>
          <a:lstStyle/>
          <a:p>
            <a:pPr algn="just">
              <a:lnSpc>
                <a:spcPct val="120000"/>
              </a:lnSpc>
            </a:pPr>
            <a:r>
              <a:rPr lang="fr-FR" sz="2900" b="1" dirty="0"/>
              <a:t>Mieux communiquer : </a:t>
            </a:r>
            <a:r>
              <a:rPr lang="fr-FR" sz="2900" dirty="0"/>
              <a:t>tous les acteurs engagés possèdent le même niveau d'information. Les échanges reposent sur une base qualitative. Une bonne communication prévient les incompréhensions.</a:t>
            </a:r>
          </a:p>
          <a:p>
            <a:pPr algn="just">
              <a:lnSpc>
                <a:spcPct val="120000"/>
              </a:lnSpc>
            </a:pPr>
            <a:r>
              <a:rPr lang="fr-FR" sz="2900" dirty="0"/>
              <a:t> </a:t>
            </a:r>
            <a:r>
              <a:rPr lang="fr-FR" sz="2900" b="1" dirty="0"/>
              <a:t>Mieux coordonner : </a:t>
            </a:r>
            <a:r>
              <a:rPr lang="fr-FR" sz="2900" dirty="0"/>
              <a:t>le partage d'indicateurs permet à chacun de se situer dans la progression du travail de l'équipe. La coordination en est facilitée.</a:t>
            </a:r>
          </a:p>
          <a:p>
            <a:pPr algn="just">
              <a:lnSpc>
                <a:spcPct val="120000"/>
              </a:lnSpc>
            </a:pPr>
            <a:endParaRPr lang="fr-FR" sz="2900" dirty="0"/>
          </a:p>
        </p:txBody>
      </p:sp>
    </p:spTree>
    <p:extLst>
      <p:ext uri="{BB962C8B-B14F-4D97-AF65-F5344CB8AC3E}">
        <p14:creationId xmlns:p14="http://schemas.microsoft.com/office/powerpoint/2010/main" val="300346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56289" y="886318"/>
            <a:ext cx="10026869" cy="5230703"/>
          </a:xfrm>
        </p:spPr>
        <p:txBody>
          <a:bodyPr>
            <a:normAutofit/>
          </a:bodyPr>
          <a:lstStyle/>
          <a:p>
            <a:pPr algn="just">
              <a:lnSpc>
                <a:spcPct val="120000"/>
              </a:lnSpc>
            </a:pPr>
            <a:r>
              <a:rPr lang="fr-FR" b="1" dirty="0"/>
              <a:t>Effectuer un suivi ciblé </a:t>
            </a:r>
            <a:r>
              <a:rPr lang="fr-FR" dirty="0"/>
              <a:t>en fonction des priorités et des points critiques. Il est bon de créer des indicateurs du projet </a:t>
            </a:r>
            <a:r>
              <a:rPr lang="fr-FR" b="1" dirty="0"/>
              <a:t>dès la </a:t>
            </a:r>
            <a:r>
              <a:rPr lang="fr-FR" b="1" u="sng" dirty="0">
                <a:solidFill>
                  <a:schemeClr val="tx1"/>
                </a:solidFill>
                <a:hlinkClick r:id="rId2">
                  <a:extLst>
                    <a:ext uri="{A12FA001-AC4F-418D-AE19-62706E023703}">
                      <ahyp:hlinkClr xmlns:ahyp="http://schemas.microsoft.com/office/drawing/2018/hyperlinkcolor" val="tx"/>
                    </a:ext>
                  </a:extLst>
                </a:hlinkClick>
              </a:rPr>
              <a:t>phase d’initialisation</a:t>
            </a:r>
            <a:r>
              <a:rPr lang="fr-FR" b="1" dirty="0"/>
              <a:t> du projet</a:t>
            </a:r>
            <a:r>
              <a:rPr lang="fr-FR" dirty="0"/>
              <a:t>, et au moins dès la phase de planification.</a:t>
            </a:r>
          </a:p>
          <a:p>
            <a:pPr algn="just">
              <a:lnSpc>
                <a:spcPct val="120000"/>
              </a:lnSpc>
            </a:pPr>
            <a:r>
              <a:rPr lang="fr-FR" b="1" dirty="0"/>
              <a:t> Aider au management de projet : </a:t>
            </a:r>
            <a:r>
              <a:rPr lang="fr-FR" dirty="0"/>
              <a:t>le choix et la mise en relief visuelle d'indicateurs clés facilitent la tâche du chef de projet lorsqu'il doit  sensibiliser son équipe de l'importance du retard pris, de la qualité insuffisante </a:t>
            </a:r>
            <a:r>
              <a:rPr lang="fr-FR" u="sng" dirty="0">
                <a:solidFill>
                  <a:schemeClr val="tx1"/>
                </a:solidFill>
              </a:rPr>
              <a:t>des livrables</a:t>
            </a:r>
            <a:r>
              <a:rPr lang="fr-FR" dirty="0"/>
              <a:t>, etc. </a:t>
            </a:r>
          </a:p>
        </p:txBody>
      </p:sp>
    </p:spTree>
    <p:extLst>
      <p:ext uri="{BB962C8B-B14F-4D97-AF65-F5344CB8AC3E}">
        <p14:creationId xmlns:p14="http://schemas.microsoft.com/office/powerpoint/2010/main" val="366809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LES INDICATEURS DE PERFORMANCE</a:t>
            </a:r>
          </a:p>
        </p:txBody>
      </p:sp>
      <p:pic>
        <p:nvPicPr>
          <p:cNvPr id="4" name="Espace réservé du contenu 3"/>
          <p:cNvPicPr>
            <a:picLocks noGrp="1" noChangeAspect="1"/>
          </p:cNvPicPr>
          <p:nvPr>
            <p:ph idx="1"/>
          </p:nvPr>
        </p:nvPicPr>
        <p:blipFill>
          <a:blip r:embed="rId2"/>
          <a:stretch>
            <a:fillRect/>
          </a:stretch>
        </p:blipFill>
        <p:spPr>
          <a:xfrm>
            <a:off x="7097933" y="3594398"/>
            <a:ext cx="3610479" cy="2381582"/>
          </a:xfrm>
          <a:prstGeom prst="rect">
            <a:avLst/>
          </a:prstGeom>
        </p:spPr>
      </p:pic>
      <p:sp>
        <p:nvSpPr>
          <p:cNvPr id="5" name="Rectangle 4"/>
          <p:cNvSpPr/>
          <p:nvPr/>
        </p:nvSpPr>
        <p:spPr>
          <a:xfrm>
            <a:off x="1134591" y="2486403"/>
            <a:ext cx="9910398" cy="2215991"/>
          </a:xfrm>
          <a:prstGeom prst="rect">
            <a:avLst/>
          </a:prstGeom>
        </p:spPr>
        <p:txBody>
          <a:bodyPr wrap="square">
            <a:spAutoFit/>
          </a:bodyPr>
          <a:lstStyle/>
          <a:p>
            <a:r>
              <a:rPr lang="fr-FR" dirty="0">
                <a:solidFill>
                  <a:srgbClr val="6A6B6C"/>
                </a:solidFill>
                <a:latin typeface="Mulish"/>
              </a:rPr>
              <a:t>Tout d’abord, </a:t>
            </a:r>
            <a:r>
              <a:rPr lang="fr-FR" dirty="0">
                <a:solidFill>
                  <a:srgbClr val="62BD8A"/>
                </a:solidFill>
                <a:latin typeface="Mulish"/>
                <a:hlinkClick r:id="rId3"/>
              </a:rPr>
              <a:t>le </a:t>
            </a:r>
            <a:r>
              <a:rPr lang="fr-FR" b="1" dirty="0">
                <a:solidFill>
                  <a:srgbClr val="62BD8A"/>
                </a:solidFill>
                <a:latin typeface="Mulish"/>
                <a:hlinkClick r:id="rId3"/>
              </a:rPr>
              <a:t>triangle d’or</a:t>
            </a:r>
            <a:r>
              <a:rPr lang="fr-FR" b="1" dirty="0">
                <a:solidFill>
                  <a:srgbClr val="6A6B6C"/>
                </a:solidFill>
                <a:latin typeface="Mulish"/>
              </a:rPr>
              <a:t> </a:t>
            </a:r>
            <a:r>
              <a:rPr lang="fr-FR" dirty="0">
                <a:solidFill>
                  <a:srgbClr val="6A6B6C"/>
                </a:solidFill>
                <a:latin typeface="Mulish"/>
              </a:rPr>
              <a:t>ou triple contrainte, sont des </a:t>
            </a:r>
            <a:r>
              <a:rPr lang="fr-FR" b="1" dirty="0">
                <a:solidFill>
                  <a:srgbClr val="6A6B6C"/>
                </a:solidFill>
                <a:latin typeface="Mulish"/>
              </a:rPr>
              <a:t>indicateurs incontournables ;</a:t>
            </a:r>
          </a:p>
          <a:p>
            <a:endParaRPr lang="fr-FR" dirty="0"/>
          </a:p>
          <a:p>
            <a:r>
              <a:rPr lang="fr-FR" dirty="0"/>
              <a:t>Il faut un équilibrer entre </a:t>
            </a:r>
            <a:r>
              <a:rPr lang="fr-FR" dirty="0">
                <a:solidFill>
                  <a:srgbClr val="FF0000"/>
                </a:solidFill>
              </a:rPr>
              <a:t>3 éléments </a:t>
            </a:r>
            <a:r>
              <a:rPr lang="fr-FR" dirty="0"/>
              <a:t>:</a:t>
            </a:r>
          </a:p>
          <a:p>
            <a:endParaRPr lang="fr-FR" sz="1100" dirty="0"/>
          </a:p>
          <a:p>
            <a:pPr marL="285750" indent="-285750">
              <a:buFontTx/>
              <a:buChar char="-"/>
            </a:pPr>
            <a:r>
              <a:rPr lang="fr-FR" dirty="0"/>
              <a:t>La qualité du projet : l’atteinte des objectifs fixés.</a:t>
            </a:r>
          </a:p>
          <a:p>
            <a:pPr marL="285750" indent="-285750">
              <a:buFontTx/>
              <a:buChar char="-"/>
            </a:pPr>
            <a:r>
              <a:rPr lang="fr-FR" dirty="0"/>
              <a:t>Les coûts : le budget alloué à la réalisation du projet</a:t>
            </a:r>
          </a:p>
          <a:p>
            <a:pPr marL="285750" indent="-285750">
              <a:buFontTx/>
              <a:buChar char="-"/>
            </a:pPr>
            <a:r>
              <a:rPr lang="fr-FR" dirty="0"/>
              <a:t>Les délais : le temps prévu pour finaliser le projet.</a:t>
            </a:r>
          </a:p>
          <a:p>
            <a:endParaRPr lang="fr-FR" dirty="0"/>
          </a:p>
        </p:txBody>
      </p:sp>
      <p:sp>
        <p:nvSpPr>
          <p:cNvPr id="6" name="ZoneTexte 5"/>
          <p:cNvSpPr txBox="1"/>
          <p:nvPr/>
        </p:nvSpPr>
        <p:spPr>
          <a:xfrm>
            <a:off x="8124421" y="3594398"/>
            <a:ext cx="1740310" cy="369332"/>
          </a:xfrm>
          <a:prstGeom prst="rect">
            <a:avLst/>
          </a:prstGeom>
          <a:solidFill>
            <a:schemeClr val="bg1"/>
          </a:solidFill>
          <a:ln>
            <a:solidFill>
              <a:schemeClr val="bg1"/>
            </a:solidFill>
          </a:ln>
        </p:spPr>
        <p:txBody>
          <a:bodyPr wrap="square" rtlCol="0">
            <a:spAutoFit/>
          </a:bodyPr>
          <a:lstStyle/>
          <a:p>
            <a:pPr algn="ctr"/>
            <a:r>
              <a:rPr lang="fr-FR" b="1" dirty="0"/>
              <a:t>Technique</a:t>
            </a:r>
          </a:p>
        </p:txBody>
      </p:sp>
    </p:spTree>
    <p:extLst>
      <p:ext uri="{BB962C8B-B14F-4D97-AF65-F5344CB8AC3E}">
        <p14:creationId xmlns:p14="http://schemas.microsoft.com/office/powerpoint/2010/main" val="399881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40CA0A-D2ED-41D6-8454-E99FAE801C29}"/>
              </a:ext>
            </a:extLst>
          </p:cNvPr>
          <p:cNvSpPr>
            <a:spLocks noGrp="1"/>
          </p:cNvSpPr>
          <p:nvPr>
            <p:ph type="title"/>
          </p:nvPr>
        </p:nvSpPr>
        <p:spPr/>
        <p:txBody>
          <a:bodyPr/>
          <a:lstStyle/>
          <a:p>
            <a:r>
              <a:rPr lang="fr-FR" dirty="0"/>
              <a:t>L’évaluation d’un projet</a:t>
            </a:r>
          </a:p>
        </p:txBody>
      </p:sp>
      <p:sp>
        <p:nvSpPr>
          <p:cNvPr id="6" name="Espace réservé du texte 5">
            <a:extLst>
              <a:ext uri="{FF2B5EF4-FFF2-40B4-BE49-F238E27FC236}">
                <a16:creationId xmlns:a16="http://schemas.microsoft.com/office/drawing/2014/main" id="{BC2076F6-246C-4739-8183-A999B0409AC8}"/>
              </a:ext>
            </a:extLst>
          </p:cNvPr>
          <p:cNvSpPr>
            <a:spLocks noGrp="1"/>
          </p:cNvSpPr>
          <p:nvPr>
            <p:ph type="body" idx="1"/>
          </p:nvPr>
        </p:nvSpPr>
        <p:spPr/>
        <p:txBody>
          <a:bodyPr/>
          <a:lstStyle/>
          <a:p>
            <a:r>
              <a:rPr lang="fr-FR" dirty="0"/>
              <a:t>Qui</a:t>
            </a:r>
          </a:p>
        </p:txBody>
      </p:sp>
      <p:sp>
        <p:nvSpPr>
          <p:cNvPr id="7" name="Espace réservé du contenu 6">
            <a:extLst>
              <a:ext uri="{FF2B5EF4-FFF2-40B4-BE49-F238E27FC236}">
                <a16:creationId xmlns:a16="http://schemas.microsoft.com/office/drawing/2014/main" id="{E5E64FDE-B566-4059-B8E8-3E2126FA0C82}"/>
              </a:ext>
            </a:extLst>
          </p:cNvPr>
          <p:cNvSpPr>
            <a:spLocks noGrp="1"/>
          </p:cNvSpPr>
          <p:nvPr>
            <p:ph sz="half" idx="2"/>
          </p:nvPr>
        </p:nvSpPr>
        <p:spPr/>
        <p:txBody>
          <a:bodyPr>
            <a:normAutofit fontScale="85000" lnSpcReduction="20000"/>
          </a:bodyPr>
          <a:lstStyle/>
          <a:p>
            <a:r>
              <a:rPr lang="fr-FR" dirty="0"/>
              <a:t>Les membres de l’équipe</a:t>
            </a:r>
          </a:p>
          <a:p>
            <a:r>
              <a:rPr lang="fr-FR" dirty="0"/>
              <a:t>Le tuteur</a:t>
            </a:r>
          </a:p>
          <a:p>
            <a:r>
              <a:rPr lang="fr-FR" dirty="0"/>
              <a:t>Le commanditaire ou maître d’ouvrage</a:t>
            </a:r>
          </a:p>
        </p:txBody>
      </p:sp>
      <p:sp>
        <p:nvSpPr>
          <p:cNvPr id="8" name="Espace réservé du texte 7">
            <a:extLst>
              <a:ext uri="{FF2B5EF4-FFF2-40B4-BE49-F238E27FC236}">
                <a16:creationId xmlns:a16="http://schemas.microsoft.com/office/drawing/2014/main" id="{C4DA8022-8258-4C9C-9D0D-E3D92ABF1075}"/>
              </a:ext>
            </a:extLst>
          </p:cNvPr>
          <p:cNvSpPr>
            <a:spLocks noGrp="1"/>
          </p:cNvSpPr>
          <p:nvPr>
            <p:ph type="body" sz="quarter" idx="3"/>
          </p:nvPr>
        </p:nvSpPr>
        <p:spPr/>
        <p:txBody>
          <a:bodyPr/>
          <a:lstStyle/>
          <a:p>
            <a:r>
              <a:rPr lang="fr-FR" dirty="0"/>
              <a:t>Quoi</a:t>
            </a:r>
          </a:p>
        </p:txBody>
      </p:sp>
      <p:sp>
        <p:nvSpPr>
          <p:cNvPr id="9" name="Espace réservé du contenu 8">
            <a:extLst>
              <a:ext uri="{FF2B5EF4-FFF2-40B4-BE49-F238E27FC236}">
                <a16:creationId xmlns:a16="http://schemas.microsoft.com/office/drawing/2014/main" id="{71A1C155-408E-433C-A8E6-A6471E2E5C99}"/>
              </a:ext>
            </a:extLst>
          </p:cNvPr>
          <p:cNvSpPr>
            <a:spLocks noGrp="1"/>
          </p:cNvSpPr>
          <p:nvPr>
            <p:ph sz="quarter" idx="4"/>
          </p:nvPr>
        </p:nvSpPr>
        <p:spPr/>
        <p:txBody>
          <a:bodyPr>
            <a:normAutofit fontScale="85000" lnSpcReduction="20000"/>
          </a:bodyPr>
          <a:lstStyle/>
          <a:p>
            <a:r>
              <a:rPr lang="fr-FR" dirty="0"/>
              <a:t>Les livrables</a:t>
            </a:r>
          </a:p>
          <a:p>
            <a:r>
              <a:rPr lang="fr-FR" dirty="0"/>
              <a:t>Les tâches</a:t>
            </a:r>
          </a:p>
          <a:p>
            <a:pPr marL="0" indent="0">
              <a:buNone/>
            </a:pPr>
            <a:r>
              <a:rPr lang="fr-FR" dirty="0"/>
              <a:t>De plus, dans le rapport de projet, l’équipe évalue:</a:t>
            </a:r>
          </a:p>
          <a:p>
            <a:pPr marL="0" indent="0">
              <a:buNone/>
            </a:pPr>
            <a:r>
              <a:rPr lang="fr-FR" dirty="0"/>
              <a:t>Le planning</a:t>
            </a:r>
          </a:p>
          <a:p>
            <a:pPr marL="0" indent="0">
              <a:buNone/>
            </a:pPr>
            <a:r>
              <a:rPr lang="fr-FR" dirty="0"/>
              <a:t>Les coûts </a:t>
            </a:r>
          </a:p>
          <a:p>
            <a:pPr marL="0" indent="0">
              <a:buNone/>
            </a:pPr>
            <a:r>
              <a:rPr lang="fr-FR" dirty="0"/>
              <a:t>La conduite du projet</a:t>
            </a:r>
          </a:p>
        </p:txBody>
      </p:sp>
    </p:spTree>
    <p:extLst>
      <p:ext uri="{BB962C8B-B14F-4D97-AF65-F5344CB8AC3E}">
        <p14:creationId xmlns:p14="http://schemas.microsoft.com/office/powerpoint/2010/main" val="1807977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440496-386D-408F-A4B8-3C802E77577A}"/>
              </a:ext>
            </a:extLst>
          </p:cNvPr>
          <p:cNvSpPr>
            <a:spLocks noGrp="1"/>
          </p:cNvSpPr>
          <p:nvPr>
            <p:ph type="title" idx="4294967295"/>
          </p:nvPr>
        </p:nvSpPr>
        <p:spPr>
          <a:xfrm>
            <a:off x="1295400" y="742031"/>
            <a:ext cx="9601200" cy="1303337"/>
          </a:xfrm>
        </p:spPr>
        <p:txBody>
          <a:bodyPr/>
          <a:lstStyle/>
          <a:p>
            <a:r>
              <a:rPr lang="fr-FR" dirty="0"/>
              <a:t>L’approche SMART des objectifs</a:t>
            </a:r>
          </a:p>
        </p:txBody>
      </p:sp>
      <p:pic>
        <p:nvPicPr>
          <p:cNvPr id="4" name="Image 3">
            <a:extLst>
              <a:ext uri="{FF2B5EF4-FFF2-40B4-BE49-F238E27FC236}">
                <a16:creationId xmlns:a16="http://schemas.microsoft.com/office/drawing/2014/main" id="{EBAD7F62-3DD3-49C5-A7FB-018084C11571}"/>
              </a:ext>
            </a:extLst>
          </p:cNvPr>
          <p:cNvPicPr>
            <a:picLocks noChangeAspect="1"/>
          </p:cNvPicPr>
          <p:nvPr/>
        </p:nvPicPr>
        <p:blipFill>
          <a:blip r:embed="rId2"/>
          <a:stretch>
            <a:fillRect/>
          </a:stretch>
        </p:blipFill>
        <p:spPr>
          <a:xfrm>
            <a:off x="1606776" y="2656088"/>
            <a:ext cx="2915057" cy="2915057"/>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FEDAB5C8-9EC2-4028-A3F6-8D04586D1586}"/>
              </a:ext>
            </a:extLst>
          </p:cNvPr>
          <p:cNvSpPr/>
          <p:nvPr/>
        </p:nvSpPr>
        <p:spPr>
          <a:xfrm>
            <a:off x="4661215" y="2656088"/>
            <a:ext cx="6732690" cy="2265364"/>
          </a:xfrm>
          <a:prstGeom prst="rect">
            <a:avLst/>
          </a:prstGeom>
        </p:spPr>
        <p:txBody>
          <a:bodyPr wrap="square">
            <a:spAutoFit/>
          </a:bodyPr>
          <a:lstStyle/>
          <a:p>
            <a:pPr algn="just" fontAlgn="base"/>
            <a:r>
              <a:rPr lang="fr-FR" dirty="0">
                <a:solidFill>
                  <a:srgbClr val="333C4D"/>
                </a:solidFill>
                <a:latin typeface="Muli"/>
              </a:rPr>
              <a:t>Ainsi, pour utiliser efficacement les KPI, retenez qu’un indicateur :</a:t>
            </a:r>
          </a:p>
          <a:p>
            <a:pPr algn="just" fontAlgn="base"/>
            <a:endParaRPr lang="fr-FR" dirty="0">
              <a:solidFill>
                <a:srgbClr val="333C4D"/>
              </a:solidFill>
              <a:latin typeface="Muli"/>
            </a:endParaRPr>
          </a:p>
          <a:p>
            <a:pPr algn="just" fontAlgn="base">
              <a:lnSpc>
                <a:spcPct val="150000"/>
              </a:lnSpc>
              <a:buFont typeface="Arial" panose="020B0604020202020204" pitchFamily="34" charset="0"/>
              <a:buChar char="•"/>
            </a:pPr>
            <a:r>
              <a:rPr lang="fr-FR" dirty="0">
                <a:solidFill>
                  <a:srgbClr val="333C4D"/>
                </a:solidFill>
                <a:latin typeface="Muli"/>
              </a:rPr>
              <a:t> doit être </a:t>
            </a:r>
            <a:r>
              <a:rPr lang="fr-FR" b="1" dirty="0">
                <a:solidFill>
                  <a:srgbClr val="333C4D"/>
                </a:solidFill>
                <a:latin typeface="Muli"/>
              </a:rPr>
              <a:t>associé à un objectif précis</a:t>
            </a:r>
            <a:r>
              <a:rPr lang="fr-FR" dirty="0">
                <a:solidFill>
                  <a:srgbClr val="333C4D"/>
                </a:solidFill>
                <a:latin typeface="Muli"/>
              </a:rPr>
              <a:t> ;</a:t>
            </a:r>
          </a:p>
          <a:p>
            <a:pPr algn="just" fontAlgn="base">
              <a:lnSpc>
                <a:spcPct val="150000"/>
              </a:lnSpc>
              <a:buFont typeface="Arial" panose="020B0604020202020204" pitchFamily="34" charset="0"/>
              <a:buChar char="•"/>
            </a:pPr>
            <a:r>
              <a:rPr lang="fr-FR" dirty="0">
                <a:solidFill>
                  <a:srgbClr val="333C4D"/>
                </a:solidFill>
                <a:latin typeface="Muli"/>
              </a:rPr>
              <a:t> doit être à la fois </a:t>
            </a:r>
            <a:r>
              <a:rPr lang="fr-FR" b="1" dirty="0">
                <a:solidFill>
                  <a:srgbClr val="333C4D"/>
                </a:solidFill>
                <a:latin typeface="Muli"/>
              </a:rPr>
              <a:t>réaliste, mesurable et défini dans le temps</a:t>
            </a:r>
            <a:r>
              <a:rPr lang="fr-FR" dirty="0">
                <a:solidFill>
                  <a:srgbClr val="333C4D"/>
                </a:solidFill>
                <a:latin typeface="Muli"/>
              </a:rPr>
              <a:t> ;</a:t>
            </a:r>
          </a:p>
          <a:p>
            <a:pPr algn="just" fontAlgn="base">
              <a:lnSpc>
                <a:spcPct val="150000"/>
              </a:lnSpc>
              <a:buFont typeface="Arial" panose="020B0604020202020204" pitchFamily="34" charset="0"/>
              <a:buChar char="•"/>
            </a:pPr>
            <a:r>
              <a:rPr lang="fr-FR" dirty="0">
                <a:solidFill>
                  <a:srgbClr val="333C4D"/>
                </a:solidFill>
                <a:latin typeface="Muli"/>
              </a:rPr>
              <a:t> implique </a:t>
            </a:r>
            <a:r>
              <a:rPr lang="fr-FR" b="1" dirty="0">
                <a:solidFill>
                  <a:srgbClr val="333C4D"/>
                </a:solidFill>
                <a:latin typeface="Muli"/>
              </a:rPr>
              <a:t>forcément une décision </a:t>
            </a:r>
            <a:r>
              <a:rPr lang="fr-FR" dirty="0">
                <a:solidFill>
                  <a:srgbClr val="333C4D"/>
                </a:solidFill>
                <a:latin typeface="Muli"/>
              </a:rPr>
              <a:t>(même la décision de ne pas agir) ;</a:t>
            </a:r>
          </a:p>
          <a:p>
            <a:pPr algn="just" fontAlgn="base">
              <a:lnSpc>
                <a:spcPct val="150000"/>
              </a:lnSpc>
              <a:buFont typeface="Arial" panose="020B0604020202020204" pitchFamily="34" charset="0"/>
              <a:buChar char="•"/>
            </a:pPr>
            <a:r>
              <a:rPr lang="fr-FR" dirty="0">
                <a:solidFill>
                  <a:srgbClr val="333C4D"/>
                </a:solidFill>
                <a:latin typeface="Muli"/>
              </a:rPr>
              <a:t>doit être </a:t>
            </a:r>
            <a:r>
              <a:rPr lang="fr-FR" b="1" dirty="0">
                <a:solidFill>
                  <a:srgbClr val="333C4D"/>
                </a:solidFill>
                <a:latin typeface="Muli"/>
              </a:rPr>
              <a:t>simple et compréhensible par tous</a:t>
            </a:r>
            <a:r>
              <a:rPr lang="fr-FR" dirty="0">
                <a:solidFill>
                  <a:srgbClr val="333C4D"/>
                </a:solidFill>
                <a:latin typeface="Muli"/>
              </a:rPr>
              <a:t>.</a:t>
            </a:r>
            <a:endParaRPr lang="fr-FR" b="0" i="0" dirty="0">
              <a:solidFill>
                <a:srgbClr val="333C4D"/>
              </a:solidFill>
              <a:effectLst/>
              <a:latin typeface="Muli"/>
            </a:endParaRPr>
          </a:p>
        </p:txBody>
      </p:sp>
    </p:spTree>
    <p:extLst>
      <p:ext uri="{BB962C8B-B14F-4D97-AF65-F5344CB8AC3E}">
        <p14:creationId xmlns:p14="http://schemas.microsoft.com/office/powerpoint/2010/main" val="73682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EC2F4D-EFDD-41B6-AA4B-83D5A34F8BB0}"/>
              </a:ext>
            </a:extLst>
          </p:cNvPr>
          <p:cNvSpPr>
            <a:spLocks noGrp="1"/>
          </p:cNvSpPr>
          <p:nvPr>
            <p:ph type="title"/>
          </p:nvPr>
        </p:nvSpPr>
        <p:spPr/>
        <p:txBody>
          <a:bodyPr>
            <a:normAutofit fontScale="90000"/>
          </a:bodyPr>
          <a:lstStyle/>
          <a:p>
            <a:r>
              <a:rPr lang="fr-FR" dirty="0"/>
              <a:t>Fixer des objectifs qui anticipent les problèmes</a:t>
            </a:r>
          </a:p>
        </p:txBody>
      </p:sp>
      <p:pic>
        <p:nvPicPr>
          <p:cNvPr id="4" name="Image 3">
            <a:extLst>
              <a:ext uri="{FF2B5EF4-FFF2-40B4-BE49-F238E27FC236}">
                <a16:creationId xmlns:a16="http://schemas.microsoft.com/office/drawing/2014/main" id="{051153F0-B76D-425D-A131-E1219ABF26F9}"/>
              </a:ext>
            </a:extLst>
          </p:cNvPr>
          <p:cNvPicPr>
            <a:picLocks noChangeAspect="1"/>
          </p:cNvPicPr>
          <p:nvPr/>
        </p:nvPicPr>
        <p:blipFill rotWithShape="1">
          <a:blip r:embed="rId2"/>
          <a:srcRect b="53923"/>
          <a:stretch/>
        </p:blipFill>
        <p:spPr>
          <a:xfrm>
            <a:off x="1003333" y="2584610"/>
            <a:ext cx="4690971" cy="2888142"/>
          </a:xfrm>
          <a:prstGeom prst="rect">
            <a:avLst/>
          </a:prstGeom>
        </p:spPr>
      </p:pic>
      <p:pic>
        <p:nvPicPr>
          <p:cNvPr id="5" name="Espace réservé du contenu 4">
            <a:extLst>
              <a:ext uri="{FF2B5EF4-FFF2-40B4-BE49-F238E27FC236}">
                <a16:creationId xmlns:a16="http://schemas.microsoft.com/office/drawing/2014/main" id="{BACB5EEC-E039-4364-822B-0CD018159A0F}"/>
              </a:ext>
            </a:extLst>
          </p:cNvPr>
          <p:cNvPicPr>
            <a:picLocks noGrp="1" noChangeAspect="1"/>
          </p:cNvPicPr>
          <p:nvPr>
            <p:ph idx="1"/>
          </p:nvPr>
        </p:nvPicPr>
        <p:blipFill rotWithShape="1">
          <a:blip r:embed="rId2"/>
          <a:srcRect t="47731" b="488"/>
          <a:stretch/>
        </p:blipFill>
        <p:spPr>
          <a:xfrm>
            <a:off x="6096000" y="2747145"/>
            <a:ext cx="4521958" cy="3128724"/>
          </a:xfrm>
          <a:prstGeom prst="rect">
            <a:avLst/>
          </a:prstGeom>
        </p:spPr>
      </p:pic>
    </p:spTree>
    <p:extLst>
      <p:ext uri="{BB962C8B-B14F-4D97-AF65-F5344CB8AC3E}">
        <p14:creationId xmlns:p14="http://schemas.microsoft.com/office/powerpoint/2010/main" val="324622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DE55C-96E4-4C28-957F-130CE47F4067}"/>
              </a:ext>
            </a:extLst>
          </p:cNvPr>
          <p:cNvSpPr>
            <a:spLocks noGrp="1"/>
          </p:cNvSpPr>
          <p:nvPr>
            <p:ph type="title"/>
          </p:nvPr>
        </p:nvSpPr>
        <p:spPr/>
        <p:txBody>
          <a:bodyPr/>
          <a:lstStyle/>
          <a:p>
            <a:r>
              <a:rPr lang="fr-FR" dirty="0"/>
              <a:t>Les causes courantes d’écarts de résultats</a:t>
            </a:r>
          </a:p>
        </p:txBody>
      </p:sp>
      <p:sp>
        <p:nvSpPr>
          <p:cNvPr id="3" name="Espace réservé du contenu 2">
            <a:extLst>
              <a:ext uri="{FF2B5EF4-FFF2-40B4-BE49-F238E27FC236}">
                <a16:creationId xmlns:a16="http://schemas.microsoft.com/office/drawing/2014/main" id="{9EBC2BE4-7FB4-4CA4-A897-0F48BAD02285}"/>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6D27BA9B-5429-4DEC-B2F1-E6F6A0275352}"/>
              </a:ext>
            </a:extLst>
          </p:cNvPr>
          <p:cNvPicPr>
            <a:picLocks noChangeAspect="1"/>
          </p:cNvPicPr>
          <p:nvPr/>
        </p:nvPicPr>
        <p:blipFill rotWithShape="1">
          <a:blip r:embed="rId2"/>
          <a:srcRect t="29361"/>
          <a:stretch/>
        </p:blipFill>
        <p:spPr>
          <a:xfrm>
            <a:off x="926558" y="2251612"/>
            <a:ext cx="3266804" cy="2215633"/>
          </a:xfrm>
          <a:prstGeom prst="rect">
            <a:avLst/>
          </a:prstGeom>
        </p:spPr>
      </p:pic>
      <p:pic>
        <p:nvPicPr>
          <p:cNvPr id="5" name="Image 4">
            <a:extLst>
              <a:ext uri="{FF2B5EF4-FFF2-40B4-BE49-F238E27FC236}">
                <a16:creationId xmlns:a16="http://schemas.microsoft.com/office/drawing/2014/main" id="{B041E469-F6B6-45C1-AE93-1608121F975C}"/>
              </a:ext>
            </a:extLst>
          </p:cNvPr>
          <p:cNvPicPr>
            <a:picLocks noChangeAspect="1"/>
          </p:cNvPicPr>
          <p:nvPr/>
        </p:nvPicPr>
        <p:blipFill rotWithShape="1">
          <a:blip r:embed="rId3"/>
          <a:srcRect b="71545"/>
          <a:stretch/>
        </p:blipFill>
        <p:spPr>
          <a:xfrm>
            <a:off x="931940" y="4445890"/>
            <a:ext cx="4361955" cy="1700911"/>
          </a:xfrm>
          <a:prstGeom prst="rect">
            <a:avLst/>
          </a:prstGeom>
        </p:spPr>
      </p:pic>
      <p:pic>
        <p:nvPicPr>
          <p:cNvPr id="6" name="Image 5">
            <a:extLst>
              <a:ext uri="{FF2B5EF4-FFF2-40B4-BE49-F238E27FC236}">
                <a16:creationId xmlns:a16="http://schemas.microsoft.com/office/drawing/2014/main" id="{A4B1B114-19A2-406F-B0E1-1929B5272CFF}"/>
              </a:ext>
            </a:extLst>
          </p:cNvPr>
          <p:cNvPicPr>
            <a:picLocks noChangeAspect="1"/>
          </p:cNvPicPr>
          <p:nvPr/>
        </p:nvPicPr>
        <p:blipFill rotWithShape="1">
          <a:blip r:embed="rId3"/>
          <a:srcRect t="29541" b="2185"/>
          <a:stretch/>
        </p:blipFill>
        <p:spPr>
          <a:xfrm>
            <a:off x="6090672" y="2111258"/>
            <a:ext cx="4186091" cy="3916563"/>
          </a:xfrm>
          <a:prstGeom prst="rect">
            <a:avLst/>
          </a:prstGeom>
        </p:spPr>
      </p:pic>
    </p:spTree>
    <p:extLst>
      <p:ext uri="{BB962C8B-B14F-4D97-AF65-F5344CB8AC3E}">
        <p14:creationId xmlns:p14="http://schemas.microsoft.com/office/powerpoint/2010/main" val="387258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7A42E6-B4D2-4C5A-9D47-AAA7F52775B8}"/>
              </a:ext>
            </a:extLst>
          </p:cNvPr>
          <p:cNvSpPr>
            <a:spLocks noGrp="1"/>
          </p:cNvSpPr>
          <p:nvPr>
            <p:ph type="title"/>
          </p:nvPr>
        </p:nvSpPr>
        <p:spPr/>
        <p:txBody>
          <a:bodyPr>
            <a:normAutofit fontScale="90000"/>
          </a:bodyPr>
          <a:lstStyle/>
          <a:p>
            <a:r>
              <a:rPr lang="fr-FR" dirty="0"/>
              <a:t>On distingue quatre catégories de KPI :</a:t>
            </a:r>
            <a:br>
              <a:rPr lang="fr-FR" dirty="0"/>
            </a:br>
            <a:endParaRPr lang="fr-FR" dirty="0"/>
          </a:p>
        </p:txBody>
      </p:sp>
      <p:sp>
        <p:nvSpPr>
          <p:cNvPr id="3" name="Espace réservé du contenu 2">
            <a:extLst>
              <a:ext uri="{FF2B5EF4-FFF2-40B4-BE49-F238E27FC236}">
                <a16:creationId xmlns:a16="http://schemas.microsoft.com/office/drawing/2014/main" id="{CEE76631-F07A-45D9-9F17-1B5776BB9053}"/>
              </a:ext>
            </a:extLst>
          </p:cNvPr>
          <p:cNvSpPr>
            <a:spLocks noGrp="1"/>
          </p:cNvSpPr>
          <p:nvPr>
            <p:ph idx="1"/>
          </p:nvPr>
        </p:nvSpPr>
        <p:spPr/>
        <p:txBody>
          <a:bodyPr>
            <a:normAutofit fontScale="92500"/>
          </a:bodyPr>
          <a:lstStyle/>
          <a:p>
            <a:pPr fontAlgn="base"/>
            <a:r>
              <a:rPr lang="fr-FR" b="1" dirty="0"/>
              <a:t>Les indicateurs de coûts</a:t>
            </a:r>
            <a:r>
              <a:rPr lang="fr-FR" dirty="0"/>
              <a:t> vous permettent de contrôler que votre projet ne dépasse pas le budget alloué.</a:t>
            </a:r>
          </a:p>
          <a:p>
            <a:pPr fontAlgn="base"/>
            <a:r>
              <a:rPr lang="fr-FR" b="1" dirty="0"/>
              <a:t>Les indicateurs de délais</a:t>
            </a:r>
            <a:r>
              <a:rPr lang="fr-FR" dirty="0"/>
              <a:t> sont indispensables pour vérifier que le projet respecte les délais et ne subit aucun retard.</a:t>
            </a:r>
          </a:p>
          <a:p>
            <a:pPr fontAlgn="base"/>
            <a:r>
              <a:rPr lang="fr-FR" b="1" dirty="0"/>
              <a:t>Les indicateurs de qualité</a:t>
            </a:r>
            <a:r>
              <a:rPr lang="fr-FR" dirty="0"/>
              <a:t> vous aident à veiller à la qualité du travail fourni.</a:t>
            </a:r>
          </a:p>
          <a:p>
            <a:pPr fontAlgn="base"/>
            <a:r>
              <a:rPr lang="fr-FR" b="1" dirty="0"/>
              <a:t>Les indicateurs d’efficacité</a:t>
            </a:r>
            <a:r>
              <a:rPr lang="fr-FR" dirty="0"/>
              <a:t> </a:t>
            </a:r>
            <a:r>
              <a:rPr lang="fr-FR" b="1" dirty="0"/>
              <a:t>et d’avancement du projet</a:t>
            </a:r>
            <a:r>
              <a:rPr lang="fr-FR" dirty="0"/>
              <a:t> permettent de savoir si vous gérez efficacement le projet, si le budget, les ressources et le temps sont utilisés à bon escient, et si la progression du projet est satisfaisante.</a:t>
            </a:r>
          </a:p>
          <a:p>
            <a:endParaRPr lang="fr-FR" dirty="0"/>
          </a:p>
        </p:txBody>
      </p:sp>
    </p:spTree>
    <p:extLst>
      <p:ext uri="{BB962C8B-B14F-4D97-AF65-F5344CB8AC3E}">
        <p14:creationId xmlns:p14="http://schemas.microsoft.com/office/powerpoint/2010/main" val="1158057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Autofit/>
          </a:bodyPr>
          <a:lstStyle/>
          <a:p>
            <a:pPr algn="just"/>
            <a:r>
              <a:rPr lang="fr-FR" sz="2400" dirty="0"/>
              <a:t>Les indicateurs dépendent du type de projet, de sa finalité et de ses destinataires. Dans vos projets, ils doivent être choisis en équipe pour faciliter la cohésion.</a:t>
            </a:r>
          </a:p>
        </p:txBody>
      </p:sp>
      <p:graphicFrame>
        <p:nvGraphicFramePr>
          <p:cNvPr id="7" name="Tableau 6"/>
          <p:cNvGraphicFramePr>
            <a:graphicFrameLocks noGrp="1"/>
          </p:cNvGraphicFramePr>
          <p:nvPr>
            <p:extLst>
              <p:ext uri="{D42A27DB-BD31-4B8C-83A1-F6EECF244321}">
                <p14:modId xmlns:p14="http://schemas.microsoft.com/office/powerpoint/2010/main" val="2423208520"/>
              </p:ext>
            </p:extLst>
          </p:nvPr>
        </p:nvGraphicFramePr>
        <p:xfrm>
          <a:off x="1295400" y="2556932"/>
          <a:ext cx="9601197" cy="3356367"/>
        </p:xfrm>
        <a:graphic>
          <a:graphicData uri="http://schemas.openxmlformats.org/drawingml/2006/table">
            <a:tbl>
              <a:tblPr firstRow="1" bandRow="1">
                <a:tableStyleId>{5C22544A-7EE6-4342-B048-85BDC9FD1C3A}</a:tableStyleId>
              </a:tblPr>
              <a:tblGrid>
                <a:gridCol w="3200399">
                  <a:extLst>
                    <a:ext uri="{9D8B030D-6E8A-4147-A177-3AD203B41FA5}">
                      <a16:colId xmlns:a16="http://schemas.microsoft.com/office/drawing/2014/main" val="3191036026"/>
                    </a:ext>
                  </a:extLst>
                </a:gridCol>
                <a:gridCol w="3200399">
                  <a:extLst>
                    <a:ext uri="{9D8B030D-6E8A-4147-A177-3AD203B41FA5}">
                      <a16:colId xmlns:a16="http://schemas.microsoft.com/office/drawing/2014/main" val="3682264368"/>
                    </a:ext>
                  </a:extLst>
                </a:gridCol>
                <a:gridCol w="3200399">
                  <a:extLst>
                    <a:ext uri="{9D8B030D-6E8A-4147-A177-3AD203B41FA5}">
                      <a16:colId xmlns:a16="http://schemas.microsoft.com/office/drawing/2014/main" val="1791588543"/>
                    </a:ext>
                  </a:extLst>
                </a:gridCol>
              </a:tblGrid>
              <a:tr h="327799">
                <a:tc>
                  <a:txBody>
                    <a:bodyPr/>
                    <a:lstStyle/>
                    <a:p>
                      <a:pPr algn="ctr"/>
                      <a:r>
                        <a:rPr lang="fr-FR" dirty="0"/>
                        <a:t>COÛT</a:t>
                      </a:r>
                    </a:p>
                  </a:txBody>
                  <a:tcPr/>
                </a:tc>
                <a:tc>
                  <a:txBody>
                    <a:bodyPr/>
                    <a:lstStyle/>
                    <a:p>
                      <a:pPr algn="ctr"/>
                      <a:r>
                        <a:rPr lang="fr-FR" dirty="0"/>
                        <a:t>QUALITÉ</a:t>
                      </a:r>
                    </a:p>
                  </a:txBody>
                  <a:tcPr/>
                </a:tc>
                <a:tc>
                  <a:txBody>
                    <a:bodyPr/>
                    <a:lstStyle/>
                    <a:p>
                      <a:pPr algn="ctr"/>
                      <a:r>
                        <a:rPr lang="fr-FR" dirty="0"/>
                        <a:t>DÉLAIS</a:t>
                      </a:r>
                    </a:p>
                  </a:txBody>
                  <a:tcPr/>
                </a:tc>
                <a:extLst>
                  <a:ext uri="{0D108BD9-81ED-4DB2-BD59-A6C34878D82A}">
                    <a16:rowId xmlns:a16="http://schemas.microsoft.com/office/drawing/2014/main" val="629158078"/>
                  </a:ext>
                </a:extLst>
              </a:tr>
              <a:tr h="2990607">
                <a:tc>
                  <a:txBody>
                    <a:bodyPr/>
                    <a:lstStyle/>
                    <a:p>
                      <a:r>
                        <a:rPr lang="fr-FR" dirty="0"/>
                        <a:t>Coût réel</a:t>
                      </a:r>
                    </a:p>
                    <a:p>
                      <a:r>
                        <a:rPr lang="fr-FR" dirty="0"/>
                        <a:t>Coût final estimé</a:t>
                      </a:r>
                    </a:p>
                    <a:p>
                      <a:r>
                        <a:rPr lang="fr-FR" dirty="0"/>
                        <a:t>Ecarts de coûts</a:t>
                      </a:r>
                    </a:p>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Budget total/consommé</a:t>
                      </a:r>
                    </a:p>
                    <a:p>
                      <a:endParaRPr lang="fr-FR" dirty="0"/>
                    </a:p>
                  </a:txBody>
                  <a:tcPr/>
                </a:tc>
                <a:tc>
                  <a:txBody>
                    <a:bodyPr/>
                    <a:lstStyle/>
                    <a:p>
                      <a:r>
                        <a:rPr lang="fr-FR" dirty="0"/>
                        <a:t>Respect de la qualité du produit ou service</a:t>
                      </a:r>
                    </a:p>
                    <a:p>
                      <a:r>
                        <a:rPr lang="fr-FR" dirty="0"/>
                        <a:t>Qualité de la gestion de projet</a:t>
                      </a:r>
                    </a:p>
                    <a:p>
                      <a:r>
                        <a:rPr lang="fr-FR" dirty="0"/>
                        <a:t>Etat des ressources</a:t>
                      </a:r>
                    </a:p>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charge de travail par personne</a:t>
                      </a:r>
                    </a:p>
                    <a:p>
                      <a:endParaRPr lang="fr-FR"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statut des étapes (prévu /réalisé...)</a:t>
                      </a:r>
                    </a:p>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suivi des délais, des jalons (atteints, en retard, projections...)</a:t>
                      </a:r>
                    </a:p>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suivi des tâches (en cours, non assignées, pourcentage de tâches terminées, etc.)</a:t>
                      </a:r>
                    </a:p>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charge de travail par personne</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a:p>
                      <a:endParaRPr lang="fr-FR" dirty="0"/>
                    </a:p>
                  </a:txBody>
                  <a:tcPr/>
                </a:tc>
                <a:extLst>
                  <a:ext uri="{0D108BD9-81ED-4DB2-BD59-A6C34878D82A}">
                    <a16:rowId xmlns:a16="http://schemas.microsoft.com/office/drawing/2014/main" val="2867267616"/>
                  </a:ext>
                </a:extLst>
              </a:tr>
            </a:tbl>
          </a:graphicData>
        </a:graphic>
      </p:graphicFrame>
    </p:spTree>
    <p:extLst>
      <p:ext uri="{BB962C8B-B14F-4D97-AF65-F5344CB8AC3E}">
        <p14:creationId xmlns:p14="http://schemas.microsoft.com/office/powerpoint/2010/main" val="520825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F4A46BA-2D6C-452A-8894-7CCFBB20093B}"/>
              </a:ext>
            </a:extLst>
          </p:cNvPr>
          <p:cNvSpPr txBox="1"/>
          <p:nvPr/>
        </p:nvSpPr>
        <p:spPr>
          <a:xfrm>
            <a:off x="2811379" y="2411821"/>
            <a:ext cx="6569242" cy="1384995"/>
          </a:xfrm>
          <a:prstGeom prst="rect">
            <a:avLst/>
          </a:prstGeom>
          <a:noFill/>
        </p:spPr>
        <p:txBody>
          <a:bodyPr wrap="square" rtlCol="0">
            <a:spAutoFit/>
          </a:bodyPr>
          <a:lstStyle/>
          <a:p>
            <a:pPr algn="ctr"/>
            <a:r>
              <a:rPr lang="fr-FR" sz="2800" b="1" dirty="0"/>
              <a:t>SUIVI DU TEMPS</a:t>
            </a:r>
          </a:p>
          <a:p>
            <a:pPr algn="ctr"/>
            <a:r>
              <a:rPr lang="fr-FR" sz="2800" b="1" dirty="0"/>
              <a:t>INDICATEURS DU TEMPS</a:t>
            </a:r>
          </a:p>
          <a:p>
            <a:pPr algn="ctr"/>
            <a:r>
              <a:rPr lang="fr-FR" sz="2800" b="1" dirty="0"/>
              <a:t>ANALYSE DES ECARTS</a:t>
            </a:r>
          </a:p>
        </p:txBody>
      </p:sp>
    </p:spTree>
    <p:extLst>
      <p:ext uri="{BB962C8B-B14F-4D97-AF65-F5344CB8AC3E}">
        <p14:creationId xmlns:p14="http://schemas.microsoft.com/office/powerpoint/2010/main" val="2551945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FE6B40-4281-48A3-83B5-48884AA64C0A}"/>
              </a:ext>
            </a:extLst>
          </p:cNvPr>
          <p:cNvSpPr>
            <a:spLocks noGrp="1"/>
          </p:cNvSpPr>
          <p:nvPr>
            <p:ph type="title"/>
          </p:nvPr>
        </p:nvSpPr>
        <p:spPr/>
        <p:txBody>
          <a:bodyPr/>
          <a:lstStyle/>
          <a:p>
            <a:r>
              <a:rPr lang="fr-FR" dirty="0"/>
              <a:t>1. SUIVI DU TEMPS</a:t>
            </a:r>
          </a:p>
        </p:txBody>
      </p:sp>
      <p:pic>
        <p:nvPicPr>
          <p:cNvPr id="4" name="Espace réservé du contenu 3">
            <a:extLst>
              <a:ext uri="{FF2B5EF4-FFF2-40B4-BE49-F238E27FC236}">
                <a16:creationId xmlns:a16="http://schemas.microsoft.com/office/drawing/2014/main" id="{3AC47CC3-D289-443F-92FA-928F7EDD4585}"/>
              </a:ext>
            </a:extLst>
          </p:cNvPr>
          <p:cNvPicPr>
            <a:picLocks noGrp="1" noChangeAspect="1"/>
          </p:cNvPicPr>
          <p:nvPr>
            <p:ph idx="1"/>
          </p:nvPr>
        </p:nvPicPr>
        <p:blipFill>
          <a:blip r:embed="rId2"/>
          <a:stretch>
            <a:fillRect/>
          </a:stretch>
        </p:blipFill>
        <p:spPr>
          <a:xfrm>
            <a:off x="60801" y="1933731"/>
            <a:ext cx="11875530" cy="4924269"/>
          </a:xfrm>
          <a:prstGeom prst="rect">
            <a:avLst/>
          </a:prstGeom>
        </p:spPr>
      </p:pic>
      <p:sp>
        <p:nvSpPr>
          <p:cNvPr id="3" name="ZoneTexte 2">
            <a:extLst>
              <a:ext uri="{FF2B5EF4-FFF2-40B4-BE49-F238E27FC236}">
                <a16:creationId xmlns:a16="http://schemas.microsoft.com/office/drawing/2014/main" id="{2F5EDCCE-5069-47AF-8EA0-3A1E9C724302}"/>
              </a:ext>
            </a:extLst>
          </p:cNvPr>
          <p:cNvSpPr txBox="1"/>
          <p:nvPr/>
        </p:nvSpPr>
        <p:spPr>
          <a:xfrm>
            <a:off x="10085720" y="1088600"/>
            <a:ext cx="1621755" cy="369332"/>
          </a:xfrm>
          <a:prstGeom prst="rect">
            <a:avLst/>
          </a:prstGeom>
          <a:noFill/>
        </p:spPr>
        <p:txBody>
          <a:bodyPr wrap="square" rtlCol="0">
            <a:spAutoFit/>
          </a:bodyPr>
          <a:lstStyle/>
          <a:p>
            <a:r>
              <a:rPr lang="fr-FR" dirty="0"/>
              <a:t>MS PROJECT</a:t>
            </a:r>
          </a:p>
        </p:txBody>
      </p:sp>
      <p:cxnSp>
        <p:nvCxnSpPr>
          <p:cNvPr id="6" name="Connecteur droit avec flèche 5">
            <a:extLst>
              <a:ext uri="{FF2B5EF4-FFF2-40B4-BE49-F238E27FC236}">
                <a16:creationId xmlns:a16="http://schemas.microsoft.com/office/drawing/2014/main" id="{643ACABA-2CCB-4707-8A9B-E8581859C368}"/>
              </a:ext>
            </a:extLst>
          </p:cNvPr>
          <p:cNvCxnSpPr>
            <a:cxnSpLocks/>
          </p:cNvCxnSpPr>
          <p:nvPr/>
        </p:nvCxnSpPr>
        <p:spPr>
          <a:xfrm flipH="1">
            <a:off x="9889959" y="1457932"/>
            <a:ext cx="709862" cy="587436"/>
          </a:xfrm>
          <a:prstGeom prst="straightConnector1">
            <a:avLst/>
          </a:pr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02524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145693-0F50-4BFA-867D-73FCA539CA8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8AA1030-2302-4E76-9526-AB0CB46211AE}"/>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30D4DF87-A5E2-4440-9513-876F38AE2967}"/>
              </a:ext>
            </a:extLst>
          </p:cNvPr>
          <p:cNvPicPr>
            <a:picLocks noChangeAspect="1"/>
          </p:cNvPicPr>
          <p:nvPr/>
        </p:nvPicPr>
        <p:blipFill>
          <a:blip r:embed="rId2"/>
          <a:stretch>
            <a:fillRect/>
          </a:stretch>
        </p:blipFill>
        <p:spPr>
          <a:xfrm>
            <a:off x="1648326" y="54364"/>
            <a:ext cx="10543674" cy="6130748"/>
          </a:xfrm>
          <a:prstGeom prst="rect">
            <a:avLst/>
          </a:prstGeom>
        </p:spPr>
      </p:pic>
      <p:sp>
        <p:nvSpPr>
          <p:cNvPr id="5" name="ZoneTexte 4">
            <a:extLst>
              <a:ext uri="{FF2B5EF4-FFF2-40B4-BE49-F238E27FC236}">
                <a16:creationId xmlns:a16="http://schemas.microsoft.com/office/drawing/2014/main" id="{EA16BF10-E07A-4018-9690-63FEEA5C832F}"/>
              </a:ext>
            </a:extLst>
          </p:cNvPr>
          <p:cNvSpPr txBox="1"/>
          <p:nvPr/>
        </p:nvSpPr>
        <p:spPr>
          <a:xfrm>
            <a:off x="120315" y="926179"/>
            <a:ext cx="1648326" cy="707886"/>
          </a:xfrm>
          <a:prstGeom prst="rect">
            <a:avLst/>
          </a:prstGeom>
          <a:noFill/>
        </p:spPr>
        <p:txBody>
          <a:bodyPr wrap="square" rtlCol="0">
            <a:spAutoFit/>
          </a:bodyPr>
          <a:lstStyle/>
          <a:p>
            <a:r>
              <a:rPr lang="fr-FR" sz="2000" b="1" dirty="0"/>
              <a:t>Avancement du projet</a:t>
            </a:r>
          </a:p>
        </p:txBody>
      </p:sp>
    </p:spTree>
    <p:extLst>
      <p:ext uri="{BB962C8B-B14F-4D97-AF65-F5344CB8AC3E}">
        <p14:creationId xmlns:p14="http://schemas.microsoft.com/office/powerpoint/2010/main" val="1301021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870808" y="1328444"/>
            <a:ext cx="10450383" cy="4201111"/>
          </a:xfrm>
          <a:prstGeom prst="rect">
            <a:avLst/>
          </a:prstGeom>
        </p:spPr>
      </p:pic>
      <p:sp>
        <p:nvSpPr>
          <p:cNvPr id="5" name="ZoneTexte 4"/>
          <p:cNvSpPr txBox="1"/>
          <p:nvPr/>
        </p:nvSpPr>
        <p:spPr>
          <a:xfrm>
            <a:off x="1734207" y="751298"/>
            <a:ext cx="9162390" cy="461665"/>
          </a:xfrm>
          <a:prstGeom prst="rect">
            <a:avLst/>
          </a:prstGeom>
          <a:noFill/>
        </p:spPr>
        <p:txBody>
          <a:bodyPr wrap="square" rtlCol="0">
            <a:spAutoFit/>
          </a:bodyPr>
          <a:lstStyle/>
          <a:p>
            <a:r>
              <a:rPr lang="fr-FR" sz="2400" b="1" dirty="0"/>
              <a:t>Tableau de bord dans lequel le temps est une variable essentielle</a:t>
            </a:r>
          </a:p>
        </p:txBody>
      </p:sp>
    </p:spTree>
    <p:extLst>
      <p:ext uri="{BB962C8B-B14F-4D97-AF65-F5344CB8AC3E}">
        <p14:creationId xmlns:p14="http://schemas.microsoft.com/office/powerpoint/2010/main" val="4013042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880334" y="1271286"/>
            <a:ext cx="10431331" cy="4315427"/>
          </a:xfrm>
          <a:prstGeom prst="rect">
            <a:avLst/>
          </a:prstGeom>
        </p:spPr>
      </p:pic>
    </p:spTree>
    <p:extLst>
      <p:ext uri="{BB962C8B-B14F-4D97-AF65-F5344CB8AC3E}">
        <p14:creationId xmlns:p14="http://schemas.microsoft.com/office/powerpoint/2010/main" val="310559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C4B967-2A9B-4005-A3E0-F87F52B19C3F}"/>
              </a:ext>
            </a:extLst>
          </p:cNvPr>
          <p:cNvSpPr>
            <a:spLocks noGrp="1"/>
          </p:cNvSpPr>
          <p:nvPr>
            <p:ph type="title"/>
          </p:nvPr>
        </p:nvSpPr>
        <p:spPr/>
        <p:txBody>
          <a:bodyPr>
            <a:normAutofit fontScale="90000"/>
          </a:bodyPr>
          <a:lstStyle/>
          <a:p>
            <a:r>
              <a:rPr lang="fr-FR" b="1" dirty="0"/>
              <a:t>2. Indicateurs de délais</a:t>
            </a:r>
            <a:br>
              <a:rPr lang="fr-FR" b="1" dirty="0"/>
            </a:br>
            <a:endParaRPr lang="fr-FR" dirty="0"/>
          </a:p>
        </p:txBody>
      </p:sp>
      <p:sp>
        <p:nvSpPr>
          <p:cNvPr id="3" name="Espace réservé du contenu 2">
            <a:extLst>
              <a:ext uri="{FF2B5EF4-FFF2-40B4-BE49-F238E27FC236}">
                <a16:creationId xmlns:a16="http://schemas.microsoft.com/office/drawing/2014/main" id="{ABFDEDAB-A5A4-4FE5-BB13-CDB8FC9EB1FA}"/>
              </a:ext>
            </a:extLst>
          </p:cNvPr>
          <p:cNvSpPr>
            <a:spLocks noGrp="1"/>
          </p:cNvSpPr>
          <p:nvPr>
            <p:ph idx="1"/>
          </p:nvPr>
        </p:nvSpPr>
        <p:spPr/>
        <p:txBody>
          <a:bodyPr>
            <a:normAutofit fontScale="70000" lnSpcReduction="20000"/>
          </a:bodyPr>
          <a:lstStyle/>
          <a:p>
            <a:pPr fontAlgn="base"/>
            <a:r>
              <a:rPr lang="fr-FR" b="1" dirty="0"/>
              <a:t>Taux de retard </a:t>
            </a:r>
            <a:r>
              <a:rPr lang="fr-FR" dirty="0"/>
              <a:t>: ce KPI vous permet de connaître le pourcentage de retard par rapport au planning initialement prévu.</a:t>
            </a:r>
            <a:br>
              <a:rPr lang="fr-FR" dirty="0"/>
            </a:br>
            <a:r>
              <a:rPr lang="fr-FR" dirty="0"/>
              <a:t>Calcul : (tâches non réalisées / tâches prévues) X 100</a:t>
            </a:r>
          </a:p>
          <a:p>
            <a:pPr fontAlgn="base"/>
            <a:r>
              <a:rPr lang="fr-FR" b="1" dirty="0"/>
              <a:t>Durée d’une tâche </a:t>
            </a:r>
            <a:r>
              <a:rPr lang="fr-FR" dirty="0"/>
              <a:t>: utile pour mesurer le temps nécessaire à la réalisation d’une tâche, notamment les tâches récurrentes.</a:t>
            </a:r>
          </a:p>
          <a:p>
            <a:pPr fontAlgn="base"/>
            <a:r>
              <a:rPr lang="fr-FR" b="1" dirty="0"/>
              <a:t>Ecart de durée </a:t>
            </a:r>
            <a:r>
              <a:rPr lang="fr-FR" dirty="0"/>
              <a:t>: mesurez si une tâche ou un jalon est plus long à réaliser que ce que vous aviez initialement prévu.</a:t>
            </a:r>
            <a:br>
              <a:rPr lang="fr-FR" dirty="0"/>
            </a:br>
            <a:r>
              <a:rPr lang="fr-FR" dirty="0"/>
              <a:t>Calcul : (durée réelle – durée initiale) / durée initiale</a:t>
            </a:r>
          </a:p>
          <a:p>
            <a:pPr fontAlgn="base"/>
            <a:r>
              <a:rPr lang="fr-FR" b="1" dirty="0"/>
              <a:t>Ecart de délai </a:t>
            </a:r>
            <a:r>
              <a:rPr lang="fr-FR" dirty="0"/>
              <a:t>: cet indicateur mesure si vous êtes en avance, dans les temps ou en retard sur le planning prévu au démarrage du projet.</a:t>
            </a:r>
            <a:br>
              <a:rPr lang="fr-FR" dirty="0"/>
            </a:br>
            <a:r>
              <a:rPr lang="fr-FR" dirty="0"/>
              <a:t>Calcul : temps initialement prévu – temps actuellement utilisé</a:t>
            </a:r>
            <a:br>
              <a:rPr lang="fr-FR" dirty="0"/>
            </a:br>
            <a:r>
              <a:rPr lang="fr-FR" dirty="0"/>
              <a:t>Un résultat négatif indique qu’il vous reste encore du temps pour continuer le projet.</a:t>
            </a:r>
          </a:p>
          <a:p>
            <a:endParaRPr lang="fr-FR" dirty="0"/>
          </a:p>
        </p:txBody>
      </p:sp>
    </p:spTree>
    <p:extLst>
      <p:ext uri="{BB962C8B-B14F-4D97-AF65-F5344CB8AC3E}">
        <p14:creationId xmlns:p14="http://schemas.microsoft.com/office/powerpoint/2010/main" val="93873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4F743-E806-431C-BA59-337ADE65F279}"/>
              </a:ext>
            </a:extLst>
          </p:cNvPr>
          <p:cNvSpPr>
            <a:spLocks noGrp="1"/>
          </p:cNvSpPr>
          <p:nvPr>
            <p:ph type="title"/>
          </p:nvPr>
        </p:nvSpPr>
        <p:spPr/>
        <p:txBody>
          <a:bodyPr/>
          <a:lstStyle/>
          <a:p>
            <a:r>
              <a:rPr lang="fr-FR" dirty="0"/>
              <a:t>Visualiser les écarts de temps</a:t>
            </a:r>
          </a:p>
        </p:txBody>
      </p:sp>
      <p:pic>
        <p:nvPicPr>
          <p:cNvPr id="4" name="Espace réservé du contenu 3">
            <a:extLst>
              <a:ext uri="{FF2B5EF4-FFF2-40B4-BE49-F238E27FC236}">
                <a16:creationId xmlns:a16="http://schemas.microsoft.com/office/drawing/2014/main" id="{58A2A1F0-C18F-4BE4-9198-60D5714C79E3}"/>
              </a:ext>
            </a:extLst>
          </p:cNvPr>
          <p:cNvPicPr>
            <a:picLocks noGrp="1" noChangeAspect="1"/>
          </p:cNvPicPr>
          <p:nvPr>
            <p:ph idx="1"/>
          </p:nvPr>
        </p:nvPicPr>
        <p:blipFill>
          <a:blip r:embed="rId2"/>
          <a:stretch>
            <a:fillRect/>
          </a:stretch>
        </p:blipFill>
        <p:spPr>
          <a:xfrm>
            <a:off x="1746254" y="2598821"/>
            <a:ext cx="8699492" cy="3043990"/>
          </a:xfrm>
          <a:prstGeom prst="rect">
            <a:avLst/>
          </a:prstGeom>
        </p:spPr>
      </p:pic>
    </p:spTree>
    <p:extLst>
      <p:ext uri="{BB962C8B-B14F-4D97-AF65-F5344CB8AC3E}">
        <p14:creationId xmlns:p14="http://schemas.microsoft.com/office/powerpoint/2010/main" val="593318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150374" y="752168"/>
            <a:ext cx="9601200" cy="738648"/>
          </a:xfrm>
        </p:spPr>
        <p:txBody>
          <a:bodyPr>
            <a:noAutofit/>
          </a:bodyPr>
          <a:lstStyle/>
          <a:p>
            <a:r>
              <a:rPr lang="fr-FR" sz="3600" dirty="0"/>
              <a:t>3. Analyse des écarts de temps</a:t>
            </a:r>
          </a:p>
        </p:txBody>
      </p:sp>
      <p:sp>
        <p:nvSpPr>
          <p:cNvPr id="3" name="Espace réservé du contenu 2"/>
          <p:cNvSpPr>
            <a:spLocks noGrp="1"/>
          </p:cNvSpPr>
          <p:nvPr>
            <p:ph idx="4294967295"/>
          </p:nvPr>
        </p:nvSpPr>
        <p:spPr>
          <a:xfrm>
            <a:off x="693173" y="1682545"/>
            <a:ext cx="9601200" cy="662449"/>
          </a:xfrm>
        </p:spPr>
        <p:txBody>
          <a:bodyPr/>
          <a:lstStyle/>
          <a:p>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640872156"/>
              </p:ext>
            </p:extLst>
          </p:nvPr>
        </p:nvGraphicFramePr>
        <p:xfrm>
          <a:off x="693173" y="2153265"/>
          <a:ext cx="10854816" cy="3893573"/>
        </p:xfrm>
        <a:graphic>
          <a:graphicData uri="http://schemas.openxmlformats.org/drawingml/2006/table">
            <a:tbl>
              <a:tblPr firstRow="1" bandRow="1">
                <a:tableStyleId>{5C22544A-7EE6-4342-B048-85BDC9FD1C3A}</a:tableStyleId>
              </a:tblPr>
              <a:tblGrid>
                <a:gridCol w="940755">
                  <a:extLst>
                    <a:ext uri="{9D8B030D-6E8A-4147-A177-3AD203B41FA5}">
                      <a16:colId xmlns:a16="http://schemas.microsoft.com/office/drawing/2014/main" val="2561057933"/>
                    </a:ext>
                  </a:extLst>
                </a:gridCol>
                <a:gridCol w="1379095">
                  <a:extLst>
                    <a:ext uri="{9D8B030D-6E8A-4147-A177-3AD203B41FA5}">
                      <a16:colId xmlns:a16="http://schemas.microsoft.com/office/drawing/2014/main" val="1115348101"/>
                    </a:ext>
                  </a:extLst>
                </a:gridCol>
                <a:gridCol w="1723869">
                  <a:extLst>
                    <a:ext uri="{9D8B030D-6E8A-4147-A177-3AD203B41FA5}">
                      <a16:colId xmlns:a16="http://schemas.microsoft.com/office/drawing/2014/main" val="1035142027"/>
                    </a:ext>
                  </a:extLst>
                </a:gridCol>
                <a:gridCol w="1289154">
                  <a:extLst>
                    <a:ext uri="{9D8B030D-6E8A-4147-A177-3AD203B41FA5}">
                      <a16:colId xmlns:a16="http://schemas.microsoft.com/office/drawing/2014/main" val="106048721"/>
                    </a:ext>
                  </a:extLst>
                </a:gridCol>
                <a:gridCol w="1139252">
                  <a:extLst>
                    <a:ext uri="{9D8B030D-6E8A-4147-A177-3AD203B41FA5}">
                      <a16:colId xmlns:a16="http://schemas.microsoft.com/office/drawing/2014/main" val="806120937"/>
                    </a:ext>
                  </a:extLst>
                </a:gridCol>
                <a:gridCol w="2383436">
                  <a:extLst>
                    <a:ext uri="{9D8B030D-6E8A-4147-A177-3AD203B41FA5}">
                      <a16:colId xmlns:a16="http://schemas.microsoft.com/office/drawing/2014/main" val="867456329"/>
                    </a:ext>
                  </a:extLst>
                </a:gridCol>
                <a:gridCol w="1999255">
                  <a:extLst>
                    <a:ext uri="{9D8B030D-6E8A-4147-A177-3AD203B41FA5}">
                      <a16:colId xmlns:a16="http://schemas.microsoft.com/office/drawing/2014/main" val="2477863904"/>
                    </a:ext>
                  </a:extLst>
                </a:gridCol>
              </a:tblGrid>
              <a:tr h="410402">
                <a:tc gridSpan="5">
                  <a:txBody>
                    <a:bodyPr/>
                    <a:lstStyle/>
                    <a:p>
                      <a:r>
                        <a:rPr lang="fr-FR" dirty="0"/>
                        <a:t>Tableau de bord de pilotage </a:t>
                      </a: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c gridSpan="2">
                  <a:txBody>
                    <a:bodyPr/>
                    <a:lstStyle/>
                    <a:p>
                      <a:r>
                        <a:rPr lang="fr-FR" dirty="0"/>
                        <a:t>Mois</a:t>
                      </a:r>
                      <a:r>
                        <a:rPr lang="fr-FR" baseline="0" dirty="0"/>
                        <a:t> de :</a:t>
                      </a:r>
                      <a:endParaRPr lang="fr-FR" dirty="0"/>
                    </a:p>
                  </a:txBody>
                  <a:tcPr/>
                </a:tc>
                <a:tc hMerge="1">
                  <a:txBody>
                    <a:bodyPr/>
                    <a:lstStyle/>
                    <a:p>
                      <a:endParaRPr lang="fr-FR" dirty="0"/>
                    </a:p>
                  </a:txBody>
                  <a:tcPr/>
                </a:tc>
                <a:extLst>
                  <a:ext uri="{0D108BD9-81ED-4DB2-BD59-A6C34878D82A}">
                    <a16:rowId xmlns:a16="http://schemas.microsoft.com/office/drawing/2014/main" val="2638703509"/>
                  </a:ext>
                </a:extLst>
              </a:tr>
              <a:tr h="677714">
                <a:tc>
                  <a:txBody>
                    <a:bodyPr/>
                    <a:lstStyle/>
                    <a:p>
                      <a:r>
                        <a:rPr lang="fr-FR" dirty="0"/>
                        <a:t>Tâches</a:t>
                      </a:r>
                    </a:p>
                  </a:txBody>
                  <a:tcPr/>
                </a:tc>
                <a:tc>
                  <a:txBody>
                    <a:bodyPr/>
                    <a:lstStyle/>
                    <a:p>
                      <a:pPr algn="ctr"/>
                      <a:r>
                        <a:rPr lang="fr-FR" dirty="0"/>
                        <a:t>Responsable</a:t>
                      </a:r>
                    </a:p>
                  </a:txBody>
                  <a:tcPr/>
                </a:tc>
                <a:tc>
                  <a:txBody>
                    <a:bodyPr/>
                    <a:lstStyle/>
                    <a:p>
                      <a:pPr algn="ctr"/>
                      <a:r>
                        <a:rPr lang="fr-FR" dirty="0"/>
                        <a:t>Date Échéance planifiée</a:t>
                      </a:r>
                    </a:p>
                  </a:txBody>
                  <a:tcPr/>
                </a:tc>
                <a:tc>
                  <a:txBody>
                    <a:bodyPr/>
                    <a:lstStyle/>
                    <a:p>
                      <a:pPr algn="ctr"/>
                      <a:r>
                        <a:rPr lang="fr-FR" dirty="0"/>
                        <a:t>Réalisation en %</a:t>
                      </a:r>
                    </a:p>
                  </a:txBody>
                  <a:tcPr/>
                </a:tc>
                <a:tc>
                  <a:txBody>
                    <a:bodyPr/>
                    <a:lstStyle/>
                    <a:p>
                      <a:r>
                        <a:rPr lang="fr-FR" dirty="0"/>
                        <a:t>Ecart de temps</a:t>
                      </a:r>
                    </a:p>
                  </a:txBody>
                  <a:tcPr/>
                </a:tc>
                <a:tc>
                  <a:txBody>
                    <a:bodyPr/>
                    <a:lstStyle/>
                    <a:p>
                      <a:r>
                        <a:rPr lang="fr-FR" dirty="0"/>
                        <a:t>Difficultés rencontrées</a:t>
                      </a:r>
                    </a:p>
                  </a:txBody>
                  <a:tcPr/>
                </a:tc>
                <a:tc>
                  <a:txBody>
                    <a:bodyPr/>
                    <a:lstStyle/>
                    <a:p>
                      <a:r>
                        <a:rPr lang="fr-FR" dirty="0"/>
                        <a:t>Proposition d’amélioration</a:t>
                      </a:r>
                    </a:p>
                  </a:txBody>
                  <a:tcPr/>
                </a:tc>
                <a:extLst>
                  <a:ext uri="{0D108BD9-81ED-4DB2-BD59-A6C34878D82A}">
                    <a16:rowId xmlns:a16="http://schemas.microsoft.com/office/drawing/2014/main" val="782905410"/>
                  </a:ext>
                </a:extLst>
              </a:tr>
              <a:tr h="718204">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767127274"/>
                  </a:ext>
                </a:extLst>
              </a:tr>
              <a:tr h="650845">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3531631641"/>
                  </a:ext>
                </a:extLst>
              </a:tr>
              <a:tr h="718204">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2269803809"/>
                  </a:ext>
                </a:extLst>
              </a:tr>
              <a:tr h="718204">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116077417"/>
                  </a:ext>
                </a:extLst>
              </a:tr>
            </a:tbl>
          </a:graphicData>
        </a:graphic>
      </p:graphicFrame>
    </p:spTree>
    <p:extLst>
      <p:ext uri="{BB962C8B-B14F-4D97-AF65-F5344CB8AC3E}">
        <p14:creationId xmlns:p14="http://schemas.microsoft.com/office/powerpoint/2010/main" val="604131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150374" y="752168"/>
            <a:ext cx="9601200" cy="738648"/>
          </a:xfrm>
        </p:spPr>
        <p:txBody>
          <a:bodyPr>
            <a:noAutofit/>
          </a:bodyPr>
          <a:lstStyle/>
          <a:p>
            <a:r>
              <a:rPr lang="fr-FR" sz="3600" dirty="0"/>
              <a:t>Suivi des livrables</a:t>
            </a:r>
          </a:p>
        </p:txBody>
      </p:sp>
      <p:sp>
        <p:nvSpPr>
          <p:cNvPr id="3" name="Espace réservé du contenu 2"/>
          <p:cNvSpPr>
            <a:spLocks noGrp="1"/>
          </p:cNvSpPr>
          <p:nvPr>
            <p:ph idx="4294967295"/>
          </p:nvPr>
        </p:nvSpPr>
        <p:spPr>
          <a:xfrm>
            <a:off x="693173" y="1682545"/>
            <a:ext cx="9601200" cy="662449"/>
          </a:xfrm>
        </p:spPr>
        <p:txBody>
          <a:bodyPr/>
          <a:lstStyle/>
          <a:p>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691346674"/>
              </p:ext>
            </p:extLst>
          </p:nvPr>
        </p:nvGraphicFramePr>
        <p:xfrm>
          <a:off x="644011" y="1682545"/>
          <a:ext cx="10854816" cy="4085617"/>
        </p:xfrm>
        <a:graphic>
          <a:graphicData uri="http://schemas.openxmlformats.org/drawingml/2006/table">
            <a:tbl>
              <a:tblPr firstRow="1" bandRow="1">
                <a:tableStyleId>{5C22544A-7EE6-4342-B048-85BDC9FD1C3A}</a:tableStyleId>
              </a:tblPr>
              <a:tblGrid>
                <a:gridCol w="940755">
                  <a:extLst>
                    <a:ext uri="{9D8B030D-6E8A-4147-A177-3AD203B41FA5}">
                      <a16:colId xmlns:a16="http://schemas.microsoft.com/office/drawing/2014/main" val="2561057933"/>
                    </a:ext>
                  </a:extLst>
                </a:gridCol>
                <a:gridCol w="1379095">
                  <a:extLst>
                    <a:ext uri="{9D8B030D-6E8A-4147-A177-3AD203B41FA5}">
                      <a16:colId xmlns:a16="http://schemas.microsoft.com/office/drawing/2014/main" val="1115348101"/>
                    </a:ext>
                  </a:extLst>
                </a:gridCol>
                <a:gridCol w="1723869">
                  <a:extLst>
                    <a:ext uri="{9D8B030D-6E8A-4147-A177-3AD203B41FA5}">
                      <a16:colId xmlns:a16="http://schemas.microsoft.com/office/drawing/2014/main" val="1035142027"/>
                    </a:ext>
                  </a:extLst>
                </a:gridCol>
                <a:gridCol w="1289154">
                  <a:extLst>
                    <a:ext uri="{9D8B030D-6E8A-4147-A177-3AD203B41FA5}">
                      <a16:colId xmlns:a16="http://schemas.microsoft.com/office/drawing/2014/main" val="106048721"/>
                    </a:ext>
                  </a:extLst>
                </a:gridCol>
                <a:gridCol w="1139252">
                  <a:extLst>
                    <a:ext uri="{9D8B030D-6E8A-4147-A177-3AD203B41FA5}">
                      <a16:colId xmlns:a16="http://schemas.microsoft.com/office/drawing/2014/main" val="806120937"/>
                    </a:ext>
                  </a:extLst>
                </a:gridCol>
                <a:gridCol w="2383436">
                  <a:extLst>
                    <a:ext uri="{9D8B030D-6E8A-4147-A177-3AD203B41FA5}">
                      <a16:colId xmlns:a16="http://schemas.microsoft.com/office/drawing/2014/main" val="867456329"/>
                    </a:ext>
                  </a:extLst>
                </a:gridCol>
                <a:gridCol w="1999255">
                  <a:extLst>
                    <a:ext uri="{9D8B030D-6E8A-4147-A177-3AD203B41FA5}">
                      <a16:colId xmlns:a16="http://schemas.microsoft.com/office/drawing/2014/main" val="2477863904"/>
                    </a:ext>
                  </a:extLst>
                </a:gridCol>
              </a:tblGrid>
              <a:tr h="135260">
                <a:tc gridSpan="5">
                  <a:txBody>
                    <a:bodyPr/>
                    <a:lstStyle/>
                    <a:p>
                      <a:r>
                        <a:rPr lang="fr-FR" dirty="0"/>
                        <a:t>Tableau de bord de pilotage des livrables</a:t>
                      </a: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c gridSpan="2">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638703509"/>
                  </a:ext>
                </a:extLst>
              </a:tr>
              <a:tr h="677714">
                <a:tc>
                  <a:txBody>
                    <a:bodyPr/>
                    <a:lstStyle/>
                    <a:p>
                      <a:r>
                        <a:rPr lang="fr-FR" dirty="0"/>
                        <a:t>Livrable</a:t>
                      </a:r>
                    </a:p>
                  </a:txBody>
                  <a:tcPr/>
                </a:tc>
                <a:tc>
                  <a:txBody>
                    <a:bodyPr/>
                    <a:lstStyle/>
                    <a:p>
                      <a:pPr algn="ctr"/>
                      <a:r>
                        <a:rPr lang="fr-FR" dirty="0"/>
                        <a:t>Responsable</a:t>
                      </a:r>
                    </a:p>
                  </a:txBody>
                  <a:tcPr/>
                </a:tc>
                <a:tc>
                  <a:txBody>
                    <a:bodyPr/>
                    <a:lstStyle/>
                    <a:p>
                      <a:pPr algn="ctr"/>
                      <a:r>
                        <a:rPr lang="fr-FR" dirty="0"/>
                        <a:t>Etat</a:t>
                      </a:r>
                    </a:p>
                  </a:txBody>
                  <a:tcPr/>
                </a:tc>
                <a:tc>
                  <a:txBody>
                    <a:bodyPr/>
                    <a:lstStyle/>
                    <a:p>
                      <a:pPr algn="ctr"/>
                      <a:r>
                        <a:rPr lang="fr-FR" dirty="0"/>
                        <a:t>Date de livraison attendue</a:t>
                      </a:r>
                    </a:p>
                  </a:txBody>
                  <a:tcPr/>
                </a:tc>
                <a:tc>
                  <a:txBody>
                    <a:bodyPr/>
                    <a:lstStyle/>
                    <a:p>
                      <a:r>
                        <a:rPr lang="fr-FR" dirty="0"/>
                        <a:t>Date de livraison réelle</a:t>
                      </a:r>
                    </a:p>
                  </a:txBody>
                  <a:tcPr/>
                </a:tc>
                <a:tc>
                  <a:txBody>
                    <a:bodyPr/>
                    <a:lstStyle/>
                    <a:p>
                      <a:r>
                        <a:rPr lang="fr-FR" dirty="0"/>
                        <a:t>Difficultés rencontrées</a:t>
                      </a:r>
                    </a:p>
                  </a:txBody>
                  <a:tcPr/>
                </a:tc>
                <a:tc>
                  <a:txBody>
                    <a:bodyPr/>
                    <a:lstStyle/>
                    <a:p>
                      <a:r>
                        <a:rPr lang="fr-FR" dirty="0"/>
                        <a:t>Validation</a:t>
                      </a:r>
                    </a:p>
                  </a:txBody>
                  <a:tcPr/>
                </a:tc>
                <a:extLst>
                  <a:ext uri="{0D108BD9-81ED-4DB2-BD59-A6C34878D82A}">
                    <a16:rowId xmlns:a16="http://schemas.microsoft.com/office/drawing/2014/main" val="782905410"/>
                  </a:ext>
                </a:extLst>
              </a:tr>
              <a:tr h="718204">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767127274"/>
                  </a:ext>
                </a:extLst>
              </a:tr>
              <a:tr h="650845">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3531631641"/>
                  </a:ext>
                </a:extLst>
              </a:tr>
              <a:tr h="718204">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2269803809"/>
                  </a:ext>
                </a:extLst>
              </a:tr>
              <a:tr h="718204">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116077417"/>
                  </a:ext>
                </a:extLst>
              </a:tr>
            </a:tbl>
          </a:graphicData>
        </a:graphic>
      </p:graphicFrame>
    </p:spTree>
    <p:extLst>
      <p:ext uri="{BB962C8B-B14F-4D97-AF65-F5344CB8AC3E}">
        <p14:creationId xmlns:p14="http://schemas.microsoft.com/office/powerpoint/2010/main" val="3666422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98A3421-1B24-4A7B-A04B-CCB0DECB8DA4}"/>
              </a:ext>
            </a:extLst>
          </p:cNvPr>
          <p:cNvSpPr txBox="1"/>
          <p:nvPr/>
        </p:nvSpPr>
        <p:spPr>
          <a:xfrm>
            <a:off x="3970422" y="2622884"/>
            <a:ext cx="3513221" cy="523220"/>
          </a:xfrm>
          <a:prstGeom prst="rect">
            <a:avLst/>
          </a:prstGeom>
          <a:noFill/>
        </p:spPr>
        <p:txBody>
          <a:bodyPr wrap="square" rtlCol="0">
            <a:spAutoFit/>
          </a:bodyPr>
          <a:lstStyle/>
          <a:p>
            <a:pPr algn="ctr"/>
            <a:r>
              <a:rPr lang="fr-FR" sz="2800" b="1" dirty="0"/>
              <a:t>LA QUALITÉ</a:t>
            </a:r>
          </a:p>
        </p:txBody>
      </p:sp>
    </p:spTree>
    <p:extLst>
      <p:ext uri="{BB962C8B-B14F-4D97-AF65-F5344CB8AC3E}">
        <p14:creationId xmlns:p14="http://schemas.microsoft.com/office/powerpoint/2010/main" val="1653034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058AAD-A417-4091-805E-6AA44F9516C5}"/>
              </a:ext>
            </a:extLst>
          </p:cNvPr>
          <p:cNvSpPr>
            <a:spLocks noGrp="1"/>
          </p:cNvSpPr>
          <p:nvPr>
            <p:ph type="title"/>
          </p:nvPr>
        </p:nvSpPr>
        <p:spPr/>
        <p:txBody>
          <a:bodyPr/>
          <a:lstStyle/>
          <a:p>
            <a:r>
              <a:rPr lang="fr-FR" dirty="0"/>
              <a:t>1. La notion de qualité </a:t>
            </a:r>
          </a:p>
        </p:txBody>
      </p:sp>
      <p:sp>
        <p:nvSpPr>
          <p:cNvPr id="3" name="Espace réservé du contenu 2">
            <a:extLst>
              <a:ext uri="{FF2B5EF4-FFF2-40B4-BE49-F238E27FC236}">
                <a16:creationId xmlns:a16="http://schemas.microsoft.com/office/drawing/2014/main" id="{19D1CD42-B32F-4276-B95C-C070C5458066}"/>
              </a:ext>
            </a:extLst>
          </p:cNvPr>
          <p:cNvSpPr>
            <a:spLocks noGrp="1"/>
          </p:cNvSpPr>
          <p:nvPr>
            <p:ph idx="1"/>
          </p:nvPr>
        </p:nvSpPr>
        <p:spPr/>
        <p:txBody>
          <a:bodyPr/>
          <a:lstStyle/>
          <a:p>
            <a:r>
              <a:rPr lang="fr-FR" dirty="0"/>
              <a:t>La notion de qualité est </a:t>
            </a:r>
            <a:r>
              <a:rPr lang="fr-FR" b="1" dirty="0"/>
              <a:t>multiforme.</a:t>
            </a:r>
          </a:p>
          <a:p>
            <a:r>
              <a:rPr lang="fr-FR" dirty="0"/>
              <a:t>La notion de qualité englobe la </a:t>
            </a:r>
            <a:r>
              <a:rPr lang="fr-FR" b="1" dirty="0"/>
              <a:t>qualité du produit ou service ainsi que la qualité du projet.</a:t>
            </a:r>
          </a:p>
          <a:p>
            <a:endParaRPr lang="fr-FR" dirty="0"/>
          </a:p>
        </p:txBody>
      </p:sp>
    </p:spTree>
    <p:extLst>
      <p:ext uri="{BB962C8B-B14F-4D97-AF65-F5344CB8AC3E}">
        <p14:creationId xmlns:p14="http://schemas.microsoft.com/office/powerpoint/2010/main" val="1435643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DE68FC-AEED-40B7-B7FB-8706D47BAC91}"/>
              </a:ext>
            </a:extLst>
          </p:cNvPr>
          <p:cNvSpPr>
            <a:spLocks noGrp="1"/>
          </p:cNvSpPr>
          <p:nvPr>
            <p:ph type="title"/>
          </p:nvPr>
        </p:nvSpPr>
        <p:spPr/>
        <p:txBody>
          <a:bodyPr/>
          <a:lstStyle/>
          <a:p>
            <a:r>
              <a:rPr lang="fr-FR" dirty="0"/>
              <a:t>2. La qualité du projet</a:t>
            </a:r>
          </a:p>
        </p:txBody>
      </p:sp>
      <p:sp>
        <p:nvSpPr>
          <p:cNvPr id="3" name="Espace réservé du contenu 2">
            <a:extLst>
              <a:ext uri="{FF2B5EF4-FFF2-40B4-BE49-F238E27FC236}">
                <a16:creationId xmlns:a16="http://schemas.microsoft.com/office/drawing/2014/main" id="{2AEB02C7-FCAF-4530-861C-B84DF02E9FC9}"/>
              </a:ext>
            </a:extLst>
          </p:cNvPr>
          <p:cNvSpPr>
            <a:spLocks noGrp="1"/>
          </p:cNvSpPr>
          <p:nvPr>
            <p:ph idx="1"/>
          </p:nvPr>
        </p:nvSpPr>
        <p:spPr/>
        <p:txBody>
          <a:bodyPr>
            <a:normAutofit/>
          </a:bodyPr>
          <a:lstStyle/>
          <a:p>
            <a:pPr algn="just"/>
            <a:r>
              <a:rPr lang="fr-FR" dirty="0"/>
              <a:t>Il y a la </a:t>
            </a:r>
            <a:r>
              <a:rPr lang="fr-FR" b="1" dirty="0"/>
              <a:t>qualité du projet </a:t>
            </a:r>
            <a:r>
              <a:rPr lang="fr-FR" dirty="0"/>
              <a:t>: est un ensemble de méthodes destinées à améliorer le processus de production et de fournir une meilleure qualité des produits et services.</a:t>
            </a:r>
          </a:p>
          <a:p>
            <a:pPr marL="0" indent="0" algn="just">
              <a:buNone/>
            </a:pPr>
            <a:r>
              <a:rPr lang="fr-FR" dirty="0">
                <a:sym typeface="Wingdings" panose="05000000000000000000" pitchFamily="2" charset="2"/>
              </a:rPr>
              <a:t></a:t>
            </a:r>
            <a:r>
              <a:rPr lang="fr-FR" dirty="0"/>
              <a:t>Une bonne démarche qualité offre une variété de bénéfices, notamment une meilleure productivité et une plus grande efficacité, ainsi qu’une satisfaction accrue des clients et des collaborateurs.</a:t>
            </a:r>
          </a:p>
        </p:txBody>
      </p:sp>
      <p:sp>
        <p:nvSpPr>
          <p:cNvPr id="4" name="ZoneTexte 3">
            <a:extLst>
              <a:ext uri="{FF2B5EF4-FFF2-40B4-BE49-F238E27FC236}">
                <a16:creationId xmlns:a16="http://schemas.microsoft.com/office/drawing/2014/main" id="{82E5D5FD-FCA1-4067-9747-1BDF257343B5}"/>
              </a:ext>
            </a:extLst>
          </p:cNvPr>
          <p:cNvSpPr txBox="1"/>
          <p:nvPr/>
        </p:nvSpPr>
        <p:spPr>
          <a:xfrm>
            <a:off x="4427619" y="5223471"/>
            <a:ext cx="4014535" cy="923330"/>
          </a:xfrm>
          <a:prstGeom prst="rect">
            <a:avLst/>
          </a:prstGeom>
          <a:noFill/>
        </p:spPr>
        <p:txBody>
          <a:bodyPr wrap="square" rtlCol="0">
            <a:spAutoFit/>
          </a:bodyPr>
          <a:lstStyle/>
          <a:p>
            <a:r>
              <a:rPr lang="fr-FR" b="1" u="sng" dirty="0"/>
              <a:t>Outils </a:t>
            </a:r>
            <a:r>
              <a:rPr lang="fr-FR" dirty="0"/>
              <a:t>: PERT, Roue de Deming, Gantt, méthode des cercles de qualité, méthode agile,  suivi du projet…</a:t>
            </a:r>
          </a:p>
        </p:txBody>
      </p:sp>
    </p:spTree>
    <p:extLst>
      <p:ext uri="{BB962C8B-B14F-4D97-AF65-F5344CB8AC3E}">
        <p14:creationId xmlns:p14="http://schemas.microsoft.com/office/powerpoint/2010/main" val="342792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612D6A15-3540-44A9-9A51-20C0FFC3295B}"/>
              </a:ext>
            </a:extLst>
          </p:cNvPr>
          <p:cNvSpPr>
            <a:spLocks noGrp="1"/>
          </p:cNvSpPr>
          <p:nvPr>
            <p:ph type="title"/>
          </p:nvPr>
        </p:nvSpPr>
        <p:spPr/>
        <p:txBody>
          <a:bodyPr/>
          <a:lstStyle/>
          <a:p>
            <a:r>
              <a:rPr lang="fr-FR" dirty="0"/>
              <a:t>Indicateurs de la qualité du projet</a:t>
            </a:r>
          </a:p>
        </p:txBody>
      </p:sp>
      <p:sp>
        <p:nvSpPr>
          <p:cNvPr id="3" name="Espace réservé du contenu 2">
            <a:extLst>
              <a:ext uri="{FF2B5EF4-FFF2-40B4-BE49-F238E27FC236}">
                <a16:creationId xmlns:a16="http://schemas.microsoft.com/office/drawing/2014/main" id="{D80B5BD2-56D8-4E00-9AC3-A9422FD5205F}"/>
              </a:ext>
            </a:extLst>
          </p:cNvPr>
          <p:cNvSpPr>
            <a:spLocks noGrp="1"/>
          </p:cNvSpPr>
          <p:nvPr>
            <p:ph idx="1"/>
          </p:nvPr>
        </p:nvSpPr>
        <p:spPr>
          <a:xfrm>
            <a:off x="1295401" y="2556932"/>
            <a:ext cx="9601196" cy="3734686"/>
          </a:xfrm>
        </p:spPr>
        <p:txBody>
          <a:bodyPr>
            <a:normAutofit fontScale="62500" lnSpcReduction="20000"/>
          </a:bodyPr>
          <a:lstStyle/>
          <a:p>
            <a:pPr marL="0" indent="0">
              <a:buNone/>
            </a:pPr>
            <a:r>
              <a:rPr lang="fr-FR" sz="3800" b="1" u="sng" dirty="0"/>
              <a:t>C’est aussi la performance du travail en équipe : </a:t>
            </a:r>
          </a:p>
          <a:p>
            <a:r>
              <a:rPr lang="fr-FR" sz="3200" dirty="0"/>
              <a:t>Un projet réussi est le miroir d’une équipe soudée (éviter les conflits sclérosants) </a:t>
            </a:r>
          </a:p>
          <a:p>
            <a:r>
              <a:rPr lang="fr-FR" sz="3200" dirty="0"/>
              <a:t>A-t-on fait émerger l’intelligence collective ?</a:t>
            </a:r>
          </a:p>
          <a:p>
            <a:r>
              <a:rPr lang="fr-FR" sz="3200" dirty="0"/>
              <a:t>Prise d’initiative.</a:t>
            </a:r>
          </a:p>
          <a:p>
            <a:r>
              <a:rPr lang="fr-FR" sz="3200" dirty="0"/>
              <a:t>Qualité de la communication.</a:t>
            </a:r>
          </a:p>
          <a:p>
            <a:r>
              <a:rPr lang="fr-FR" sz="3200" dirty="0"/>
              <a:t>Confiance mutuelle entre les membres de l’équipe.</a:t>
            </a:r>
          </a:p>
          <a:p>
            <a:r>
              <a:rPr lang="fr-FR" sz="3200" dirty="0"/>
              <a:t>Sentiment d’appartenance.</a:t>
            </a:r>
          </a:p>
          <a:p>
            <a:r>
              <a:rPr lang="fr-FR" sz="3200" dirty="0"/>
              <a:t>Une créativité encouragée ?</a:t>
            </a:r>
          </a:p>
          <a:p>
            <a:r>
              <a:rPr lang="fr-FR" sz="3200" dirty="0"/>
              <a:t>Un leadership fort ?</a:t>
            </a:r>
          </a:p>
          <a:p>
            <a:endParaRPr lang="fr-FR" dirty="0"/>
          </a:p>
          <a:p>
            <a:endParaRPr lang="fr-FR" dirty="0"/>
          </a:p>
        </p:txBody>
      </p:sp>
    </p:spTree>
    <p:extLst>
      <p:ext uri="{BB962C8B-B14F-4D97-AF65-F5344CB8AC3E}">
        <p14:creationId xmlns:p14="http://schemas.microsoft.com/office/powerpoint/2010/main" val="28720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295400" y="1022435"/>
            <a:ext cx="9601200" cy="738648"/>
          </a:xfrm>
        </p:spPr>
        <p:txBody>
          <a:bodyPr>
            <a:noAutofit/>
          </a:bodyPr>
          <a:lstStyle/>
          <a:p>
            <a:r>
              <a:rPr lang="fr-FR" sz="3600" dirty="0"/>
              <a:t>TABLEAU DE BORD POUR ANALYSER LA QUALITÉ DU PROJET</a:t>
            </a:r>
          </a:p>
        </p:txBody>
      </p:sp>
      <p:graphicFrame>
        <p:nvGraphicFramePr>
          <p:cNvPr id="5" name="Tableau 4"/>
          <p:cNvGraphicFramePr>
            <a:graphicFrameLocks noGrp="1"/>
          </p:cNvGraphicFramePr>
          <p:nvPr>
            <p:extLst>
              <p:ext uri="{D42A27DB-BD31-4B8C-83A1-F6EECF244321}">
                <p14:modId xmlns:p14="http://schemas.microsoft.com/office/powerpoint/2010/main" val="1733016555"/>
              </p:ext>
            </p:extLst>
          </p:nvPr>
        </p:nvGraphicFramePr>
        <p:xfrm>
          <a:off x="693173" y="2153265"/>
          <a:ext cx="10854816" cy="3893573"/>
        </p:xfrm>
        <a:graphic>
          <a:graphicData uri="http://schemas.openxmlformats.org/drawingml/2006/table">
            <a:tbl>
              <a:tblPr firstRow="1" bandRow="1">
                <a:tableStyleId>{5C22544A-7EE6-4342-B048-85BDC9FD1C3A}</a:tableStyleId>
              </a:tblPr>
              <a:tblGrid>
                <a:gridCol w="2713704">
                  <a:extLst>
                    <a:ext uri="{9D8B030D-6E8A-4147-A177-3AD203B41FA5}">
                      <a16:colId xmlns:a16="http://schemas.microsoft.com/office/drawing/2014/main" val="2561057933"/>
                    </a:ext>
                  </a:extLst>
                </a:gridCol>
                <a:gridCol w="2713704">
                  <a:extLst>
                    <a:ext uri="{9D8B030D-6E8A-4147-A177-3AD203B41FA5}">
                      <a16:colId xmlns:a16="http://schemas.microsoft.com/office/drawing/2014/main" val="806120937"/>
                    </a:ext>
                  </a:extLst>
                </a:gridCol>
                <a:gridCol w="2713704">
                  <a:extLst>
                    <a:ext uri="{9D8B030D-6E8A-4147-A177-3AD203B41FA5}">
                      <a16:colId xmlns:a16="http://schemas.microsoft.com/office/drawing/2014/main" val="867456329"/>
                    </a:ext>
                  </a:extLst>
                </a:gridCol>
                <a:gridCol w="2713704">
                  <a:extLst>
                    <a:ext uri="{9D8B030D-6E8A-4147-A177-3AD203B41FA5}">
                      <a16:colId xmlns:a16="http://schemas.microsoft.com/office/drawing/2014/main" val="2477863904"/>
                    </a:ext>
                  </a:extLst>
                </a:gridCol>
              </a:tblGrid>
              <a:tr h="410402">
                <a:tc gridSpan="2">
                  <a:txBody>
                    <a:bodyPr/>
                    <a:lstStyle/>
                    <a:p>
                      <a:r>
                        <a:rPr lang="fr-FR" dirty="0"/>
                        <a:t>Tableau de bord de pilotage </a:t>
                      </a:r>
                    </a:p>
                  </a:txBody>
                  <a:tcPr/>
                </a:tc>
                <a:tc hMerge="1">
                  <a:txBody>
                    <a:bodyPr/>
                    <a:lstStyle/>
                    <a:p>
                      <a:endParaRPr lang="fr-FR" dirty="0"/>
                    </a:p>
                  </a:txBody>
                  <a:tcPr/>
                </a:tc>
                <a:tc gridSpan="2">
                  <a:txBody>
                    <a:bodyPr/>
                    <a:lstStyle/>
                    <a:p>
                      <a:r>
                        <a:rPr lang="fr-FR" dirty="0"/>
                        <a:t>Mois</a:t>
                      </a:r>
                      <a:r>
                        <a:rPr lang="fr-FR" baseline="0" dirty="0"/>
                        <a:t> de :</a:t>
                      </a:r>
                      <a:endParaRPr lang="fr-FR" dirty="0"/>
                    </a:p>
                  </a:txBody>
                  <a:tcPr/>
                </a:tc>
                <a:tc hMerge="1">
                  <a:txBody>
                    <a:bodyPr/>
                    <a:lstStyle/>
                    <a:p>
                      <a:endParaRPr lang="fr-FR" dirty="0"/>
                    </a:p>
                  </a:txBody>
                  <a:tcPr/>
                </a:tc>
                <a:extLst>
                  <a:ext uri="{0D108BD9-81ED-4DB2-BD59-A6C34878D82A}">
                    <a16:rowId xmlns:a16="http://schemas.microsoft.com/office/drawing/2014/main" val="2638703509"/>
                  </a:ext>
                </a:extLst>
              </a:tr>
              <a:tr h="677714">
                <a:tc>
                  <a:txBody>
                    <a:bodyPr/>
                    <a:lstStyle/>
                    <a:p>
                      <a:pPr algn="ctr"/>
                      <a:r>
                        <a:rPr lang="fr-FR" b="1" dirty="0"/>
                        <a:t>Indicateur</a:t>
                      </a:r>
                    </a:p>
                  </a:txBody>
                  <a:tcPr/>
                </a:tc>
                <a:tc>
                  <a:txBody>
                    <a:bodyPr/>
                    <a:lstStyle/>
                    <a:p>
                      <a:pPr algn="ctr"/>
                      <a:r>
                        <a:rPr lang="fr-FR" b="1" dirty="0"/>
                        <a:t>Niveau de réalisation</a:t>
                      </a:r>
                    </a:p>
                  </a:txBody>
                  <a:tcPr/>
                </a:tc>
                <a:tc>
                  <a:txBody>
                    <a:bodyPr/>
                    <a:lstStyle/>
                    <a:p>
                      <a:pPr algn="ctr"/>
                      <a:r>
                        <a:rPr lang="fr-FR" b="1" dirty="0"/>
                        <a:t>Difficultés rencontrées</a:t>
                      </a:r>
                    </a:p>
                  </a:txBody>
                  <a:tcPr/>
                </a:tc>
                <a:tc>
                  <a:txBody>
                    <a:bodyPr/>
                    <a:lstStyle/>
                    <a:p>
                      <a:pPr algn="ctr"/>
                      <a:r>
                        <a:rPr lang="fr-FR" b="1" dirty="0"/>
                        <a:t>Proposition d’amélioration</a:t>
                      </a:r>
                    </a:p>
                  </a:txBody>
                  <a:tcPr/>
                </a:tc>
                <a:extLst>
                  <a:ext uri="{0D108BD9-81ED-4DB2-BD59-A6C34878D82A}">
                    <a16:rowId xmlns:a16="http://schemas.microsoft.com/office/drawing/2014/main" val="782905410"/>
                  </a:ext>
                </a:extLst>
              </a:tr>
              <a:tr h="718204">
                <a:tc>
                  <a:txBody>
                    <a:bodyPr/>
                    <a:lstStyle/>
                    <a:p>
                      <a:r>
                        <a:rPr lang="fr-FR" dirty="0"/>
                        <a:t>Communiquer les informations utiles</a:t>
                      </a:r>
                    </a:p>
                  </a:txBody>
                  <a:tcPr/>
                </a:tc>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767127274"/>
                  </a:ext>
                </a:extLst>
              </a:tr>
              <a:tr h="650845">
                <a:tc>
                  <a:txBody>
                    <a:bodyPr/>
                    <a:lstStyle/>
                    <a:p>
                      <a:r>
                        <a:rPr lang="fr-FR" dirty="0"/>
                        <a:t>Favoriser les initiatives </a:t>
                      </a:r>
                    </a:p>
                  </a:txBody>
                  <a:tcPr/>
                </a:tc>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3531631641"/>
                  </a:ext>
                </a:extLst>
              </a:tr>
              <a:tr h="718204">
                <a:tc>
                  <a:txBody>
                    <a:bodyPr/>
                    <a:lstStyle/>
                    <a:p>
                      <a:r>
                        <a:rPr lang="fr-FR" dirty="0"/>
                        <a:t>Faciliter le transfert de compétences</a:t>
                      </a:r>
                    </a:p>
                  </a:txBody>
                  <a:tcPr/>
                </a:tc>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2269803809"/>
                  </a:ext>
                </a:extLst>
              </a:tr>
              <a:tr h="718204">
                <a:tc>
                  <a:txBody>
                    <a:bodyPr/>
                    <a:lstStyle/>
                    <a:p>
                      <a:r>
                        <a:rPr lang="fr-FR" dirty="0"/>
                        <a:t>Proposer des formations adaptées</a:t>
                      </a:r>
                    </a:p>
                  </a:txBody>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116077417"/>
                  </a:ext>
                </a:extLst>
              </a:tr>
            </a:tbl>
          </a:graphicData>
        </a:graphic>
      </p:graphicFrame>
    </p:spTree>
    <p:extLst>
      <p:ext uri="{BB962C8B-B14F-4D97-AF65-F5344CB8AC3E}">
        <p14:creationId xmlns:p14="http://schemas.microsoft.com/office/powerpoint/2010/main" val="1526738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47EAE0-61B6-4609-8A5F-25FC7C2DA5E7}"/>
              </a:ext>
            </a:extLst>
          </p:cNvPr>
          <p:cNvSpPr>
            <a:spLocks noGrp="1"/>
          </p:cNvSpPr>
          <p:nvPr>
            <p:ph type="title"/>
          </p:nvPr>
        </p:nvSpPr>
        <p:spPr/>
        <p:txBody>
          <a:bodyPr/>
          <a:lstStyle/>
          <a:p>
            <a:r>
              <a:rPr lang="fr-FR" dirty="0"/>
              <a:t>Indicateurs dans la gestion de projet</a:t>
            </a:r>
          </a:p>
        </p:txBody>
      </p:sp>
      <p:sp>
        <p:nvSpPr>
          <p:cNvPr id="3" name="Espace réservé du contenu 2">
            <a:extLst>
              <a:ext uri="{FF2B5EF4-FFF2-40B4-BE49-F238E27FC236}">
                <a16:creationId xmlns:a16="http://schemas.microsoft.com/office/drawing/2014/main" id="{43495D14-0361-4541-9E72-15C0A9626064}"/>
              </a:ext>
            </a:extLst>
          </p:cNvPr>
          <p:cNvSpPr>
            <a:spLocks noGrp="1"/>
          </p:cNvSpPr>
          <p:nvPr>
            <p:ph idx="1"/>
          </p:nvPr>
        </p:nvSpPr>
        <p:spPr/>
        <p:txBody>
          <a:bodyPr>
            <a:normAutofit/>
          </a:bodyPr>
          <a:lstStyle/>
          <a:p>
            <a:r>
              <a:rPr lang="fr-FR" dirty="0"/>
              <a:t>Ecart entre échéancier programmé et calendrier de production réel des différents livrables liés au projet.</a:t>
            </a:r>
          </a:p>
          <a:p>
            <a:r>
              <a:rPr lang="fr-FR" dirty="0"/>
              <a:t>Écart entre ressources utilisées et ressources prévues (en €).</a:t>
            </a:r>
          </a:p>
          <a:p>
            <a:pPr algn="just"/>
            <a:r>
              <a:rPr lang="fr-FR" dirty="0"/>
              <a:t>La charge de travail était-elle optimale ?</a:t>
            </a:r>
          </a:p>
          <a:p>
            <a:r>
              <a:rPr lang="fr-FR" dirty="0"/>
              <a:t>Écart entre nombre d'effectifs requis et effectifs programmés.</a:t>
            </a:r>
          </a:p>
          <a:p>
            <a:endParaRPr lang="fr-FR" dirty="0"/>
          </a:p>
          <a:p>
            <a:endParaRPr lang="fr-FR" dirty="0"/>
          </a:p>
        </p:txBody>
      </p:sp>
    </p:spTree>
    <p:extLst>
      <p:ext uri="{BB962C8B-B14F-4D97-AF65-F5344CB8AC3E}">
        <p14:creationId xmlns:p14="http://schemas.microsoft.com/office/powerpoint/2010/main" val="275796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ADE6588-D004-45E8-9F54-2F3267E6A56D}"/>
              </a:ext>
            </a:extLst>
          </p:cNvPr>
          <p:cNvSpPr>
            <a:spLocks noGrp="1"/>
          </p:cNvSpPr>
          <p:nvPr>
            <p:ph type="title"/>
          </p:nvPr>
        </p:nvSpPr>
        <p:spPr/>
        <p:txBody>
          <a:bodyPr/>
          <a:lstStyle/>
          <a:p>
            <a:r>
              <a:rPr lang="fr-FR" dirty="0"/>
              <a:t>3. La qualité du produit ou service</a:t>
            </a:r>
          </a:p>
        </p:txBody>
      </p:sp>
      <p:sp>
        <p:nvSpPr>
          <p:cNvPr id="3" name="Espace réservé du contenu 2">
            <a:extLst>
              <a:ext uri="{FF2B5EF4-FFF2-40B4-BE49-F238E27FC236}">
                <a16:creationId xmlns:a16="http://schemas.microsoft.com/office/drawing/2014/main" id="{49B1B6ED-C68F-4527-BE58-EF4D1363736E}"/>
              </a:ext>
            </a:extLst>
          </p:cNvPr>
          <p:cNvSpPr>
            <a:spLocks noGrp="1"/>
          </p:cNvSpPr>
          <p:nvPr>
            <p:ph idx="1"/>
          </p:nvPr>
        </p:nvSpPr>
        <p:spPr/>
        <p:txBody>
          <a:bodyPr/>
          <a:lstStyle/>
          <a:p>
            <a:pPr marL="0" indent="0">
              <a:buNone/>
            </a:pPr>
            <a:r>
              <a:rPr lang="fr-FR" dirty="0"/>
              <a:t>Et la </a:t>
            </a:r>
            <a:r>
              <a:rPr lang="fr-FR" b="1" dirty="0">
                <a:effectLst>
                  <a:outerShdw blurRad="38100" dist="38100" dir="2700000" algn="tl">
                    <a:srgbClr val="000000">
                      <a:alpha val="43137"/>
                    </a:srgbClr>
                  </a:outerShdw>
                </a:effectLst>
              </a:rPr>
              <a:t>qualité du produit </a:t>
            </a:r>
            <a:r>
              <a:rPr lang="fr-FR" dirty="0"/>
              <a:t>ou service qui se définit comme : </a:t>
            </a:r>
          </a:p>
          <a:p>
            <a:r>
              <a:rPr lang="fr-FR" dirty="0"/>
              <a:t>En entreprise, la qualité est la capacité d’un produit ou d’un service à satisfaire les besoins et les attentes, pour lesquels il a été conçu. </a:t>
            </a:r>
          </a:p>
          <a:p>
            <a:r>
              <a:rPr lang="fr-FR" dirty="0"/>
              <a:t>Un produit ou un service de qualité est donc celui qui permet de répondre adéquatement aux </a:t>
            </a:r>
            <a:r>
              <a:rPr lang="fr-FR" dirty="0">
                <a:solidFill>
                  <a:schemeClr val="tx1"/>
                </a:solidFill>
                <a:hlinkClick r:id="rId2">
                  <a:extLst>
                    <a:ext uri="{A12FA001-AC4F-418D-AE19-62706E023703}">
                      <ahyp:hlinkClr xmlns:ahyp="http://schemas.microsoft.com/office/drawing/2018/hyperlinkcolor" val="tx"/>
                    </a:ext>
                  </a:extLst>
                </a:hlinkClick>
              </a:rPr>
              <a:t>attentes du client</a:t>
            </a:r>
            <a:r>
              <a:rPr lang="fr-FR" dirty="0"/>
              <a:t>.</a:t>
            </a:r>
          </a:p>
          <a:p>
            <a:endParaRPr lang="fr-FR" dirty="0"/>
          </a:p>
        </p:txBody>
      </p:sp>
    </p:spTree>
    <p:extLst>
      <p:ext uri="{BB962C8B-B14F-4D97-AF65-F5344CB8AC3E}">
        <p14:creationId xmlns:p14="http://schemas.microsoft.com/office/powerpoint/2010/main" val="3695936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FF2B0E-2D9C-437E-B887-03CEF405B9E3}"/>
              </a:ext>
            </a:extLst>
          </p:cNvPr>
          <p:cNvSpPr>
            <a:spLocks noGrp="1"/>
          </p:cNvSpPr>
          <p:nvPr>
            <p:ph type="title" idx="4294967295"/>
          </p:nvPr>
        </p:nvSpPr>
        <p:spPr>
          <a:xfrm>
            <a:off x="1684421" y="791362"/>
            <a:ext cx="9601200" cy="941186"/>
          </a:xfrm>
        </p:spPr>
        <p:txBody>
          <a:bodyPr/>
          <a:lstStyle/>
          <a:p>
            <a:r>
              <a:rPr lang="fr-FR" dirty="0"/>
              <a:t>Indicateurs de qualité</a:t>
            </a:r>
          </a:p>
        </p:txBody>
      </p:sp>
      <p:sp>
        <p:nvSpPr>
          <p:cNvPr id="4" name="Rectangle 3">
            <a:extLst>
              <a:ext uri="{FF2B5EF4-FFF2-40B4-BE49-F238E27FC236}">
                <a16:creationId xmlns:a16="http://schemas.microsoft.com/office/drawing/2014/main" id="{EE894FA3-9E34-42A7-B713-D50FA6DB370A}"/>
              </a:ext>
            </a:extLst>
          </p:cNvPr>
          <p:cNvSpPr/>
          <p:nvPr/>
        </p:nvSpPr>
        <p:spPr>
          <a:xfrm>
            <a:off x="1032808" y="1732548"/>
            <a:ext cx="4874697" cy="4401205"/>
          </a:xfrm>
          <a:prstGeom prst="rect">
            <a:avLst/>
          </a:prstGeom>
        </p:spPr>
        <p:txBody>
          <a:bodyPr wrap="square">
            <a:spAutoFit/>
          </a:bodyPr>
          <a:lstStyle/>
          <a:p>
            <a:pPr algn="just" fontAlgn="base">
              <a:buFont typeface="+mj-lt"/>
              <a:buAutoNum type="arabicPeriod"/>
            </a:pPr>
            <a:r>
              <a:rPr lang="fr-FR" sz="2000" b="1" dirty="0">
                <a:solidFill>
                  <a:srgbClr val="333C4D"/>
                </a:solidFill>
                <a:latin typeface="Muli"/>
              </a:rPr>
              <a:t>La satisfaction du client </a:t>
            </a:r>
            <a:r>
              <a:rPr lang="fr-FR" sz="2000" dirty="0">
                <a:solidFill>
                  <a:srgbClr val="333C4D"/>
                </a:solidFill>
                <a:latin typeface="Muli"/>
              </a:rPr>
              <a:t>: un excellent indicateur de qualité qui peut se mesurer grâce à un questionnaire de satisfaction ainsi que par la fidélité du client ou du consommateur.</a:t>
            </a:r>
          </a:p>
          <a:p>
            <a:pPr algn="just" fontAlgn="base">
              <a:buFont typeface="+mj-lt"/>
              <a:buAutoNum type="arabicPeriod"/>
            </a:pPr>
            <a:r>
              <a:rPr lang="fr-FR" sz="2000" b="1" dirty="0">
                <a:solidFill>
                  <a:srgbClr val="333C4D"/>
                </a:solidFill>
                <a:latin typeface="Muli"/>
              </a:rPr>
              <a:t>Nombre d’erreurs</a:t>
            </a:r>
            <a:r>
              <a:rPr lang="fr-FR" sz="2000" dirty="0">
                <a:solidFill>
                  <a:srgbClr val="333C4D"/>
                </a:solidFill>
                <a:latin typeface="Muli"/>
              </a:rPr>
              <a:t> : ce KPI indique le nombre de fois où vous avez dû refaire une tâche ou retravailler sur un élément. Les erreurs ont un impact sur le budget et le calendrier du projet.</a:t>
            </a:r>
          </a:p>
          <a:p>
            <a:pPr algn="just" fontAlgn="base">
              <a:buFont typeface="+mj-lt"/>
              <a:buAutoNum type="arabicPeriod"/>
            </a:pPr>
            <a:r>
              <a:rPr lang="fr-FR" sz="2000" b="1" dirty="0">
                <a:solidFill>
                  <a:srgbClr val="333C4D"/>
                </a:solidFill>
                <a:latin typeface="Muli"/>
              </a:rPr>
              <a:t>Les plaintes du client </a:t>
            </a:r>
            <a:r>
              <a:rPr lang="fr-FR" sz="2000" dirty="0">
                <a:solidFill>
                  <a:srgbClr val="333C4D"/>
                </a:solidFill>
                <a:latin typeface="Muli"/>
              </a:rPr>
              <a:t>: tout comme la satisfaction du client, il s’agit d’un bon indicateur de la qualité du projet et du travail fourni.</a:t>
            </a:r>
            <a:endParaRPr lang="fr-FR" sz="2000" b="0" i="0" dirty="0">
              <a:solidFill>
                <a:srgbClr val="333C4D"/>
              </a:solidFill>
              <a:effectLst/>
              <a:latin typeface="Muli"/>
            </a:endParaRPr>
          </a:p>
        </p:txBody>
      </p:sp>
      <p:sp>
        <p:nvSpPr>
          <p:cNvPr id="5" name="ZoneTexte 4">
            <a:extLst>
              <a:ext uri="{FF2B5EF4-FFF2-40B4-BE49-F238E27FC236}">
                <a16:creationId xmlns:a16="http://schemas.microsoft.com/office/drawing/2014/main" id="{ABFC4879-9EED-434F-AC9C-D321DF03E189}"/>
              </a:ext>
            </a:extLst>
          </p:cNvPr>
          <p:cNvSpPr txBox="1"/>
          <p:nvPr/>
        </p:nvSpPr>
        <p:spPr>
          <a:xfrm>
            <a:off x="7007605" y="1732548"/>
            <a:ext cx="3177915" cy="2031325"/>
          </a:xfrm>
          <a:prstGeom prst="rect">
            <a:avLst/>
          </a:prstGeom>
          <a:noFill/>
        </p:spPr>
        <p:txBody>
          <a:bodyPr wrap="square" rtlCol="0">
            <a:spAutoFit/>
          </a:bodyPr>
          <a:lstStyle/>
          <a:p>
            <a:r>
              <a:rPr lang="fr-FR" b="1" u="sng" dirty="0"/>
              <a:t>Exemple pour le code :</a:t>
            </a:r>
          </a:p>
          <a:p>
            <a:pPr marL="285750" indent="-285750">
              <a:buFontTx/>
              <a:buChar char="-"/>
            </a:pPr>
            <a:r>
              <a:rPr lang="fr-FR" dirty="0"/>
              <a:t>Portabilité du code</a:t>
            </a:r>
          </a:p>
          <a:p>
            <a:pPr marL="285750" indent="-285750">
              <a:buFontTx/>
              <a:buChar char="-"/>
            </a:pPr>
            <a:r>
              <a:rPr lang="fr-FR" dirty="0"/>
              <a:t>Réutilisabilité du code</a:t>
            </a:r>
          </a:p>
          <a:p>
            <a:pPr marL="285750" indent="-285750">
              <a:buFontTx/>
              <a:buChar char="-"/>
            </a:pPr>
            <a:r>
              <a:rPr lang="fr-FR" dirty="0"/>
              <a:t>Clarté du code</a:t>
            </a:r>
          </a:p>
          <a:p>
            <a:pPr marL="285750" indent="-285750">
              <a:buFontTx/>
              <a:buChar char="-"/>
            </a:pPr>
            <a:r>
              <a:rPr lang="fr-FR" dirty="0"/>
              <a:t>Utiliser ou écrire un code sécurisé</a:t>
            </a:r>
          </a:p>
          <a:p>
            <a:endParaRPr lang="fr-FR" dirty="0"/>
          </a:p>
        </p:txBody>
      </p:sp>
      <p:pic>
        <p:nvPicPr>
          <p:cNvPr id="6" name="Image 5">
            <a:extLst>
              <a:ext uri="{FF2B5EF4-FFF2-40B4-BE49-F238E27FC236}">
                <a16:creationId xmlns:a16="http://schemas.microsoft.com/office/drawing/2014/main" id="{3FB718DC-6A16-48AB-902A-2460CB231D27}"/>
              </a:ext>
            </a:extLst>
          </p:cNvPr>
          <p:cNvPicPr>
            <a:picLocks noChangeAspect="1"/>
          </p:cNvPicPr>
          <p:nvPr/>
        </p:nvPicPr>
        <p:blipFill>
          <a:blip r:embed="rId2"/>
          <a:stretch>
            <a:fillRect/>
          </a:stretch>
        </p:blipFill>
        <p:spPr>
          <a:xfrm>
            <a:off x="6284497" y="3819224"/>
            <a:ext cx="4729303" cy="2612457"/>
          </a:xfrm>
          <a:prstGeom prst="rect">
            <a:avLst/>
          </a:prstGeom>
        </p:spPr>
      </p:pic>
    </p:spTree>
    <p:extLst>
      <p:ext uri="{BB962C8B-B14F-4D97-AF65-F5344CB8AC3E}">
        <p14:creationId xmlns:p14="http://schemas.microsoft.com/office/powerpoint/2010/main" val="82335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04D33CB-805D-434C-9456-E4CF91599583}"/>
              </a:ext>
            </a:extLst>
          </p:cNvPr>
          <p:cNvSpPr txBox="1"/>
          <p:nvPr/>
        </p:nvSpPr>
        <p:spPr>
          <a:xfrm>
            <a:off x="3272589" y="2911642"/>
            <a:ext cx="4824664" cy="523220"/>
          </a:xfrm>
          <a:prstGeom prst="rect">
            <a:avLst/>
          </a:prstGeom>
          <a:noFill/>
        </p:spPr>
        <p:txBody>
          <a:bodyPr wrap="square" rtlCol="0">
            <a:spAutoFit/>
          </a:bodyPr>
          <a:lstStyle/>
          <a:p>
            <a:pPr algn="ctr"/>
            <a:r>
              <a:rPr lang="fr-FR" sz="2800" b="1" dirty="0"/>
              <a:t>LE COÛT DU PROJET</a:t>
            </a:r>
          </a:p>
        </p:txBody>
      </p:sp>
    </p:spTree>
    <p:extLst>
      <p:ext uri="{BB962C8B-B14F-4D97-AF65-F5344CB8AC3E}">
        <p14:creationId xmlns:p14="http://schemas.microsoft.com/office/powerpoint/2010/main" val="1912030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BF0491-C1FD-42A4-9283-056005830921}"/>
              </a:ext>
            </a:extLst>
          </p:cNvPr>
          <p:cNvSpPr>
            <a:spLocks noGrp="1"/>
          </p:cNvSpPr>
          <p:nvPr>
            <p:ph type="title"/>
          </p:nvPr>
        </p:nvSpPr>
        <p:spPr/>
        <p:txBody>
          <a:bodyPr/>
          <a:lstStyle/>
          <a:p>
            <a:r>
              <a:rPr lang="fr-FR" dirty="0"/>
              <a:t>1. L’estimation du coût du projet</a:t>
            </a:r>
          </a:p>
        </p:txBody>
      </p:sp>
      <p:sp>
        <p:nvSpPr>
          <p:cNvPr id="3" name="Espace réservé du contenu 2">
            <a:extLst>
              <a:ext uri="{FF2B5EF4-FFF2-40B4-BE49-F238E27FC236}">
                <a16:creationId xmlns:a16="http://schemas.microsoft.com/office/drawing/2014/main" id="{AE72C233-6AD4-42A3-8DC2-B9575691B512}"/>
              </a:ext>
            </a:extLst>
          </p:cNvPr>
          <p:cNvSpPr>
            <a:spLocks noGrp="1"/>
          </p:cNvSpPr>
          <p:nvPr>
            <p:ph idx="1"/>
          </p:nvPr>
        </p:nvSpPr>
        <p:spPr/>
        <p:txBody>
          <a:bodyPr>
            <a:normAutofit lnSpcReduction="10000"/>
          </a:bodyPr>
          <a:lstStyle/>
          <a:p>
            <a:r>
              <a:rPr lang="fr-FR" dirty="0"/>
              <a:t>Afin d’évaluer le coût de votre projet, vous devez d’abord </a:t>
            </a:r>
            <a:r>
              <a:rPr lang="fr-FR" b="1" dirty="0"/>
              <a:t>définir les éléments de base qui constitue votre projet</a:t>
            </a:r>
            <a:r>
              <a:rPr lang="fr-FR" dirty="0"/>
              <a:t> :</a:t>
            </a:r>
          </a:p>
          <a:p>
            <a:r>
              <a:rPr lang="fr-FR" dirty="0"/>
              <a:t>Le planning initial du projet</a:t>
            </a:r>
          </a:p>
          <a:p>
            <a:r>
              <a:rPr lang="fr-FR" dirty="0"/>
              <a:t>La durée de chaque tâche</a:t>
            </a:r>
          </a:p>
          <a:p>
            <a:r>
              <a:rPr lang="fr-FR" dirty="0"/>
              <a:t>La durée totale du projet</a:t>
            </a:r>
          </a:p>
          <a:p>
            <a:r>
              <a:rPr lang="fr-FR" dirty="0"/>
              <a:t>La quantité de ressources humaines nécessaire</a:t>
            </a:r>
          </a:p>
          <a:p>
            <a:r>
              <a:rPr lang="fr-FR" dirty="0"/>
              <a:t>La quantité de ressources matérielles nécessaire</a:t>
            </a:r>
          </a:p>
          <a:p>
            <a:endParaRPr lang="fr-FR" dirty="0"/>
          </a:p>
        </p:txBody>
      </p:sp>
    </p:spTree>
    <p:extLst>
      <p:ext uri="{BB962C8B-B14F-4D97-AF65-F5344CB8AC3E}">
        <p14:creationId xmlns:p14="http://schemas.microsoft.com/office/powerpoint/2010/main" val="1435718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EB290B-6672-4FCE-BE7F-BB1F7454A391}"/>
              </a:ext>
            </a:extLst>
          </p:cNvPr>
          <p:cNvSpPr>
            <a:spLocks noGrp="1"/>
          </p:cNvSpPr>
          <p:nvPr>
            <p:ph type="title"/>
          </p:nvPr>
        </p:nvSpPr>
        <p:spPr/>
        <p:txBody>
          <a:bodyPr/>
          <a:lstStyle/>
          <a:p>
            <a:r>
              <a:rPr lang="fr-FR" dirty="0"/>
              <a:t>1.a. Les éléments du coût</a:t>
            </a:r>
          </a:p>
        </p:txBody>
      </p:sp>
      <p:sp>
        <p:nvSpPr>
          <p:cNvPr id="3" name="Espace réservé du contenu 2">
            <a:extLst>
              <a:ext uri="{FF2B5EF4-FFF2-40B4-BE49-F238E27FC236}">
                <a16:creationId xmlns:a16="http://schemas.microsoft.com/office/drawing/2014/main" id="{A5545C06-62C1-4E56-ABEF-C5B764AFC024}"/>
              </a:ext>
            </a:extLst>
          </p:cNvPr>
          <p:cNvSpPr>
            <a:spLocks noGrp="1"/>
          </p:cNvSpPr>
          <p:nvPr>
            <p:ph idx="1"/>
          </p:nvPr>
        </p:nvSpPr>
        <p:spPr/>
        <p:txBody>
          <a:bodyPr/>
          <a:lstStyle/>
          <a:p>
            <a:pPr marL="0" indent="0" algn="ctr">
              <a:buNone/>
            </a:pPr>
            <a:r>
              <a:rPr lang="fr-FR" dirty="0">
                <a:sym typeface="Wingdings" panose="05000000000000000000" pitchFamily="2" charset="2"/>
              </a:rPr>
              <a:t></a:t>
            </a:r>
            <a:r>
              <a:rPr lang="fr-FR" dirty="0"/>
              <a:t>Distinguer les coûts directs des coûts indirects.</a:t>
            </a:r>
          </a:p>
          <a:p>
            <a:r>
              <a:rPr lang="fr-FR" b="1" u="sng" dirty="0"/>
              <a:t>Coût directs </a:t>
            </a:r>
            <a:r>
              <a:rPr lang="fr-FR" dirty="0"/>
              <a:t>:</a:t>
            </a:r>
          </a:p>
          <a:p>
            <a:pPr>
              <a:buFont typeface="Wingdings" panose="05000000000000000000" pitchFamily="2" charset="2"/>
              <a:buChar char="Ø"/>
            </a:pPr>
            <a:r>
              <a:rPr lang="fr-FR" dirty="0"/>
              <a:t>le coût du matériel, des fournitures et équipements spécifiques au projet,</a:t>
            </a:r>
          </a:p>
          <a:p>
            <a:pPr>
              <a:buFont typeface="Wingdings" panose="05000000000000000000" pitchFamily="2" charset="2"/>
              <a:buChar char="Ø"/>
            </a:pPr>
            <a:r>
              <a:rPr lang="fr-FR" dirty="0"/>
              <a:t>le salaire des membres de l’équipe,</a:t>
            </a:r>
          </a:p>
          <a:p>
            <a:pPr>
              <a:buFont typeface="Wingdings" panose="05000000000000000000" pitchFamily="2" charset="2"/>
              <a:buChar char="Ø"/>
            </a:pPr>
            <a:r>
              <a:rPr lang="fr-FR" dirty="0"/>
              <a:t>les contrats avec des sous-traitants ou consultants, qui interviennent dans le cadre de votre projet.</a:t>
            </a:r>
          </a:p>
          <a:p>
            <a:endParaRPr lang="fr-FR" dirty="0"/>
          </a:p>
        </p:txBody>
      </p:sp>
    </p:spTree>
    <p:extLst>
      <p:ext uri="{BB962C8B-B14F-4D97-AF65-F5344CB8AC3E}">
        <p14:creationId xmlns:p14="http://schemas.microsoft.com/office/powerpoint/2010/main" val="682436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56D6BE-6253-42F9-A993-6D2B67C90079}"/>
              </a:ext>
            </a:extLst>
          </p:cNvPr>
          <p:cNvSpPr>
            <a:spLocks noGrp="1"/>
          </p:cNvSpPr>
          <p:nvPr>
            <p:ph type="title"/>
          </p:nvPr>
        </p:nvSpPr>
        <p:spPr/>
        <p:txBody>
          <a:bodyPr/>
          <a:lstStyle/>
          <a:p>
            <a:r>
              <a:rPr lang="fr-FR" dirty="0"/>
              <a:t>1.a. Les éléments du coût</a:t>
            </a:r>
          </a:p>
        </p:txBody>
      </p:sp>
      <p:sp>
        <p:nvSpPr>
          <p:cNvPr id="3" name="Espace réservé du contenu 2">
            <a:extLst>
              <a:ext uri="{FF2B5EF4-FFF2-40B4-BE49-F238E27FC236}">
                <a16:creationId xmlns:a16="http://schemas.microsoft.com/office/drawing/2014/main" id="{EC48B9B3-ECBB-4725-B959-3CE7AEB35DF2}"/>
              </a:ext>
            </a:extLst>
          </p:cNvPr>
          <p:cNvSpPr>
            <a:spLocks noGrp="1"/>
          </p:cNvSpPr>
          <p:nvPr>
            <p:ph idx="1"/>
          </p:nvPr>
        </p:nvSpPr>
        <p:spPr/>
        <p:txBody>
          <a:bodyPr>
            <a:normAutofit fontScale="92500"/>
          </a:bodyPr>
          <a:lstStyle/>
          <a:p>
            <a:r>
              <a:rPr lang="fr-FR" b="1" u="sng" dirty="0"/>
              <a:t>Coût indirects </a:t>
            </a:r>
            <a:r>
              <a:rPr lang="fr-FR" dirty="0"/>
              <a:t>:</a:t>
            </a:r>
          </a:p>
          <a:p>
            <a:pPr marL="0" indent="0">
              <a:buNone/>
            </a:pPr>
            <a:r>
              <a:rPr lang="fr-FR" dirty="0"/>
              <a:t>Les coûts indirects sont ceux que votre organisation aurait dû payer même si le projet n’existait pas, mais qui sont nécessaires au bon déroulement du projet. Cela inclut:</a:t>
            </a:r>
          </a:p>
          <a:p>
            <a:pPr>
              <a:buFont typeface="Wingdings" panose="05000000000000000000" pitchFamily="2" charset="2"/>
              <a:buChar char="Ø"/>
            </a:pPr>
            <a:r>
              <a:rPr lang="fr-FR" dirty="0"/>
              <a:t>le coût des fournitures de bureau, du matériel et des équipement généraux,</a:t>
            </a:r>
          </a:p>
          <a:p>
            <a:pPr>
              <a:buFont typeface="Wingdings" panose="05000000000000000000" pitchFamily="2" charset="2"/>
              <a:buChar char="Ø"/>
            </a:pPr>
            <a:r>
              <a:rPr lang="fr-FR" dirty="0"/>
              <a:t>les bonus et avantages des employés,</a:t>
            </a:r>
          </a:p>
          <a:p>
            <a:pPr>
              <a:buFont typeface="Wingdings" panose="05000000000000000000" pitchFamily="2" charset="2"/>
              <a:buChar char="Ø"/>
            </a:pPr>
            <a:r>
              <a:rPr lang="fr-FR" dirty="0"/>
              <a:t>la location des locaux de l’entreprise,</a:t>
            </a:r>
          </a:p>
          <a:p>
            <a:pPr>
              <a:buFont typeface="Wingdings" panose="05000000000000000000" pitchFamily="2" charset="2"/>
              <a:buChar char="Ø"/>
            </a:pPr>
            <a:r>
              <a:rPr lang="fr-FR" dirty="0"/>
              <a:t>le salaire des services administratif, marketing, finances, comptabilité.</a:t>
            </a:r>
          </a:p>
          <a:p>
            <a:endParaRPr lang="fr-FR" dirty="0"/>
          </a:p>
        </p:txBody>
      </p:sp>
    </p:spTree>
    <p:extLst>
      <p:ext uri="{BB962C8B-B14F-4D97-AF65-F5344CB8AC3E}">
        <p14:creationId xmlns:p14="http://schemas.microsoft.com/office/powerpoint/2010/main" val="223468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542F24-6F63-4492-96EF-1385C4E3C719}"/>
              </a:ext>
            </a:extLst>
          </p:cNvPr>
          <p:cNvSpPr>
            <a:spLocks noGrp="1"/>
          </p:cNvSpPr>
          <p:nvPr>
            <p:ph type="title"/>
          </p:nvPr>
        </p:nvSpPr>
        <p:spPr/>
        <p:txBody>
          <a:bodyPr/>
          <a:lstStyle/>
          <a:p>
            <a:r>
              <a:rPr lang="fr-FR" dirty="0"/>
              <a:t>1.b. Estimations de certains coûts </a:t>
            </a:r>
          </a:p>
        </p:txBody>
      </p:sp>
      <p:sp>
        <p:nvSpPr>
          <p:cNvPr id="3" name="Espace réservé du contenu 2">
            <a:extLst>
              <a:ext uri="{FF2B5EF4-FFF2-40B4-BE49-F238E27FC236}">
                <a16:creationId xmlns:a16="http://schemas.microsoft.com/office/drawing/2014/main" id="{E173F23C-DAB0-4B6C-91F0-A388E15ACE92}"/>
              </a:ext>
            </a:extLst>
          </p:cNvPr>
          <p:cNvSpPr>
            <a:spLocks noGrp="1"/>
          </p:cNvSpPr>
          <p:nvPr>
            <p:ph idx="1"/>
          </p:nvPr>
        </p:nvSpPr>
        <p:spPr>
          <a:xfrm>
            <a:off x="1295401" y="2556932"/>
            <a:ext cx="9917242" cy="3318936"/>
          </a:xfrm>
        </p:spPr>
        <p:txBody>
          <a:bodyPr>
            <a:normAutofit fontScale="92500"/>
          </a:bodyPr>
          <a:lstStyle/>
          <a:p>
            <a:r>
              <a:rPr lang="fr-FR" b="1" u="sng" dirty="0"/>
              <a:t>Le salaire </a:t>
            </a:r>
            <a:r>
              <a:rPr lang="fr-FR" dirty="0"/>
              <a:t>: </a:t>
            </a:r>
          </a:p>
          <a:p>
            <a:pPr>
              <a:buFont typeface="Wingdings" panose="05000000000000000000" pitchFamily="2" charset="2"/>
              <a:buChar char="Ø"/>
            </a:pPr>
            <a:r>
              <a:rPr lang="fr-FR" dirty="0"/>
              <a:t>Le salaire doit être estimé en fonction du temps consacré au tâches du projet.  </a:t>
            </a:r>
          </a:p>
          <a:p>
            <a:pPr marL="0" indent="0" algn="ctr">
              <a:buNone/>
            </a:pPr>
            <a:r>
              <a:rPr lang="fr-FR" u="sng" dirty="0"/>
              <a:t>Etudiant = estimation en heures</a:t>
            </a:r>
          </a:p>
          <a:p>
            <a:pPr>
              <a:buFont typeface="Wingdings" panose="05000000000000000000" pitchFamily="2" charset="2"/>
              <a:buChar char="Ø"/>
            </a:pPr>
            <a:r>
              <a:rPr lang="fr-FR" dirty="0"/>
              <a:t>A vous de jeter une œil sur le taux horaire d’un informaticien débutant.</a:t>
            </a:r>
          </a:p>
          <a:p>
            <a:pPr>
              <a:buFont typeface="Wingdings" panose="05000000000000000000" pitchFamily="2" charset="2"/>
              <a:buChar char="Ø"/>
            </a:pPr>
            <a:r>
              <a:rPr lang="fr-FR" dirty="0"/>
              <a:t>Le coût des ressources humaines externes, comme un consultant ou un sous-traitant ;</a:t>
            </a:r>
          </a:p>
          <a:p>
            <a:pPr>
              <a:buFont typeface="Wingdings" panose="05000000000000000000" pitchFamily="2" charset="2"/>
              <a:buChar char="Ø"/>
            </a:pPr>
            <a:r>
              <a:rPr lang="fr-FR" dirty="0"/>
              <a:t>Pensez à MS PROJECT qui vos permettra  d’élaborer le budget prévisionnel et réel.</a:t>
            </a:r>
          </a:p>
        </p:txBody>
      </p:sp>
    </p:spTree>
    <p:extLst>
      <p:ext uri="{BB962C8B-B14F-4D97-AF65-F5344CB8AC3E}">
        <p14:creationId xmlns:p14="http://schemas.microsoft.com/office/powerpoint/2010/main" val="2554850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B5E080-FB22-4E41-8B05-D57A4F82AA9F}"/>
              </a:ext>
            </a:extLst>
          </p:cNvPr>
          <p:cNvSpPr>
            <a:spLocks noGrp="1"/>
          </p:cNvSpPr>
          <p:nvPr>
            <p:ph type="title"/>
          </p:nvPr>
        </p:nvSpPr>
        <p:spPr/>
        <p:txBody>
          <a:bodyPr/>
          <a:lstStyle/>
          <a:p>
            <a:r>
              <a:rPr lang="fr-FR" dirty="0"/>
              <a:t>1.b. Estimations de certains coûts </a:t>
            </a:r>
          </a:p>
        </p:txBody>
      </p:sp>
      <p:sp>
        <p:nvSpPr>
          <p:cNvPr id="3" name="Espace réservé du contenu 2">
            <a:extLst>
              <a:ext uri="{FF2B5EF4-FFF2-40B4-BE49-F238E27FC236}">
                <a16:creationId xmlns:a16="http://schemas.microsoft.com/office/drawing/2014/main" id="{97769DC4-EDFF-44D9-8449-F03DA2BB0637}"/>
              </a:ext>
            </a:extLst>
          </p:cNvPr>
          <p:cNvSpPr>
            <a:spLocks noGrp="1"/>
          </p:cNvSpPr>
          <p:nvPr>
            <p:ph idx="1"/>
          </p:nvPr>
        </p:nvSpPr>
        <p:spPr>
          <a:xfrm>
            <a:off x="1253322" y="2556932"/>
            <a:ext cx="9601196" cy="3318936"/>
          </a:xfrm>
        </p:spPr>
        <p:txBody>
          <a:bodyPr>
            <a:normAutofit fontScale="92500"/>
          </a:bodyPr>
          <a:lstStyle/>
          <a:p>
            <a:r>
              <a:rPr lang="fr-FR" b="1" u="sng" dirty="0"/>
              <a:t>Le matériel</a:t>
            </a:r>
            <a:r>
              <a:rPr lang="fr-FR" dirty="0"/>
              <a:t> :</a:t>
            </a:r>
          </a:p>
          <a:p>
            <a:pPr marL="0" indent="0">
              <a:buNone/>
            </a:pPr>
            <a:r>
              <a:rPr lang="fr-FR" dirty="0"/>
              <a:t>Le coût d’achat et/ou de location de matériels, fournitures et matériaux spécifiques à la réalisation du projet (salles, ordinateurs, logiciels, licences matériaux de, outils…) ;</a:t>
            </a:r>
          </a:p>
          <a:p>
            <a:pPr marL="0" indent="0">
              <a:buNone/>
            </a:pPr>
            <a:r>
              <a:rPr lang="fr-FR" dirty="0"/>
              <a:t>Rappel :  le matériel informatique est amortie sur 3 ans.</a:t>
            </a:r>
          </a:p>
          <a:p>
            <a:pPr marL="0" indent="0">
              <a:buNone/>
            </a:pPr>
            <a:r>
              <a:rPr lang="fr-FR" dirty="0">
                <a:solidFill>
                  <a:srgbClr val="FF0000"/>
                </a:solidFill>
              </a:rPr>
              <a:t>Exemple : UN logiciel de 3000 € amorti sur 3 ans donc chaque année, il me coûte 1000 €,  la clé de répartition est le nombre de client sur l’année en prévisionnel soit 100 donc</a:t>
            </a:r>
          </a:p>
          <a:p>
            <a:pPr marL="0" indent="0">
              <a:buNone/>
            </a:pPr>
            <a:r>
              <a:rPr lang="fr-FR" dirty="0">
                <a:solidFill>
                  <a:srgbClr val="FF0000"/>
                </a:solidFill>
              </a:rPr>
              <a:t> chaque client sera facturé de 10 euros. Etc…</a:t>
            </a:r>
          </a:p>
          <a:p>
            <a:endParaRPr lang="fr-FR" dirty="0"/>
          </a:p>
        </p:txBody>
      </p:sp>
    </p:spTree>
    <p:extLst>
      <p:ext uri="{BB962C8B-B14F-4D97-AF65-F5344CB8AC3E}">
        <p14:creationId xmlns:p14="http://schemas.microsoft.com/office/powerpoint/2010/main" val="55520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643F73-8A80-4822-9449-08AAD336D706}"/>
              </a:ext>
            </a:extLst>
          </p:cNvPr>
          <p:cNvSpPr>
            <a:spLocks noGrp="1"/>
          </p:cNvSpPr>
          <p:nvPr>
            <p:ph type="title"/>
          </p:nvPr>
        </p:nvSpPr>
        <p:spPr>
          <a:xfrm>
            <a:off x="1295401" y="520868"/>
            <a:ext cx="9601196" cy="1303867"/>
          </a:xfrm>
        </p:spPr>
        <p:txBody>
          <a:bodyPr>
            <a:normAutofit fontScale="90000"/>
          </a:bodyPr>
          <a:lstStyle/>
          <a:p>
            <a:r>
              <a:rPr lang="fr-FR" dirty="0"/>
              <a:t>Durée d’amortissement de certains biens matériels</a:t>
            </a:r>
          </a:p>
        </p:txBody>
      </p:sp>
      <p:sp>
        <p:nvSpPr>
          <p:cNvPr id="3" name="Espace réservé du contenu 2">
            <a:extLst>
              <a:ext uri="{FF2B5EF4-FFF2-40B4-BE49-F238E27FC236}">
                <a16:creationId xmlns:a16="http://schemas.microsoft.com/office/drawing/2014/main" id="{C254AC73-0DF7-4467-B9F2-BC3DC760E7E0}"/>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46954A2A-0931-40A5-9519-8F35EB54B86A}"/>
              </a:ext>
            </a:extLst>
          </p:cNvPr>
          <p:cNvPicPr>
            <a:picLocks noChangeAspect="1"/>
          </p:cNvPicPr>
          <p:nvPr/>
        </p:nvPicPr>
        <p:blipFill rotWithShape="1">
          <a:blip r:embed="rId2"/>
          <a:srcRect t="719" b="1"/>
          <a:stretch/>
        </p:blipFill>
        <p:spPr>
          <a:xfrm>
            <a:off x="398894" y="2000629"/>
            <a:ext cx="5697105" cy="4145666"/>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7D06A00F-79A8-4B22-8159-2B4F9345F076}"/>
              </a:ext>
            </a:extLst>
          </p:cNvPr>
          <p:cNvPicPr>
            <a:picLocks noChangeAspect="1"/>
          </p:cNvPicPr>
          <p:nvPr/>
        </p:nvPicPr>
        <p:blipFill>
          <a:blip r:embed="rId3"/>
          <a:stretch>
            <a:fillRect/>
          </a:stretch>
        </p:blipFill>
        <p:spPr>
          <a:xfrm>
            <a:off x="6400799" y="2000629"/>
            <a:ext cx="5583957" cy="41456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70224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239D0-1834-46F0-8878-F53D1FA35D23}"/>
              </a:ext>
            </a:extLst>
          </p:cNvPr>
          <p:cNvSpPr>
            <a:spLocks noGrp="1"/>
          </p:cNvSpPr>
          <p:nvPr>
            <p:ph type="title"/>
          </p:nvPr>
        </p:nvSpPr>
        <p:spPr/>
        <p:txBody>
          <a:bodyPr/>
          <a:lstStyle/>
          <a:p>
            <a:r>
              <a:rPr lang="fr-FR" dirty="0"/>
              <a:t>1.b. Estimations de certains coûts </a:t>
            </a:r>
          </a:p>
        </p:txBody>
      </p:sp>
      <p:sp>
        <p:nvSpPr>
          <p:cNvPr id="3" name="Espace réservé du contenu 2">
            <a:extLst>
              <a:ext uri="{FF2B5EF4-FFF2-40B4-BE49-F238E27FC236}">
                <a16:creationId xmlns:a16="http://schemas.microsoft.com/office/drawing/2014/main" id="{F1453D44-DDA7-44CF-9501-BA17004C8E14}"/>
              </a:ext>
            </a:extLst>
          </p:cNvPr>
          <p:cNvSpPr>
            <a:spLocks noGrp="1"/>
          </p:cNvSpPr>
          <p:nvPr>
            <p:ph idx="1"/>
          </p:nvPr>
        </p:nvSpPr>
        <p:spPr>
          <a:xfrm>
            <a:off x="1295401" y="2556931"/>
            <a:ext cx="9601196" cy="3680095"/>
          </a:xfrm>
        </p:spPr>
        <p:txBody>
          <a:bodyPr>
            <a:normAutofit lnSpcReduction="10000"/>
          </a:bodyPr>
          <a:lstStyle/>
          <a:p>
            <a:r>
              <a:rPr lang="fr-FR" dirty="0"/>
              <a:t>Les frais généraux (ou frais de fonctionnement) : il s’agit de tous les coûts du projet autres que les coûts de la main d'œuvre et des matériaux directs, c’est-à-dire les frais de logement, de chauffage, de communication, les services extérieurs, etc. ;</a:t>
            </a:r>
          </a:p>
          <a:p>
            <a:r>
              <a:rPr lang="fr-FR" dirty="0"/>
              <a:t>Les frais de gestion tels que les salaires des services transversaux de l’entreprise (administratif, marketing, finances, comptabilité, etc.).</a:t>
            </a:r>
          </a:p>
          <a:p>
            <a:pPr marL="0" indent="0" algn="ctr">
              <a:buNone/>
            </a:pPr>
            <a:r>
              <a:rPr lang="fr-FR" dirty="0">
                <a:sym typeface="Wingdings" panose="05000000000000000000" pitchFamily="2" charset="2"/>
              </a:rPr>
              <a:t></a:t>
            </a:r>
            <a:r>
              <a:rPr lang="fr-FR" b="1" dirty="0"/>
              <a:t>Il s’agit d’utiliser un tableau de ventilation et une clé de répartition comme vue en comptabilité analytique. Restez sur des clés de répartition simples.</a:t>
            </a:r>
          </a:p>
          <a:p>
            <a:endParaRPr lang="fr-FR" dirty="0"/>
          </a:p>
          <a:p>
            <a:endParaRPr lang="fr-FR" dirty="0"/>
          </a:p>
        </p:txBody>
      </p:sp>
    </p:spTree>
    <p:extLst>
      <p:ext uri="{BB962C8B-B14F-4D97-AF65-F5344CB8AC3E}">
        <p14:creationId xmlns:p14="http://schemas.microsoft.com/office/powerpoint/2010/main" val="56643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E9E376-B420-4C8B-A7E3-D842480C7901}"/>
              </a:ext>
            </a:extLst>
          </p:cNvPr>
          <p:cNvSpPr>
            <a:spLocks noGrp="1"/>
          </p:cNvSpPr>
          <p:nvPr>
            <p:ph type="title"/>
          </p:nvPr>
        </p:nvSpPr>
        <p:spPr>
          <a:xfrm>
            <a:off x="1295401" y="613642"/>
            <a:ext cx="9601196" cy="1303867"/>
          </a:xfrm>
        </p:spPr>
        <p:txBody>
          <a:bodyPr/>
          <a:lstStyle/>
          <a:p>
            <a:r>
              <a:rPr lang="fr-FR" dirty="0"/>
              <a:t>Modèles pour estimer les coûts</a:t>
            </a:r>
          </a:p>
        </p:txBody>
      </p:sp>
      <p:pic>
        <p:nvPicPr>
          <p:cNvPr id="4" name="Espace réservé du contenu 3">
            <a:extLst>
              <a:ext uri="{FF2B5EF4-FFF2-40B4-BE49-F238E27FC236}">
                <a16:creationId xmlns:a16="http://schemas.microsoft.com/office/drawing/2014/main" id="{D09E32DA-7DE9-4519-B316-1C934AEDAE8E}"/>
              </a:ext>
            </a:extLst>
          </p:cNvPr>
          <p:cNvPicPr>
            <a:picLocks noGrp="1" noChangeAspect="1"/>
          </p:cNvPicPr>
          <p:nvPr>
            <p:ph idx="1"/>
          </p:nvPr>
        </p:nvPicPr>
        <p:blipFill>
          <a:blip r:embed="rId2"/>
          <a:stretch>
            <a:fillRect/>
          </a:stretch>
        </p:blipFill>
        <p:spPr>
          <a:xfrm>
            <a:off x="2543900" y="1786521"/>
            <a:ext cx="7104197" cy="4812171"/>
          </a:xfrm>
          <a:prstGeom prst="rect">
            <a:avLst/>
          </a:prstGeom>
        </p:spPr>
      </p:pic>
    </p:spTree>
    <p:extLst>
      <p:ext uri="{BB962C8B-B14F-4D97-AF65-F5344CB8AC3E}">
        <p14:creationId xmlns:p14="http://schemas.microsoft.com/office/powerpoint/2010/main" val="36760762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182ED418-333C-4853-8E48-C331CF5A7D64}"/>
              </a:ext>
            </a:extLst>
          </p:cNvPr>
          <p:cNvPicPr>
            <a:picLocks noGrp="1" noChangeAspect="1"/>
          </p:cNvPicPr>
          <p:nvPr>
            <p:ph idx="4294967295"/>
          </p:nvPr>
        </p:nvPicPr>
        <p:blipFill>
          <a:blip r:embed="rId2"/>
          <a:stretch>
            <a:fillRect/>
          </a:stretch>
        </p:blipFill>
        <p:spPr>
          <a:xfrm>
            <a:off x="1957137" y="875805"/>
            <a:ext cx="8277726" cy="5106389"/>
          </a:xfrm>
          <a:prstGeom prst="rect">
            <a:avLst/>
          </a:prstGeom>
        </p:spPr>
      </p:pic>
    </p:spTree>
    <p:extLst>
      <p:ext uri="{BB962C8B-B14F-4D97-AF65-F5344CB8AC3E}">
        <p14:creationId xmlns:p14="http://schemas.microsoft.com/office/powerpoint/2010/main" val="3788572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DBE5BE-602F-43D3-960F-08F07EA4D4DF}"/>
              </a:ext>
            </a:extLst>
          </p:cNvPr>
          <p:cNvSpPr>
            <a:spLocks noGrp="1"/>
          </p:cNvSpPr>
          <p:nvPr>
            <p:ph type="title"/>
          </p:nvPr>
        </p:nvSpPr>
        <p:spPr/>
        <p:txBody>
          <a:bodyPr/>
          <a:lstStyle/>
          <a:p>
            <a:r>
              <a:rPr lang="fr-FR" dirty="0"/>
              <a:t>2. Indicateurs de suivi du coût</a:t>
            </a:r>
          </a:p>
        </p:txBody>
      </p:sp>
      <p:sp>
        <p:nvSpPr>
          <p:cNvPr id="3" name="Espace réservé du contenu 2">
            <a:extLst>
              <a:ext uri="{FF2B5EF4-FFF2-40B4-BE49-F238E27FC236}">
                <a16:creationId xmlns:a16="http://schemas.microsoft.com/office/drawing/2014/main" id="{D833F103-B031-48D6-BBFC-690D4FB3D75D}"/>
              </a:ext>
            </a:extLst>
          </p:cNvPr>
          <p:cNvSpPr>
            <a:spLocks noGrp="1"/>
          </p:cNvSpPr>
          <p:nvPr>
            <p:ph idx="1"/>
          </p:nvPr>
        </p:nvSpPr>
        <p:spPr/>
        <p:txBody>
          <a:bodyPr>
            <a:normAutofit fontScale="85000" lnSpcReduction="20000"/>
          </a:bodyPr>
          <a:lstStyle/>
          <a:p>
            <a:pPr fontAlgn="base"/>
            <a:r>
              <a:rPr lang="fr-FR" b="1" dirty="0"/>
              <a:t>Coût réel </a:t>
            </a:r>
            <a:r>
              <a:rPr lang="fr-FR" dirty="0"/>
              <a:t>: calcul du coût réel du projet. Il se mesure en additionnant toutes les dépenses actuelles du projet.</a:t>
            </a:r>
          </a:p>
          <a:p>
            <a:pPr fontAlgn="base"/>
            <a:r>
              <a:rPr lang="fr-FR" b="1" dirty="0"/>
              <a:t>Coûts non planifiés </a:t>
            </a:r>
            <a:r>
              <a:rPr lang="fr-FR" dirty="0"/>
              <a:t>: il s’agit de l’ensemble des dépenses réalisées mais non prévues initialement dans le projet.</a:t>
            </a:r>
          </a:p>
          <a:p>
            <a:pPr fontAlgn="base"/>
            <a:r>
              <a:rPr lang="fr-FR" b="1" dirty="0"/>
              <a:t>Coût des retards</a:t>
            </a:r>
            <a:r>
              <a:rPr lang="fr-FR" dirty="0"/>
              <a:t>: ce KPI vous permet de savoir ce que vous coûte votre retard. Il se calcule en faisant la somme des dépenses additionnelles liées au retard comme les heures supplémentaires de main d’œuvre, la maintenance, le dépannage, etc.</a:t>
            </a:r>
          </a:p>
          <a:p>
            <a:pPr fontAlgn="base"/>
            <a:r>
              <a:rPr lang="fr-FR" b="1" dirty="0"/>
              <a:t>Ecart de coût du projet</a:t>
            </a:r>
            <a:r>
              <a:rPr lang="fr-FR" dirty="0"/>
              <a:t>: calculez la différence entre le coût effectif du projet et le coût initialement prévu.</a:t>
            </a:r>
            <a:br>
              <a:rPr lang="fr-FR" dirty="0"/>
            </a:br>
            <a:r>
              <a:rPr lang="fr-FR" dirty="0"/>
              <a:t>Calcul : (coût réel – coût prévisionnel) / coût prévisionnel.</a:t>
            </a:r>
          </a:p>
          <a:p>
            <a:endParaRPr lang="fr-FR" dirty="0"/>
          </a:p>
          <a:p>
            <a:endParaRPr lang="fr-FR" dirty="0"/>
          </a:p>
        </p:txBody>
      </p:sp>
    </p:spTree>
    <p:extLst>
      <p:ext uri="{BB962C8B-B14F-4D97-AF65-F5344CB8AC3E}">
        <p14:creationId xmlns:p14="http://schemas.microsoft.com/office/powerpoint/2010/main" val="127620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7BC92B-A56F-4F4C-88E7-4F991CDCB6B2}"/>
              </a:ext>
            </a:extLst>
          </p:cNvPr>
          <p:cNvSpPr>
            <a:spLocks noGrp="1"/>
          </p:cNvSpPr>
          <p:nvPr>
            <p:ph type="title"/>
          </p:nvPr>
        </p:nvSpPr>
        <p:spPr>
          <a:xfrm>
            <a:off x="1295402" y="518108"/>
            <a:ext cx="9601196" cy="1303867"/>
          </a:xfrm>
        </p:spPr>
        <p:txBody>
          <a:bodyPr/>
          <a:lstStyle/>
          <a:p>
            <a:r>
              <a:rPr lang="fr-FR" dirty="0"/>
              <a:t>Analyse de la valeur acquise</a:t>
            </a:r>
          </a:p>
        </p:txBody>
      </p:sp>
      <p:pic>
        <p:nvPicPr>
          <p:cNvPr id="4" name="Espace réservé du contenu 3">
            <a:extLst>
              <a:ext uri="{FF2B5EF4-FFF2-40B4-BE49-F238E27FC236}">
                <a16:creationId xmlns:a16="http://schemas.microsoft.com/office/drawing/2014/main" id="{A7878713-82BA-43AF-9773-E51F810306CD}"/>
              </a:ext>
            </a:extLst>
          </p:cNvPr>
          <p:cNvPicPr>
            <a:picLocks noGrp="1" noChangeAspect="1"/>
          </p:cNvPicPr>
          <p:nvPr>
            <p:ph idx="1"/>
          </p:nvPr>
        </p:nvPicPr>
        <p:blipFill>
          <a:blip r:embed="rId2"/>
          <a:stretch>
            <a:fillRect/>
          </a:stretch>
        </p:blipFill>
        <p:spPr>
          <a:xfrm>
            <a:off x="1869743" y="1658273"/>
            <a:ext cx="8913818" cy="5199727"/>
          </a:xfrm>
          <a:prstGeom prst="rect">
            <a:avLst/>
          </a:prstGeom>
        </p:spPr>
      </p:pic>
    </p:spTree>
    <p:extLst>
      <p:ext uri="{BB962C8B-B14F-4D97-AF65-F5344CB8AC3E}">
        <p14:creationId xmlns:p14="http://schemas.microsoft.com/office/powerpoint/2010/main" val="36286155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150374" y="752168"/>
            <a:ext cx="9601200" cy="738648"/>
          </a:xfrm>
        </p:spPr>
        <p:txBody>
          <a:bodyPr>
            <a:noAutofit/>
          </a:bodyPr>
          <a:lstStyle/>
          <a:p>
            <a:r>
              <a:rPr lang="fr-FR" sz="3600" dirty="0"/>
              <a:t>TABLEAU DE BORD POUR ANALYSER LES ÉCARTS DE COÛTS</a:t>
            </a:r>
          </a:p>
        </p:txBody>
      </p:sp>
      <p:graphicFrame>
        <p:nvGraphicFramePr>
          <p:cNvPr id="5" name="Tableau 4"/>
          <p:cNvGraphicFramePr>
            <a:graphicFrameLocks noGrp="1"/>
          </p:cNvGraphicFramePr>
          <p:nvPr>
            <p:extLst>
              <p:ext uri="{D42A27DB-BD31-4B8C-83A1-F6EECF244321}">
                <p14:modId xmlns:p14="http://schemas.microsoft.com/office/powerpoint/2010/main" val="3476830206"/>
              </p:ext>
            </p:extLst>
          </p:nvPr>
        </p:nvGraphicFramePr>
        <p:xfrm>
          <a:off x="820149" y="2212259"/>
          <a:ext cx="10551704" cy="3893573"/>
        </p:xfrm>
        <a:graphic>
          <a:graphicData uri="http://schemas.openxmlformats.org/drawingml/2006/table">
            <a:tbl>
              <a:tblPr firstRow="1" bandRow="1">
                <a:tableStyleId>{5C22544A-7EE6-4342-B048-85BDC9FD1C3A}</a:tableStyleId>
              </a:tblPr>
              <a:tblGrid>
                <a:gridCol w="1917456">
                  <a:extLst>
                    <a:ext uri="{9D8B030D-6E8A-4147-A177-3AD203B41FA5}">
                      <a16:colId xmlns:a16="http://schemas.microsoft.com/office/drawing/2014/main" val="2561057933"/>
                    </a:ext>
                  </a:extLst>
                </a:gridCol>
                <a:gridCol w="2158562">
                  <a:extLst>
                    <a:ext uri="{9D8B030D-6E8A-4147-A177-3AD203B41FA5}">
                      <a16:colId xmlns:a16="http://schemas.microsoft.com/office/drawing/2014/main" val="806120937"/>
                    </a:ext>
                  </a:extLst>
                </a:gridCol>
                <a:gridCol w="2158562">
                  <a:extLst>
                    <a:ext uri="{9D8B030D-6E8A-4147-A177-3AD203B41FA5}">
                      <a16:colId xmlns:a16="http://schemas.microsoft.com/office/drawing/2014/main" val="867456329"/>
                    </a:ext>
                  </a:extLst>
                </a:gridCol>
                <a:gridCol w="2158562">
                  <a:extLst>
                    <a:ext uri="{9D8B030D-6E8A-4147-A177-3AD203B41FA5}">
                      <a16:colId xmlns:a16="http://schemas.microsoft.com/office/drawing/2014/main" val="2477863904"/>
                    </a:ext>
                  </a:extLst>
                </a:gridCol>
                <a:gridCol w="2158562">
                  <a:extLst>
                    <a:ext uri="{9D8B030D-6E8A-4147-A177-3AD203B41FA5}">
                      <a16:colId xmlns:a16="http://schemas.microsoft.com/office/drawing/2014/main" val="1959386586"/>
                    </a:ext>
                  </a:extLst>
                </a:gridCol>
              </a:tblGrid>
              <a:tr h="410402">
                <a:tc gridSpan="2">
                  <a:txBody>
                    <a:bodyPr/>
                    <a:lstStyle/>
                    <a:p>
                      <a:r>
                        <a:rPr lang="fr-FR" dirty="0"/>
                        <a:t>Tableau de bord de pilotage </a:t>
                      </a:r>
                    </a:p>
                  </a:txBody>
                  <a:tcPr/>
                </a:tc>
                <a:tc hMerge="1">
                  <a:txBody>
                    <a:bodyPr/>
                    <a:lstStyle/>
                    <a:p>
                      <a:endParaRPr lang="fr-FR" dirty="0"/>
                    </a:p>
                  </a:txBody>
                  <a:tcPr/>
                </a:tc>
                <a:tc gridSpan="2">
                  <a:txBody>
                    <a:bodyPr/>
                    <a:lstStyle/>
                    <a:p>
                      <a:r>
                        <a:rPr lang="fr-FR" dirty="0"/>
                        <a:t>Mois</a:t>
                      </a:r>
                      <a:r>
                        <a:rPr lang="fr-FR" baseline="0" dirty="0"/>
                        <a:t> de :</a:t>
                      </a:r>
                      <a:endParaRPr lang="fr-FR" dirty="0"/>
                    </a:p>
                  </a:txBody>
                  <a:tcPr/>
                </a:tc>
                <a:tc hMerge="1">
                  <a:txBody>
                    <a:bodyPr/>
                    <a:lstStyle/>
                    <a:p>
                      <a:endParaRPr lang="fr-FR" dirty="0"/>
                    </a:p>
                  </a:txBody>
                  <a:tcPr/>
                </a:tc>
                <a:tc>
                  <a:txBody>
                    <a:bodyPr/>
                    <a:lstStyle/>
                    <a:p>
                      <a:endParaRPr lang="fr-FR" dirty="0"/>
                    </a:p>
                  </a:txBody>
                  <a:tcPr/>
                </a:tc>
                <a:extLst>
                  <a:ext uri="{0D108BD9-81ED-4DB2-BD59-A6C34878D82A}">
                    <a16:rowId xmlns:a16="http://schemas.microsoft.com/office/drawing/2014/main" val="2638703509"/>
                  </a:ext>
                </a:extLst>
              </a:tr>
              <a:tr h="677714">
                <a:tc>
                  <a:txBody>
                    <a:bodyPr/>
                    <a:lstStyle/>
                    <a:p>
                      <a:pPr algn="ctr"/>
                      <a:r>
                        <a:rPr lang="fr-FR" b="1" dirty="0"/>
                        <a:t>Tâche, livrable…</a:t>
                      </a:r>
                    </a:p>
                  </a:txBody>
                  <a:tcPr/>
                </a:tc>
                <a:tc>
                  <a:txBody>
                    <a:bodyPr/>
                    <a:lstStyle/>
                    <a:p>
                      <a:pPr algn="ctr"/>
                      <a:r>
                        <a:rPr lang="fr-FR" b="1" dirty="0"/>
                        <a:t>Niveau de coût initial</a:t>
                      </a:r>
                    </a:p>
                  </a:txBody>
                  <a:tcPr/>
                </a:tc>
                <a:tc>
                  <a:txBody>
                    <a:bodyPr/>
                    <a:lstStyle/>
                    <a:p>
                      <a:pPr algn="ctr"/>
                      <a:r>
                        <a:rPr lang="fr-FR" b="1" dirty="0"/>
                        <a:t>Coût final</a:t>
                      </a:r>
                    </a:p>
                  </a:txBody>
                  <a:tcPr/>
                </a:tc>
                <a:tc>
                  <a:txBody>
                    <a:bodyPr/>
                    <a:lstStyle/>
                    <a:p>
                      <a:pPr algn="ctr"/>
                      <a:r>
                        <a:rPr lang="fr-FR" b="1" dirty="0"/>
                        <a:t>Explications de l’écarts</a:t>
                      </a:r>
                    </a:p>
                  </a:txBody>
                  <a:tcPr/>
                </a:tc>
                <a:tc>
                  <a:txBody>
                    <a:bodyPr/>
                    <a:lstStyle/>
                    <a:p>
                      <a:pPr algn="ctr"/>
                      <a:r>
                        <a:rPr lang="fr-FR" b="1" dirty="0"/>
                        <a:t>Axes d’amélioration</a:t>
                      </a:r>
                    </a:p>
                  </a:txBody>
                  <a:tcPr/>
                </a:tc>
                <a:extLst>
                  <a:ext uri="{0D108BD9-81ED-4DB2-BD59-A6C34878D82A}">
                    <a16:rowId xmlns:a16="http://schemas.microsoft.com/office/drawing/2014/main" val="782905410"/>
                  </a:ext>
                </a:extLst>
              </a:tr>
              <a:tr h="718204">
                <a:tc>
                  <a:txBody>
                    <a:bodyPr/>
                    <a:lstStyle/>
                    <a:p>
                      <a:r>
                        <a:rPr lang="fr-FR" dirty="0"/>
                        <a:t>Livrable ou tâche X</a:t>
                      </a:r>
                    </a:p>
                  </a:txBody>
                  <a:tcPr/>
                </a:tc>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767127274"/>
                  </a:ext>
                </a:extLst>
              </a:tr>
              <a:tr h="65084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Livrable Y</a:t>
                      </a:r>
                    </a:p>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3531631641"/>
                  </a:ext>
                </a:extLst>
              </a:tr>
              <a:tr h="71820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Livrable Z</a:t>
                      </a:r>
                    </a:p>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2269803809"/>
                  </a:ext>
                </a:extLst>
              </a:tr>
              <a:tr h="71820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Livrable …</a:t>
                      </a:r>
                    </a:p>
                    <a:p>
                      <a:endParaRPr lang="fr-FR" dirty="0"/>
                    </a:p>
                  </a:txBody>
                  <a:tcPr/>
                </a:tc>
                <a:tc>
                  <a:txBody>
                    <a:bodyPr/>
                    <a:lstStyle/>
                    <a:p>
                      <a:endParaRPr lang="fr-FR" dirty="0"/>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116077417"/>
                  </a:ext>
                </a:extLst>
              </a:tr>
            </a:tbl>
          </a:graphicData>
        </a:graphic>
      </p:graphicFrame>
    </p:spTree>
    <p:extLst>
      <p:ext uri="{BB962C8B-B14F-4D97-AF65-F5344CB8AC3E}">
        <p14:creationId xmlns:p14="http://schemas.microsoft.com/office/powerpoint/2010/main" val="3817065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718B00-E7DD-451F-9B32-04A17C0C1FD5}"/>
              </a:ext>
            </a:extLst>
          </p:cNvPr>
          <p:cNvSpPr>
            <a:spLocks noGrp="1"/>
          </p:cNvSpPr>
          <p:nvPr>
            <p:ph type="title" idx="4294967295"/>
          </p:nvPr>
        </p:nvSpPr>
        <p:spPr>
          <a:xfrm>
            <a:off x="1295400" y="486131"/>
            <a:ext cx="9601200" cy="776287"/>
          </a:xfrm>
        </p:spPr>
        <p:txBody>
          <a:bodyPr/>
          <a:lstStyle/>
          <a:p>
            <a:r>
              <a:rPr lang="fr-FR" dirty="0"/>
              <a:t>Faire un bilan pour clôturer le projet</a:t>
            </a:r>
          </a:p>
        </p:txBody>
      </p:sp>
      <p:pic>
        <p:nvPicPr>
          <p:cNvPr id="4" name="Espace réservé du contenu 3">
            <a:extLst>
              <a:ext uri="{FF2B5EF4-FFF2-40B4-BE49-F238E27FC236}">
                <a16:creationId xmlns:a16="http://schemas.microsoft.com/office/drawing/2014/main" id="{FB7F1222-6016-479C-8A6E-256AE2CB6FB9}"/>
              </a:ext>
            </a:extLst>
          </p:cNvPr>
          <p:cNvPicPr>
            <a:picLocks noGrp="1" noChangeAspect="1"/>
          </p:cNvPicPr>
          <p:nvPr>
            <p:ph sz="half" idx="4294967295"/>
          </p:nvPr>
        </p:nvPicPr>
        <p:blipFill>
          <a:blip r:embed="rId2"/>
          <a:stretch>
            <a:fillRect/>
          </a:stretch>
        </p:blipFill>
        <p:spPr>
          <a:xfrm>
            <a:off x="1648326" y="1468437"/>
            <a:ext cx="3334215" cy="5189357"/>
          </a:xfrm>
          <a:prstGeom prst="rect">
            <a:avLst/>
          </a:prstGeom>
        </p:spPr>
      </p:pic>
      <p:pic>
        <p:nvPicPr>
          <p:cNvPr id="5" name="Image 4">
            <a:extLst>
              <a:ext uri="{FF2B5EF4-FFF2-40B4-BE49-F238E27FC236}">
                <a16:creationId xmlns:a16="http://schemas.microsoft.com/office/drawing/2014/main" id="{617ECC9D-2B96-431F-B329-BC3DADBC2ABB}"/>
              </a:ext>
            </a:extLst>
          </p:cNvPr>
          <p:cNvPicPr>
            <a:picLocks noChangeAspect="1"/>
          </p:cNvPicPr>
          <p:nvPr/>
        </p:nvPicPr>
        <p:blipFill rotWithShape="1">
          <a:blip r:embed="rId3"/>
          <a:srcRect t="9937"/>
          <a:stretch/>
        </p:blipFill>
        <p:spPr>
          <a:xfrm>
            <a:off x="6096000" y="1371600"/>
            <a:ext cx="4299284" cy="5321319"/>
          </a:xfrm>
          <a:prstGeom prst="rect">
            <a:avLst/>
          </a:prstGeom>
        </p:spPr>
      </p:pic>
    </p:spTree>
    <p:extLst>
      <p:ext uri="{BB962C8B-B14F-4D97-AF65-F5344CB8AC3E}">
        <p14:creationId xmlns:p14="http://schemas.microsoft.com/office/powerpoint/2010/main" val="1532641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A99CFD-2F24-421C-BB09-D507C1FB08E4}"/>
              </a:ext>
            </a:extLst>
          </p:cNvPr>
          <p:cNvSpPr>
            <a:spLocks noGrp="1"/>
          </p:cNvSpPr>
          <p:nvPr>
            <p:ph type="title"/>
          </p:nvPr>
        </p:nvSpPr>
        <p:spPr/>
        <p:txBody>
          <a:bodyPr/>
          <a:lstStyle/>
          <a:p>
            <a:r>
              <a:rPr lang="fr-FR" dirty="0"/>
              <a:t>Bilan avec le maître d’ouvrage</a:t>
            </a:r>
          </a:p>
        </p:txBody>
      </p:sp>
      <p:pic>
        <p:nvPicPr>
          <p:cNvPr id="4" name="Espace réservé du contenu 3">
            <a:extLst>
              <a:ext uri="{FF2B5EF4-FFF2-40B4-BE49-F238E27FC236}">
                <a16:creationId xmlns:a16="http://schemas.microsoft.com/office/drawing/2014/main" id="{63E8F3F7-6B02-4B58-9CE4-20DF8BB42895}"/>
              </a:ext>
            </a:extLst>
          </p:cNvPr>
          <p:cNvPicPr>
            <a:picLocks noGrp="1" noChangeAspect="1"/>
          </p:cNvPicPr>
          <p:nvPr>
            <p:ph idx="1"/>
          </p:nvPr>
        </p:nvPicPr>
        <p:blipFill>
          <a:blip r:embed="rId2"/>
          <a:stretch>
            <a:fillRect/>
          </a:stretch>
        </p:blipFill>
        <p:spPr>
          <a:xfrm>
            <a:off x="4633708" y="2620740"/>
            <a:ext cx="2924583" cy="3191320"/>
          </a:xfrm>
          <a:prstGeom prst="rect">
            <a:avLst/>
          </a:prstGeom>
        </p:spPr>
      </p:pic>
    </p:spTree>
    <p:extLst>
      <p:ext uri="{BB962C8B-B14F-4D97-AF65-F5344CB8AC3E}">
        <p14:creationId xmlns:p14="http://schemas.microsoft.com/office/powerpoint/2010/main" val="1922297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EBEA11-7DAB-4E03-A3D8-384CC62D9C02}"/>
              </a:ext>
            </a:extLst>
          </p:cNvPr>
          <p:cNvSpPr>
            <a:spLocks noGrp="1"/>
          </p:cNvSpPr>
          <p:nvPr>
            <p:ph type="title"/>
          </p:nvPr>
        </p:nvSpPr>
        <p:spPr/>
        <p:txBody>
          <a:bodyPr/>
          <a:lstStyle/>
          <a:p>
            <a:r>
              <a:rPr lang="fr-FR" dirty="0"/>
              <a:t>Questionnaire adressé au commanditaire</a:t>
            </a:r>
          </a:p>
        </p:txBody>
      </p:sp>
      <p:sp>
        <p:nvSpPr>
          <p:cNvPr id="3" name="Espace réservé du contenu 2">
            <a:extLst>
              <a:ext uri="{FF2B5EF4-FFF2-40B4-BE49-F238E27FC236}">
                <a16:creationId xmlns:a16="http://schemas.microsoft.com/office/drawing/2014/main" id="{68D572ED-08D4-4528-A0F2-5C8CD97BCCF0}"/>
              </a:ext>
            </a:extLst>
          </p:cNvPr>
          <p:cNvSpPr>
            <a:spLocks noGrp="1"/>
          </p:cNvSpPr>
          <p:nvPr>
            <p:ph idx="1"/>
          </p:nvPr>
        </p:nvSpPr>
        <p:spPr/>
        <p:txBody>
          <a:bodyPr>
            <a:normAutofit fontScale="92500" lnSpcReduction="10000"/>
          </a:bodyPr>
          <a:lstStyle/>
          <a:p>
            <a:r>
              <a:rPr lang="fr-FR" dirty="0"/>
              <a:t>Des questions :</a:t>
            </a:r>
          </a:p>
          <a:p>
            <a:pPr>
              <a:buFontTx/>
              <a:buChar char="-"/>
            </a:pPr>
            <a:r>
              <a:rPr lang="fr-FR" dirty="0"/>
              <a:t>Les livrables sont-ils conformes au cahier des charges ? Oui Non Pourquoi?</a:t>
            </a:r>
          </a:p>
          <a:p>
            <a:pPr>
              <a:buFontTx/>
              <a:buChar char="-"/>
            </a:pPr>
            <a:r>
              <a:rPr lang="fr-FR" dirty="0"/>
              <a:t>Les objectifs ont-ils été atteints ?</a:t>
            </a:r>
          </a:p>
          <a:p>
            <a:pPr>
              <a:buFontTx/>
              <a:buChar char="-"/>
            </a:pPr>
            <a:r>
              <a:rPr lang="fr-FR" dirty="0"/>
              <a:t>La date de fin du projet telles qu’estimée dans la planification a-t-elle été respecté ?</a:t>
            </a:r>
          </a:p>
          <a:p>
            <a:pPr>
              <a:buFontTx/>
              <a:buChar char="-"/>
            </a:pPr>
            <a:r>
              <a:rPr lang="fr-FR" dirty="0"/>
              <a:t>Le coût du projet tel qu’estimé dans la planification a-t-il été respecté ?</a:t>
            </a:r>
          </a:p>
          <a:p>
            <a:pPr>
              <a:buFontTx/>
              <a:buChar char="-"/>
            </a:pPr>
            <a:r>
              <a:rPr lang="fr-FR" dirty="0"/>
              <a:t>La communication…?</a:t>
            </a:r>
          </a:p>
          <a:p>
            <a:pPr>
              <a:buFontTx/>
              <a:buChar char="-"/>
            </a:pPr>
            <a:r>
              <a:rPr lang="fr-FR" dirty="0"/>
              <a:t>Des commentaires ?</a:t>
            </a:r>
          </a:p>
          <a:p>
            <a:pPr>
              <a:buFontTx/>
              <a:buChar char="-"/>
            </a:pPr>
            <a:endParaRPr lang="fr-FR" dirty="0"/>
          </a:p>
          <a:p>
            <a:pPr>
              <a:buFontTx/>
              <a:buChar char="-"/>
            </a:pPr>
            <a:endParaRPr lang="fr-FR" dirty="0"/>
          </a:p>
        </p:txBody>
      </p:sp>
    </p:spTree>
    <p:extLst>
      <p:ext uri="{BB962C8B-B14F-4D97-AF65-F5344CB8AC3E}">
        <p14:creationId xmlns:p14="http://schemas.microsoft.com/office/powerpoint/2010/main" val="161631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ED121A-1878-4309-9DC9-82C0D5AA1454}"/>
              </a:ext>
            </a:extLst>
          </p:cNvPr>
          <p:cNvSpPr>
            <a:spLocks noGrp="1"/>
          </p:cNvSpPr>
          <p:nvPr>
            <p:ph type="title"/>
          </p:nvPr>
        </p:nvSpPr>
        <p:spPr/>
        <p:txBody>
          <a:bodyPr>
            <a:normAutofit fontScale="90000"/>
          </a:bodyPr>
          <a:lstStyle/>
          <a:p>
            <a:r>
              <a:rPr lang="fr-FR" dirty="0"/>
              <a:t>Bilan avec l’équipe projet et le maître d’ouvrage</a:t>
            </a:r>
          </a:p>
        </p:txBody>
      </p:sp>
      <p:sp>
        <p:nvSpPr>
          <p:cNvPr id="3" name="Espace réservé du contenu 2">
            <a:extLst>
              <a:ext uri="{FF2B5EF4-FFF2-40B4-BE49-F238E27FC236}">
                <a16:creationId xmlns:a16="http://schemas.microsoft.com/office/drawing/2014/main" id="{6ABCE4AB-4624-4EEB-9C43-3D082BC802A0}"/>
              </a:ext>
            </a:extLst>
          </p:cNvPr>
          <p:cNvSpPr>
            <a:spLocks noGrp="1"/>
          </p:cNvSpPr>
          <p:nvPr>
            <p:ph idx="1"/>
          </p:nvPr>
        </p:nvSpPr>
        <p:spPr/>
        <p:txBody>
          <a:bodyPr/>
          <a:lstStyle/>
          <a:p>
            <a:r>
              <a:rPr lang="fr-FR" dirty="0"/>
              <a:t>Sur le projet dans son ensemble </a:t>
            </a:r>
            <a:r>
              <a:rPr lang="fr-FR" i="1" dirty="0"/>
              <a:t>(</a:t>
            </a:r>
            <a:r>
              <a:rPr lang="fr-FR" i="1" dirty="0" err="1"/>
              <a:t>cf</a:t>
            </a:r>
            <a:r>
              <a:rPr lang="fr-FR" i="1" dirty="0"/>
              <a:t> questionnaire sur le travail collectif </a:t>
            </a:r>
            <a:r>
              <a:rPr lang="fr-FR" i="1" dirty="0" err="1"/>
              <a:t>saé</a:t>
            </a:r>
            <a:r>
              <a:rPr lang="fr-FR" i="1" dirty="0"/>
              <a:t> 2.06)</a:t>
            </a:r>
          </a:p>
          <a:p>
            <a:r>
              <a:rPr lang="fr-FR" dirty="0"/>
              <a:t>Analyse pour chaque membre de l’équipe (</a:t>
            </a:r>
            <a:r>
              <a:rPr lang="fr-FR" i="1" dirty="0"/>
              <a:t>questionnaire pour chaque membre de l’équipe pour analyser le travail en équipe, la qualité et proposer des axes d’amélioration cf. questionnaire </a:t>
            </a:r>
            <a:r>
              <a:rPr lang="fr-FR" i="1" dirty="0" err="1"/>
              <a:t>saé</a:t>
            </a:r>
            <a:r>
              <a:rPr lang="fr-FR" i="1" dirty="0"/>
              <a:t> Travail d’équipe).</a:t>
            </a:r>
          </a:p>
          <a:p>
            <a:pPr marL="0" indent="0" algn="ctr">
              <a:buNone/>
            </a:pPr>
            <a:endParaRPr lang="fr-FR" i="1" dirty="0"/>
          </a:p>
          <a:p>
            <a:pPr marL="0" indent="0">
              <a:buNone/>
            </a:pPr>
            <a:endParaRPr lang="fr-FR" i="1" dirty="0"/>
          </a:p>
        </p:txBody>
      </p:sp>
    </p:spTree>
    <p:extLst>
      <p:ext uri="{BB962C8B-B14F-4D97-AF65-F5344CB8AC3E}">
        <p14:creationId xmlns:p14="http://schemas.microsoft.com/office/powerpoint/2010/main" val="2402538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164022" y="1093362"/>
            <a:ext cx="9601200" cy="738648"/>
          </a:xfrm>
        </p:spPr>
        <p:txBody>
          <a:bodyPr>
            <a:noAutofit/>
          </a:bodyPr>
          <a:lstStyle/>
          <a:p>
            <a:r>
              <a:rPr lang="fr-FR" sz="3600" dirty="0"/>
              <a:t>EXEMPLE FORMAT BILAN COLLECTIF ET INDIVIDUEL</a:t>
            </a:r>
          </a:p>
        </p:txBody>
      </p:sp>
      <p:graphicFrame>
        <p:nvGraphicFramePr>
          <p:cNvPr id="5" name="Tableau 4"/>
          <p:cNvGraphicFramePr>
            <a:graphicFrameLocks noGrp="1"/>
          </p:cNvGraphicFramePr>
          <p:nvPr>
            <p:extLst>
              <p:ext uri="{D42A27DB-BD31-4B8C-83A1-F6EECF244321}">
                <p14:modId xmlns:p14="http://schemas.microsoft.com/office/powerpoint/2010/main" val="3067177679"/>
              </p:ext>
            </p:extLst>
          </p:nvPr>
        </p:nvGraphicFramePr>
        <p:xfrm>
          <a:off x="820149" y="2212259"/>
          <a:ext cx="10551704" cy="4130259"/>
        </p:xfrm>
        <a:graphic>
          <a:graphicData uri="http://schemas.openxmlformats.org/drawingml/2006/table">
            <a:tbl>
              <a:tblPr firstRow="1" bandRow="1">
                <a:tableStyleId>{5C22544A-7EE6-4342-B048-85BDC9FD1C3A}</a:tableStyleId>
              </a:tblPr>
              <a:tblGrid>
                <a:gridCol w="1917456">
                  <a:extLst>
                    <a:ext uri="{9D8B030D-6E8A-4147-A177-3AD203B41FA5}">
                      <a16:colId xmlns:a16="http://schemas.microsoft.com/office/drawing/2014/main" val="2561057933"/>
                    </a:ext>
                  </a:extLst>
                </a:gridCol>
                <a:gridCol w="2158562">
                  <a:extLst>
                    <a:ext uri="{9D8B030D-6E8A-4147-A177-3AD203B41FA5}">
                      <a16:colId xmlns:a16="http://schemas.microsoft.com/office/drawing/2014/main" val="806120937"/>
                    </a:ext>
                  </a:extLst>
                </a:gridCol>
                <a:gridCol w="2158562">
                  <a:extLst>
                    <a:ext uri="{9D8B030D-6E8A-4147-A177-3AD203B41FA5}">
                      <a16:colId xmlns:a16="http://schemas.microsoft.com/office/drawing/2014/main" val="867456329"/>
                    </a:ext>
                  </a:extLst>
                </a:gridCol>
                <a:gridCol w="2158562">
                  <a:extLst>
                    <a:ext uri="{9D8B030D-6E8A-4147-A177-3AD203B41FA5}">
                      <a16:colId xmlns:a16="http://schemas.microsoft.com/office/drawing/2014/main" val="2477863904"/>
                    </a:ext>
                  </a:extLst>
                </a:gridCol>
                <a:gridCol w="2158562">
                  <a:extLst>
                    <a:ext uri="{9D8B030D-6E8A-4147-A177-3AD203B41FA5}">
                      <a16:colId xmlns:a16="http://schemas.microsoft.com/office/drawing/2014/main" val="1959386586"/>
                    </a:ext>
                  </a:extLst>
                </a:gridCol>
              </a:tblGrid>
              <a:tr h="410402">
                <a:tc gridSpan="5">
                  <a:txBody>
                    <a:bodyPr/>
                    <a:lstStyle/>
                    <a:p>
                      <a:pPr algn="ctr"/>
                      <a:r>
                        <a:rPr lang="fr-FR" dirty="0"/>
                        <a:t>Tableau de bord d’analyse</a:t>
                      </a: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638703509"/>
                  </a:ext>
                </a:extLst>
              </a:tr>
              <a:tr h="677714">
                <a:tc>
                  <a:txBody>
                    <a:bodyPr/>
                    <a:lstStyle/>
                    <a:p>
                      <a:pPr algn="ctr"/>
                      <a:r>
                        <a:rPr lang="fr-FR" b="1" dirty="0"/>
                        <a:t>Eléments négatifs soulevés</a:t>
                      </a:r>
                    </a:p>
                  </a:txBody>
                  <a:tcPr/>
                </a:tc>
                <a:tc>
                  <a:txBody>
                    <a:bodyPr/>
                    <a:lstStyle/>
                    <a:p>
                      <a:pPr algn="ctr"/>
                      <a:r>
                        <a:rPr lang="fr-FR" b="1" dirty="0"/>
                        <a:t>Difficultés rencontrées</a:t>
                      </a:r>
                    </a:p>
                  </a:txBody>
                  <a:tcPr/>
                </a:tc>
                <a:tc>
                  <a:txBody>
                    <a:bodyPr/>
                    <a:lstStyle/>
                    <a:p>
                      <a:pPr algn="ctr"/>
                      <a:r>
                        <a:rPr lang="fr-FR" b="1" dirty="0"/>
                        <a:t>Raisons des difficultés rencontrées</a:t>
                      </a:r>
                    </a:p>
                  </a:txBody>
                  <a:tcPr/>
                </a:tc>
                <a:tc>
                  <a:txBody>
                    <a:bodyPr/>
                    <a:lstStyle/>
                    <a:p>
                      <a:pPr algn="ctr"/>
                      <a:r>
                        <a:rPr lang="fr-FR" b="1" dirty="0"/>
                        <a:t>Explications des difficultés rencontrées</a:t>
                      </a:r>
                    </a:p>
                  </a:txBody>
                  <a:tcPr/>
                </a:tc>
                <a:tc>
                  <a:txBody>
                    <a:bodyPr/>
                    <a:lstStyle/>
                    <a:p>
                      <a:pPr algn="ctr"/>
                      <a:r>
                        <a:rPr lang="fr-FR" b="1" dirty="0"/>
                        <a:t>Axes d’amélioration</a:t>
                      </a:r>
                    </a:p>
                  </a:txBody>
                  <a:tcPr/>
                </a:tc>
                <a:extLst>
                  <a:ext uri="{0D108BD9-81ED-4DB2-BD59-A6C34878D82A}">
                    <a16:rowId xmlns:a16="http://schemas.microsoft.com/office/drawing/2014/main" val="782905410"/>
                  </a:ext>
                </a:extLst>
              </a:tr>
              <a:tr h="718204">
                <a:tc>
                  <a:txBody>
                    <a:bodyPr/>
                    <a:lstStyle/>
                    <a:p>
                      <a:r>
                        <a:rPr lang="fr-FR" dirty="0"/>
                        <a:t>X</a:t>
                      </a:r>
                    </a:p>
                  </a:txBody>
                  <a:tcPr/>
                </a:tc>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767127274"/>
                  </a:ext>
                </a:extLst>
              </a:tr>
              <a:tr h="65084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Y</a:t>
                      </a:r>
                    </a:p>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3531631641"/>
                  </a:ext>
                </a:extLst>
              </a:tr>
              <a:tr h="71820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Z</a:t>
                      </a:r>
                    </a:p>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2269803809"/>
                  </a:ext>
                </a:extLst>
              </a:tr>
              <a:tr h="71820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a:t>
                      </a:r>
                    </a:p>
                    <a:p>
                      <a:endParaRPr lang="fr-FR" dirty="0"/>
                    </a:p>
                  </a:txBody>
                  <a:tcPr/>
                </a:tc>
                <a:tc>
                  <a:txBody>
                    <a:bodyPr/>
                    <a:lstStyle/>
                    <a:p>
                      <a:endParaRPr lang="fr-FR" dirty="0"/>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116077417"/>
                  </a:ext>
                </a:extLst>
              </a:tr>
            </a:tbl>
          </a:graphicData>
        </a:graphic>
      </p:graphicFrame>
    </p:spTree>
    <p:extLst>
      <p:ext uri="{BB962C8B-B14F-4D97-AF65-F5344CB8AC3E}">
        <p14:creationId xmlns:p14="http://schemas.microsoft.com/office/powerpoint/2010/main" val="351510541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449</TotalTime>
  <Words>2155</Words>
  <Application>Microsoft Office PowerPoint</Application>
  <PresentationFormat>Grand écran</PresentationFormat>
  <Paragraphs>224</Paragraphs>
  <Slides>46</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46</vt:i4>
      </vt:variant>
    </vt:vector>
  </HeadingPairs>
  <TitlesOfParts>
    <vt:vector size="52" baseType="lpstr">
      <vt:lpstr>Arial</vt:lpstr>
      <vt:lpstr>Garamond</vt:lpstr>
      <vt:lpstr>Muli</vt:lpstr>
      <vt:lpstr>Mulish</vt:lpstr>
      <vt:lpstr>Wingdings</vt:lpstr>
      <vt:lpstr>Organique</vt:lpstr>
      <vt:lpstr>LE SUIVI DU PROJET</vt:lpstr>
      <vt:lpstr>Présentation PowerPoint</vt:lpstr>
      <vt:lpstr>OUTIL DE PILOTAGE</vt:lpstr>
      <vt:lpstr>Présentation PowerPoint</vt:lpstr>
      <vt:lpstr>LES INDICATEURS DE PERFORMANCE</vt:lpstr>
      <vt:lpstr>L’évaluation d’un projet</vt:lpstr>
      <vt:lpstr>L’approche SMART des objectifs</vt:lpstr>
      <vt:lpstr>Fixer des objectifs qui anticipent les problèmes</vt:lpstr>
      <vt:lpstr>Les causes courantes d’écarts de résultats</vt:lpstr>
      <vt:lpstr>On distingue quatre catégories de KPI : </vt:lpstr>
      <vt:lpstr>Les indicateurs dépendent du type de projet, de sa finalité et de ses destinataires. Dans vos projets, ils doivent être choisis en équipe pour faciliter la cohésion.</vt:lpstr>
      <vt:lpstr>Présentation PowerPoint</vt:lpstr>
      <vt:lpstr>1. SUIVI DU TEMPS</vt:lpstr>
      <vt:lpstr>Présentation PowerPoint</vt:lpstr>
      <vt:lpstr>Présentation PowerPoint</vt:lpstr>
      <vt:lpstr>Présentation PowerPoint</vt:lpstr>
      <vt:lpstr>2. Indicateurs de délais </vt:lpstr>
      <vt:lpstr>Visualiser les écarts de temps</vt:lpstr>
      <vt:lpstr>3. Analyse des écarts de temps</vt:lpstr>
      <vt:lpstr>Suivi des livrables</vt:lpstr>
      <vt:lpstr>Présentation PowerPoint</vt:lpstr>
      <vt:lpstr>1. La notion de qualité </vt:lpstr>
      <vt:lpstr>2. La qualité du projet</vt:lpstr>
      <vt:lpstr>Indicateurs de la qualité du projet</vt:lpstr>
      <vt:lpstr>TABLEAU DE BORD POUR ANALYSER LA QUALITÉ DU PROJET</vt:lpstr>
      <vt:lpstr>Indicateurs dans la gestion de projet</vt:lpstr>
      <vt:lpstr>3. La qualité du produit ou service</vt:lpstr>
      <vt:lpstr>Indicateurs de qualité</vt:lpstr>
      <vt:lpstr>Présentation PowerPoint</vt:lpstr>
      <vt:lpstr>1. L’estimation du coût du projet</vt:lpstr>
      <vt:lpstr>1.a. Les éléments du coût</vt:lpstr>
      <vt:lpstr>1.a. Les éléments du coût</vt:lpstr>
      <vt:lpstr>1.b. Estimations de certains coûts </vt:lpstr>
      <vt:lpstr>1.b. Estimations de certains coûts </vt:lpstr>
      <vt:lpstr>Durée d’amortissement de certains biens matériels</vt:lpstr>
      <vt:lpstr>1.b. Estimations de certains coûts </vt:lpstr>
      <vt:lpstr>Modèles pour estimer les coûts</vt:lpstr>
      <vt:lpstr>Présentation PowerPoint</vt:lpstr>
      <vt:lpstr>2. Indicateurs de suivi du coût</vt:lpstr>
      <vt:lpstr>Analyse de la valeur acquise</vt:lpstr>
      <vt:lpstr>TABLEAU DE BORD POUR ANALYSER LES ÉCARTS DE COÛTS</vt:lpstr>
      <vt:lpstr>Faire un bilan pour clôturer le projet</vt:lpstr>
      <vt:lpstr>Bilan avec le maître d’ouvrage</vt:lpstr>
      <vt:lpstr>Questionnaire adressé au commanditaire</vt:lpstr>
      <vt:lpstr>Bilan avec l’équipe projet et le maître d’ouvrage</vt:lpstr>
      <vt:lpstr>EXEMPLE FORMAT BILAN COLLECTIF ET INDIVIDUEL</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SUIVI DU PROJET</dc:title>
  <dc:creator>Neddra CHATTI</dc:creator>
  <cp:lastModifiedBy>Neddra CHATTI</cp:lastModifiedBy>
  <cp:revision>39</cp:revision>
  <dcterms:created xsi:type="dcterms:W3CDTF">2022-05-22T07:45:26Z</dcterms:created>
  <dcterms:modified xsi:type="dcterms:W3CDTF">2023-05-31T13:12:30Z</dcterms:modified>
</cp:coreProperties>
</file>