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4"/>
  </p:sldMasterIdLst>
  <p:notesMasterIdLst>
    <p:notesMasterId r:id="rId23"/>
  </p:notesMasterIdLst>
  <p:sldIdLst>
    <p:sldId id="256" r:id="rId5"/>
    <p:sldId id="278" r:id="rId6"/>
    <p:sldId id="257" r:id="rId7"/>
    <p:sldId id="258" r:id="rId8"/>
    <p:sldId id="275" r:id="rId9"/>
    <p:sldId id="259" r:id="rId10"/>
    <p:sldId id="268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71" r:id="rId19"/>
    <p:sldId id="273" r:id="rId20"/>
    <p:sldId id="274" r:id="rId21"/>
    <p:sldId id="276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5488163-46EE-7DBF-807D-F5689E47E6E6}" name="Antoine PEREDERII" initials="AP" userId="S::antoine.perederii@etu.uca.fr::33f326ec-dd8f-4db3-ab42-6a04be34aa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FC5AF8-662C-654F-8238-9F85182CEFA7}" v="42" dt="2023-05-24T14:16:23.430"/>
    <p1510:client id="{6817E4E4-ED38-5046-8FC1-0FEDA98BDC65}" v="318" dt="2023-05-25T12:34:37.837"/>
    <p1510:client id="{CB8440B4-5980-4B85-86DF-441122F88064}" v="38" dt="2023-05-24T14:37:09.182"/>
    <p1510:client id="{EEC8607E-49A5-E8D3-181D-490BFB053171}" v="344" dt="2023-05-25T12:27:37.3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4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AD5AA3-53E8-4275-BFBC-AFF3E6AD80C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F2A87C7-4DB7-4610-9FAB-F9DA6CEC5EB3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baseline="0" dirty="0" err="1">
              <a:latin typeface="Calibri Light"/>
              <a:cs typeface="Calibri Light"/>
            </a:rPr>
            <a:t>Dataset</a:t>
          </a:r>
          <a:r>
            <a:rPr lang="fr-FR" b="1" baseline="0" dirty="0">
              <a:latin typeface="Calibri Light"/>
              <a:cs typeface="Calibri Light"/>
            </a:rPr>
            <a:t> </a:t>
          </a:r>
          <a:r>
            <a:rPr lang="fr-FR" b="1" baseline="0" dirty="0" err="1">
              <a:latin typeface="Calibri Light"/>
              <a:cs typeface="Calibri Light"/>
            </a:rPr>
            <a:t>explanation</a:t>
          </a:r>
          <a:endParaRPr lang="en-US" b="1" dirty="0">
            <a:latin typeface="Calibri Light"/>
            <a:cs typeface="Calibri Light"/>
          </a:endParaRPr>
        </a:p>
      </dgm:t>
    </dgm:pt>
    <dgm:pt modelId="{A934B822-647A-4D6F-ADD9-823F32A2C168}" type="parTrans" cxnId="{4A3C9433-C5C9-4B62-8BE1-96BF8F8B67B1}">
      <dgm:prSet/>
      <dgm:spPr/>
      <dgm:t>
        <a:bodyPr/>
        <a:lstStyle/>
        <a:p>
          <a:endParaRPr lang="en-US"/>
        </a:p>
      </dgm:t>
    </dgm:pt>
    <dgm:pt modelId="{9955EBE5-7602-42E9-B038-E41C7875923E}" type="sibTrans" cxnId="{4A3C9433-C5C9-4B62-8BE1-96BF8F8B67B1}">
      <dgm:prSet/>
      <dgm:spPr/>
      <dgm:t>
        <a:bodyPr/>
        <a:lstStyle/>
        <a:p>
          <a:endParaRPr lang="en-US"/>
        </a:p>
      </dgm:t>
    </dgm:pt>
    <dgm:pt modelId="{69D1CBFC-8C9B-4013-B64C-8D0FB04AACD1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baseline="0" dirty="0" err="1">
              <a:latin typeface="Calibri Light"/>
              <a:cs typeface="Calibri Light"/>
            </a:rPr>
            <a:t>Database</a:t>
          </a:r>
          <a:r>
            <a:rPr lang="fr-FR" b="1" dirty="0">
              <a:latin typeface="Calibri Light"/>
              <a:cs typeface="Calibri Light"/>
            </a:rPr>
            <a:t> format</a:t>
          </a:r>
          <a:endParaRPr lang="en-US" b="1" dirty="0">
            <a:latin typeface="Calibri Light"/>
            <a:cs typeface="Calibri Light"/>
          </a:endParaRPr>
        </a:p>
      </dgm:t>
    </dgm:pt>
    <dgm:pt modelId="{C829C34D-E48A-4CF0-8DE2-026CBCF2CF57}" type="parTrans" cxnId="{B14334B1-42F4-4DB9-81FD-BC2C64FEA4D8}">
      <dgm:prSet/>
      <dgm:spPr/>
      <dgm:t>
        <a:bodyPr/>
        <a:lstStyle/>
        <a:p>
          <a:endParaRPr lang="en-US"/>
        </a:p>
      </dgm:t>
    </dgm:pt>
    <dgm:pt modelId="{5D26179C-B4B5-478A-8A83-C4F6B2F2BA0B}" type="sibTrans" cxnId="{B14334B1-42F4-4DB9-81FD-BC2C64FEA4D8}">
      <dgm:prSet/>
      <dgm:spPr/>
      <dgm:t>
        <a:bodyPr/>
        <a:lstStyle/>
        <a:p>
          <a:endParaRPr lang="en-US"/>
        </a:p>
      </dgm:t>
    </dgm:pt>
    <dgm:pt modelId="{63846AFF-928A-4174-8F65-7BE48F45F4C9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baseline="0" dirty="0">
              <a:latin typeface="Calibri Light"/>
              <a:cs typeface="Calibri Light"/>
            </a:rPr>
            <a:t>Graphs</a:t>
          </a:r>
          <a:r>
            <a:rPr lang="fr-FR" b="1" dirty="0">
              <a:latin typeface="Calibri Light"/>
              <a:cs typeface="Calibri Light"/>
            </a:rPr>
            <a:t> </a:t>
          </a:r>
          <a:r>
            <a:rPr lang="fr-FR" b="1" dirty="0" err="1">
              <a:latin typeface="Calibri Light"/>
              <a:cs typeface="Calibri Light"/>
            </a:rPr>
            <a:t>explanation</a:t>
          </a:r>
          <a:endParaRPr lang="en-US" b="1" dirty="0">
            <a:latin typeface="Calibri Light"/>
            <a:cs typeface="Calibri Light"/>
          </a:endParaRPr>
        </a:p>
      </dgm:t>
    </dgm:pt>
    <dgm:pt modelId="{F1AEAE91-7D59-4304-85FB-3473BB8F296E}" type="parTrans" cxnId="{6EF01810-93AC-4127-B8BC-0C5ED65BDF15}">
      <dgm:prSet/>
      <dgm:spPr/>
      <dgm:t>
        <a:bodyPr/>
        <a:lstStyle/>
        <a:p>
          <a:endParaRPr lang="en-US"/>
        </a:p>
      </dgm:t>
    </dgm:pt>
    <dgm:pt modelId="{90C7A8EB-7031-4C36-8A74-C31B10555484}" type="sibTrans" cxnId="{6EF01810-93AC-4127-B8BC-0C5ED65BDF15}">
      <dgm:prSet/>
      <dgm:spPr/>
      <dgm:t>
        <a:bodyPr/>
        <a:lstStyle/>
        <a:p>
          <a:endParaRPr lang="en-US"/>
        </a:p>
      </dgm:t>
    </dgm:pt>
    <dgm:pt modelId="{0FB1803A-29B5-4FD4-8683-08B6EA7009CE}" type="pres">
      <dgm:prSet presAssocID="{2CAD5AA3-53E8-4275-BFBC-AFF3E6AD80C4}" presName="root" presStyleCnt="0">
        <dgm:presLayoutVars>
          <dgm:dir/>
          <dgm:resizeHandles val="exact"/>
        </dgm:presLayoutVars>
      </dgm:prSet>
      <dgm:spPr/>
    </dgm:pt>
    <dgm:pt modelId="{D956781D-56E5-4C32-9178-06D43494EAE7}" type="pres">
      <dgm:prSet presAssocID="{FF2A87C7-4DB7-4610-9FAB-F9DA6CEC5EB3}" presName="compNode" presStyleCnt="0"/>
      <dgm:spPr/>
    </dgm:pt>
    <dgm:pt modelId="{236B5FD8-0923-4A10-B8D5-EABFD7047405}" type="pres">
      <dgm:prSet presAssocID="{FF2A87C7-4DB7-4610-9FAB-F9DA6CEC5EB3}" presName="bgRect" presStyleLbl="bgShp" presStyleIdx="0" presStyleCnt="3"/>
      <dgm:spPr/>
    </dgm:pt>
    <dgm:pt modelId="{CB2BD1B4-F4D7-42FF-B84D-C2ED34A82019}" type="pres">
      <dgm:prSet presAssocID="{FF2A87C7-4DB7-4610-9FAB-F9DA6CEC5EB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6C5CBA7B-D86A-48BD-8933-CA57FB0C1960}" type="pres">
      <dgm:prSet presAssocID="{FF2A87C7-4DB7-4610-9FAB-F9DA6CEC5EB3}" presName="spaceRect" presStyleCnt="0"/>
      <dgm:spPr/>
    </dgm:pt>
    <dgm:pt modelId="{81B508AC-E177-4F76-98E7-94270E70CC16}" type="pres">
      <dgm:prSet presAssocID="{FF2A87C7-4DB7-4610-9FAB-F9DA6CEC5EB3}" presName="parTx" presStyleLbl="revTx" presStyleIdx="0" presStyleCnt="3">
        <dgm:presLayoutVars>
          <dgm:chMax val="0"/>
          <dgm:chPref val="0"/>
        </dgm:presLayoutVars>
      </dgm:prSet>
      <dgm:spPr/>
    </dgm:pt>
    <dgm:pt modelId="{1F6BF43E-7F66-40A4-BB7B-671BE52E5FBC}" type="pres">
      <dgm:prSet presAssocID="{9955EBE5-7602-42E9-B038-E41C7875923E}" presName="sibTrans" presStyleCnt="0"/>
      <dgm:spPr/>
    </dgm:pt>
    <dgm:pt modelId="{6A61B766-E056-4709-83E6-0CED30371117}" type="pres">
      <dgm:prSet presAssocID="{69D1CBFC-8C9B-4013-B64C-8D0FB04AACD1}" presName="compNode" presStyleCnt="0"/>
      <dgm:spPr/>
    </dgm:pt>
    <dgm:pt modelId="{DAFE1901-CCB0-490B-9BA2-156C003D0D88}" type="pres">
      <dgm:prSet presAssocID="{69D1CBFC-8C9B-4013-B64C-8D0FB04AACD1}" presName="bgRect" presStyleLbl="bgShp" presStyleIdx="1" presStyleCnt="3"/>
      <dgm:spPr/>
    </dgm:pt>
    <dgm:pt modelId="{A88E266E-1145-48E4-B687-6E00A4113E7C}" type="pres">
      <dgm:prSet presAssocID="{69D1CBFC-8C9B-4013-B64C-8D0FB04AACD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se de données"/>
        </a:ext>
      </dgm:extLst>
    </dgm:pt>
    <dgm:pt modelId="{74DAEA04-D801-4792-8971-48807AC2B5C0}" type="pres">
      <dgm:prSet presAssocID="{69D1CBFC-8C9B-4013-B64C-8D0FB04AACD1}" presName="spaceRect" presStyleCnt="0"/>
      <dgm:spPr/>
    </dgm:pt>
    <dgm:pt modelId="{1D2C6A30-96D4-464F-A4F2-B1358F66975A}" type="pres">
      <dgm:prSet presAssocID="{69D1CBFC-8C9B-4013-B64C-8D0FB04AACD1}" presName="parTx" presStyleLbl="revTx" presStyleIdx="1" presStyleCnt="3">
        <dgm:presLayoutVars>
          <dgm:chMax val="0"/>
          <dgm:chPref val="0"/>
        </dgm:presLayoutVars>
      </dgm:prSet>
      <dgm:spPr/>
    </dgm:pt>
    <dgm:pt modelId="{AB33F2EB-822E-4994-9707-70C621A69411}" type="pres">
      <dgm:prSet presAssocID="{5D26179C-B4B5-478A-8A83-C4F6B2F2BA0B}" presName="sibTrans" presStyleCnt="0"/>
      <dgm:spPr/>
    </dgm:pt>
    <dgm:pt modelId="{7EDFF9F6-91C3-4FC6-8B27-5146A11BE708}" type="pres">
      <dgm:prSet presAssocID="{63846AFF-928A-4174-8F65-7BE48F45F4C9}" presName="compNode" presStyleCnt="0"/>
      <dgm:spPr/>
    </dgm:pt>
    <dgm:pt modelId="{21061B10-5124-42EE-B774-E35EB9E47B09}" type="pres">
      <dgm:prSet presAssocID="{63846AFF-928A-4174-8F65-7BE48F45F4C9}" presName="bgRect" presStyleLbl="bgShp" presStyleIdx="2" presStyleCnt="3"/>
      <dgm:spPr/>
    </dgm:pt>
    <dgm:pt modelId="{9D655E9C-5F6F-45BA-B18A-EB9FE0BA4277}" type="pres">
      <dgm:prSet presAssocID="{63846AFF-928A-4174-8F65-7BE48F45F4C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E788DD2A-E303-4FBC-BD3E-7278E646C5A6}" type="pres">
      <dgm:prSet presAssocID="{63846AFF-928A-4174-8F65-7BE48F45F4C9}" presName="spaceRect" presStyleCnt="0"/>
      <dgm:spPr/>
    </dgm:pt>
    <dgm:pt modelId="{AD611F51-85A9-4AD5-8EA0-0C471A346FEA}" type="pres">
      <dgm:prSet presAssocID="{63846AFF-928A-4174-8F65-7BE48F45F4C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EF01810-93AC-4127-B8BC-0C5ED65BDF15}" srcId="{2CAD5AA3-53E8-4275-BFBC-AFF3E6AD80C4}" destId="{63846AFF-928A-4174-8F65-7BE48F45F4C9}" srcOrd="2" destOrd="0" parTransId="{F1AEAE91-7D59-4304-85FB-3473BB8F296E}" sibTransId="{90C7A8EB-7031-4C36-8A74-C31B10555484}"/>
    <dgm:cxn modelId="{4A3C9433-C5C9-4B62-8BE1-96BF8F8B67B1}" srcId="{2CAD5AA3-53E8-4275-BFBC-AFF3E6AD80C4}" destId="{FF2A87C7-4DB7-4610-9FAB-F9DA6CEC5EB3}" srcOrd="0" destOrd="0" parTransId="{A934B822-647A-4D6F-ADD9-823F32A2C168}" sibTransId="{9955EBE5-7602-42E9-B038-E41C7875923E}"/>
    <dgm:cxn modelId="{8FB3B43E-0919-4172-B773-CF1B62F02519}" type="presOf" srcId="{63846AFF-928A-4174-8F65-7BE48F45F4C9}" destId="{AD611F51-85A9-4AD5-8EA0-0C471A346FEA}" srcOrd="0" destOrd="0" presId="urn:microsoft.com/office/officeart/2018/2/layout/IconVerticalSolidList"/>
    <dgm:cxn modelId="{6290EA7A-DA12-4566-8134-95D9DE839005}" type="presOf" srcId="{FF2A87C7-4DB7-4610-9FAB-F9DA6CEC5EB3}" destId="{81B508AC-E177-4F76-98E7-94270E70CC16}" srcOrd="0" destOrd="0" presId="urn:microsoft.com/office/officeart/2018/2/layout/IconVerticalSolidList"/>
    <dgm:cxn modelId="{B14334B1-42F4-4DB9-81FD-BC2C64FEA4D8}" srcId="{2CAD5AA3-53E8-4275-BFBC-AFF3E6AD80C4}" destId="{69D1CBFC-8C9B-4013-B64C-8D0FB04AACD1}" srcOrd="1" destOrd="0" parTransId="{C829C34D-E48A-4CF0-8DE2-026CBCF2CF57}" sibTransId="{5D26179C-B4B5-478A-8A83-C4F6B2F2BA0B}"/>
    <dgm:cxn modelId="{97476BD9-2EE2-483B-9F00-8C5F1C8CEBFB}" type="presOf" srcId="{69D1CBFC-8C9B-4013-B64C-8D0FB04AACD1}" destId="{1D2C6A30-96D4-464F-A4F2-B1358F66975A}" srcOrd="0" destOrd="0" presId="urn:microsoft.com/office/officeart/2018/2/layout/IconVerticalSolidList"/>
    <dgm:cxn modelId="{8849D8FA-576B-45F4-AEA3-E94E3217E6BA}" type="presOf" srcId="{2CAD5AA3-53E8-4275-BFBC-AFF3E6AD80C4}" destId="{0FB1803A-29B5-4FD4-8683-08B6EA7009CE}" srcOrd="0" destOrd="0" presId="urn:microsoft.com/office/officeart/2018/2/layout/IconVerticalSolidList"/>
    <dgm:cxn modelId="{73B68AAC-F8E2-4C9F-999A-C66CD8899541}" type="presParOf" srcId="{0FB1803A-29B5-4FD4-8683-08B6EA7009CE}" destId="{D956781D-56E5-4C32-9178-06D43494EAE7}" srcOrd="0" destOrd="0" presId="urn:microsoft.com/office/officeart/2018/2/layout/IconVerticalSolidList"/>
    <dgm:cxn modelId="{8E00589A-EDB2-4A7D-9FAC-56AEB8708CD3}" type="presParOf" srcId="{D956781D-56E5-4C32-9178-06D43494EAE7}" destId="{236B5FD8-0923-4A10-B8D5-EABFD7047405}" srcOrd="0" destOrd="0" presId="urn:microsoft.com/office/officeart/2018/2/layout/IconVerticalSolidList"/>
    <dgm:cxn modelId="{DE74F1FB-85F6-4972-BB00-73B14380AEC6}" type="presParOf" srcId="{D956781D-56E5-4C32-9178-06D43494EAE7}" destId="{CB2BD1B4-F4D7-42FF-B84D-C2ED34A82019}" srcOrd="1" destOrd="0" presId="urn:microsoft.com/office/officeart/2018/2/layout/IconVerticalSolidList"/>
    <dgm:cxn modelId="{F6828BA5-CE8D-4C79-9DDD-C39912F8D091}" type="presParOf" srcId="{D956781D-56E5-4C32-9178-06D43494EAE7}" destId="{6C5CBA7B-D86A-48BD-8933-CA57FB0C1960}" srcOrd="2" destOrd="0" presId="urn:microsoft.com/office/officeart/2018/2/layout/IconVerticalSolidList"/>
    <dgm:cxn modelId="{7A180E98-938C-4829-BBC5-66D646C74841}" type="presParOf" srcId="{D956781D-56E5-4C32-9178-06D43494EAE7}" destId="{81B508AC-E177-4F76-98E7-94270E70CC16}" srcOrd="3" destOrd="0" presId="urn:microsoft.com/office/officeart/2018/2/layout/IconVerticalSolidList"/>
    <dgm:cxn modelId="{C9E444EB-36D6-42ED-8B25-37669A84B2CE}" type="presParOf" srcId="{0FB1803A-29B5-4FD4-8683-08B6EA7009CE}" destId="{1F6BF43E-7F66-40A4-BB7B-671BE52E5FBC}" srcOrd="1" destOrd="0" presId="urn:microsoft.com/office/officeart/2018/2/layout/IconVerticalSolidList"/>
    <dgm:cxn modelId="{4758A5F9-7FCF-4B73-8C84-50C5FA0198E1}" type="presParOf" srcId="{0FB1803A-29B5-4FD4-8683-08B6EA7009CE}" destId="{6A61B766-E056-4709-83E6-0CED30371117}" srcOrd="2" destOrd="0" presId="urn:microsoft.com/office/officeart/2018/2/layout/IconVerticalSolidList"/>
    <dgm:cxn modelId="{99FB66E2-C4C1-4AD0-B6BD-6DDF6E87B2A1}" type="presParOf" srcId="{6A61B766-E056-4709-83E6-0CED30371117}" destId="{DAFE1901-CCB0-490B-9BA2-156C003D0D88}" srcOrd="0" destOrd="0" presId="urn:microsoft.com/office/officeart/2018/2/layout/IconVerticalSolidList"/>
    <dgm:cxn modelId="{47C91E96-5915-470D-8ADC-917A2FE3CEA3}" type="presParOf" srcId="{6A61B766-E056-4709-83E6-0CED30371117}" destId="{A88E266E-1145-48E4-B687-6E00A4113E7C}" srcOrd="1" destOrd="0" presId="urn:microsoft.com/office/officeart/2018/2/layout/IconVerticalSolidList"/>
    <dgm:cxn modelId="{190AF24C-F9A6-44B9-92EF-2C18FA37B2C1}" type="presParOf" srcId="{6A61B766-E056-4709-83E6-0CED30371117}" destId="{74DAEA04-D801-4792-8971-48807AC2B5C0}" srcOrd="2" destOrd="0" presId="urn:microsoft.com/office/officeart/2018/2/layout/IconVerticalSolidList"/>
    <dgm:cxn modelId="{7C171A9E-0F22-4439-86DD-FA6AF310DF31}" type="presParOf" srcId="{6A61B766-E056-4709-83E6-0CED30371117}" destId="{1D2C6A30-96D4-464F-A4F2-B1358F66975A}" srcOrd="3" destOrd="0" presId="urn:microsoft.com/office/officeart/2018/2/layout/IconVerticalSolidList"/>
    <dgm:cxn modelId="{0744832A-093B-4CFA-9866-1766E641DE64}" type="presParOf" srcId="{0FB1803A-29B5-4FD4-8683-08B6EA7009CE}" destId="{AB33F2EB-822E-4994-9707-70C621A69411}" srcOrd="3" destOrd="0" presId="urn:microsoft.com/office/officeart/2018/2/layout/IconVerticalSolidList"/>
    <dgm:cxn modelId="{C324F3BD-6761-4014-886D-05497CF3C0BC}" type="presParOf" srcId="{0FB1803A-29B5-4FD4-8683-08B6EA7009CE}" destId="{7EDFF9F6-91C3-4FC6-8B27-5146A11BE708}" srcOrd="4" destOrd="0" presId="urn:microsoft.com/office/officeart/2018/2/layout/IconVerticalSolidList"/>
    <dgm:cxn modelId="{B1710609-C4D8-4E5C-AA81-27C559F5B139}" type="presParOf" srcId="{7EDFF9F6-91C3-4FC6-8B27-5146A11BE708}" destId="{21061B10-5124-42EE-B774-E35EB9E47B09}" srcOrd="0" destOrd="0" presId="urn:microsoft.com/office/officeart/2018/2/layout/IconVerticalSolidList"/>
    <dgm:cxn modelId="{6B9CAEE1-6CDB-47DE-B2F0-9BD7BDED242C}" type="presParOf" srcId="{7EDFF9F6-91C3-4FC6-8B27-5146A11BE708}" destId="{9D655E9C-5F6F-45BA-B18A-EB9FE0BA4277}" srcOrd="1" destOrd="0" presId="urn:microsoft.com/office/officeart/2018/2/layout/IconVerticalSolidList"/>
    <dgm:cxn modelId="{BB81A995-C24B-431A-A92C-2DBD396FD9D8}" type="presParOf" srcId="{7EDFF9F6-91C3-4FC6-8B27-5146A11BE708}" destId="{E788DD2A-E303-4FBC-BD3E-7278E646C5A6}" srcOrd="2" destOrd="0" presId="urn:microsoft.com/office/officeart/2018/2/layout/IconVerticalSolidList"/>
    <dgm:cxn modelId="{1B949722-A2E5-4F04-8ACF-0341D874AED7}" type="presParOf" srcId="{7EDFF9F6-91C3-4FC6-8B27-5146A11BE708}" destId="{AD611F51-85A9-4AD5-8EA0-0C471A346FE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D20F18-F355-49A4-97CD-50A99591056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06921B2-583F-408F-9A54-4B53DBF5E9B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 dirty="0"/>
            <a:t>What influences the price of a vehicle?</a:t>
          </a:r>
          <a:endParaRPr lang="en-US" dirty="0"/>
        </a:p>
      </dgm:t>
    </dgm:pt>
    <dgm:pt modelId="{B23C93F4-ABEA-4652-9D89-04A4F587B225}" type="parTrans" cxnId="{0077612E-855D-4530-9325-4D0BA21B284B}">
      <dgm:prSet/>
      <dgm:spPr/>
      <dgm:t>
        <a:bodyPr/>
        <a:lstStyle/>
        <a:p>
          <a:endParaRPr lang="en-US"/>
        </a:p>
      </dgm:t>
    </dgm:pt>
    <dgm:pt modelId="{4C85B6B7-09C0-4D41-9F02-8D8D245C72A7}" type="sibTrans" cxnId="{0077612E-855D-4530-9325-4D0BA21B284B}">
      <dgm:prSet/>
      <dgm:spPr/>
      <dgm:t>
        <a:bodyPr/>
        <a:lstStyle/>
        <a:p>
          <a:endParaRPr lang="en-US"/>
        </a:p>
      </dgm:t>
    </dgm:pt>
    <dgm:pt modelId="{1AAAB10A-216B-4243-A36E-E09FF30A2C4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 dirty="0"/>
            <a:t>Is there a link between the year of creation of a brand and the price?</a:t>
          </a:r>
          <a:endParaRPr lang="en-US" dirty="0"/>
        </a:p>
      </dgm:t>
    </dgm:pt>
    <dgm:pt modelId="{A27DC547-06E7-4A45-ADCF-9A7EDD08C62B}" type="parTrans" cxnId="{B8943A82-8BDF-49E0-848B-A284B4081CEA}">
      <dgm:prSet/>
      <dgm:spPr/>
      <dgm:t>
        <a:bodyPr/>
        <a:lstStyle/>
        <a:p>
          <a:endParaRPr lang="en-US"/>
        </a:p>
      </dgm:t>
    </dgm:pt>
    <dgm:pt modelId="{C1F02D6B-3F83-47BB-8037-98949B6885DD}" type="sibTrans" cxnId="{B8943A82-8BDF-49E0-848B-A284B4081CEA}">
      <dgm:prSet/>
      <dgm:spPr/>
      <dgm:t>
        <a:bodyPr/>
        <a:lstStyle/>
        <a:p>
          <a:endParaRPr lang="en-US"/>
        </a:p>
      </dgm:t>
    </dgm:pt>
    <dgm:pt modelId="{1AFAA9E7-F4A4-41E7-B2B6-ED14091EB79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 dirty="0"/>
            <a:t>Are any of the founders still in service as CEO?</a:t>
          </a:r>
          <a:endParaRPr lang="en-US" dirty="0"/>
        </a:p>
      </dgm:t>
    </dgm:pt>
    <dgm:pt modelId="{0F6646A8-FFFE-4A22-8279-CFF511E1FB63}" type="parTrans" cxnId="{872A204C-F69C-4194-9A98-EAD8F10A5A08}">
      <dgm:prSet/>
      <dgm:spPr/>
      <dgm:t>
        <a:bodyPr/>
        <a:lstStyle/>
        <a:p>
          <a:endParaRPr lang="en-US"/>
        </a:p>
      </dgm:t>
    </dgm:pt>
    <dgm:pt modelId="{D36955CE-E4F7-4078-8812-435FD9FA45E1}" type="sibTrans" cxnId="{872A204C-F69C-4194-9A98-EAD8F10A5A08}">
      <dgm:prSet/>
      <dgm:spPr/>
      <dgm:t>
        <a:bodyPr/>
        <a:lstStyle/>
        <a:p>
          <a:endParaRPr lang="en-US"/>
        </a:p>
      </dgm:t>
    </dgm:pt>
    <dgm:pt modelId="{CCC18671-E067-4EC3-BA90-B3589BE52FF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What are the most common types of fuel used?</a:t>
          </a:r>
        </a:p>
      </dgm:t>
    </dgm:pt>
    <dgm:pt modelId="{C29EEFC1-AABE-48EF-85C1-91E8BA302E7B}" type="parTrans" cxnId="{9995996F-5834-401D-A6ED-B7CBC07E3C56}">
      <dgm:prSet/>
      <dgm:spPr/>
      <dgm:t>
        <a:bodyPr/>
        <a:lstStyle/>
        <a:p>
          <a:endParaRPr lang="en-US"/>
        </a:p>
      </dgm:t>
    </dgm:pt>
    <dgm:pt modelId="{673119BA-7F84-4AC3-81BE-BA3109A0179B}" type="sibTrans" cxnId="{9995996F-5834-401D-A6ED-B7CBC07E3C56}">
      <dgm:prSet/>
      <dgm:spPr/>
      <dgm:t>
        <a:bodyPr/>
        <a:lstStyle/>
        <a:p>
          <a:endParaRPr lang="en-US"/>
        </a:p>
      </dgm:t>
    </dgm:pt>
    <dgm:pt modelId="{CB3ECA6B-163C-4C76-8EBC-79CB8B290EEF}" type="pres">
      <dgm:prSet presAssocID="{08D20F18-F355-49A4-97CD-50A995910563}" presName="root" presStyleCnt="0">
        <dgm:presLayoutVars>
          <dgm:dir/>
          <dgm:resizeHandles val="exact"/>
        </dgm:presLayoutVars>
      </dgm:prSet>
      <dgm:spPr/>
    </dgm:pt>
    <dgm:pt modelId="{F94EE395-04A4-4698-8D88-DD5253006D77}" type="pres">
      <dgm:prSet presAssocID="{A06921B2-583F-408F-9A54-4B53DBF5E9B5}" presName="compNode" presStyleCnt="0"/>
      <dgm:spPr/>
    </dgm:pt>
    <dgm:pt modelId="{1404B410-57AE-460B-B298-6524C05EB860}" type="pres">
      <dgm:prSet presAssocID="{A06921B2-583F-408F-9A54-4B53DBF5E9B5}" presName="bgRect" presStyleLbl="bgShp" presStyleIdx="0" presStyleCnt="4"/>
      <dgm:spPr/>
    </dgm:pt>
    <dgm:pt modelId="{C16C6DDA-F649-49A0-8866-01D0A33A991A}" type="pres">
      <dgm:prSet presAssocID="{A06921B2-583F-408F-9A54-4B53DBF5E9B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gent"/>
        </a:ext>
      </dgm:extLst>
    </dgm:pt>
    <dgm:pt modelId="{DA579155-886C-4528-A135-F02BB28C6ECF}" type="pres">
      <dgm:prSet presAssocID="{A06921B2-583F-408F-9A54-4B53DBF5E9B5}" presName="spaceRect" presStyleCnt="0"/>
      <dgm:spPr/>
    </dgm:pt>
    <dgm:pt modelId="{D3902FBF-3FB3-49D1-A1B2-297C40B02F5C}" type="pres">
      <dgm:prSet presAssocID="{A06921B2-583F-408F-9A54-4B53DBF5E9B5}" presName="parTx" presStyleLbl="revTx" presStyleIdx="0" presStyleCnt="4">
        <dgm:presLayoutVars>
          <dgm:chMax val="0"/>
          <dgm:chPref val="0"/>
        </dgm:presLayoutVars>
      </dgm:prSet>
      <dgm:spPr/>
    </dgm:pt>
    <dgm:pt modelId="{34CA16B6-ED74-43B2-B8E0-2CC71617861C}" type="pres">
      <dgm:prSet presAssocID="{4C85B6B7-09C0-4D41-9F02-8D8D245C72A7}" presName="sibTrans" presStyleCnt="0"/>
      <dgm:spPr/>
    </dgm:pt>
    <dgm:pt modelId="{90580F80-59B4-480F-B7CB-6FD1C5E32963}" type="pres">
      <dgm:prSet presAssocID="{1AAAB10A-216B-4243-A36E-E09FF30A2C47}" presName="compNode" presStyleCnt="0"/>
      <dgm:spPr/>
    </dgm:pt>
    <dgm:pt modelId="{5B58D2F1-A9AF-4831-AE89-9BB98EC0A644}" type="pres">
      <dgm:prSet presAssocID="{1AAAB10A-216B-4243-A36E-E09FF30A2C47}" presName="bgRect" presStyleLbl="bgShp" presStyleIdx="1" presStyleCnt="4"/>
      <dgm:spPr/>
    </dgm:pt>
    <dgm:pt modelId="{EE67B368-7C67-4F73-8841-3C99A0923588}" type="pres">
      <dgm:prSet presAssocID="{1AAAB10A-216B-4243-A36E-E09FF30A2C4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égaphone"/>
        </a:ext>
      </dgm:extLst>
    </dgm:pt>
    <dgm:pt modelId="{0620338B-E030-4963-90A2-86D37C2596FE}" type="pres">
      <dgm:prSet presAssocID="{1AAAB10A-216B-4243-A36E-E09FF30A2C47}" presName="spaceRect" presStyleCnt="0"/>
      <dgm:spPr/>
    </dgm:pt>
    <dgm:pt modelId="{2FB794B3-09E1-405C-9D18-04B8CEBB2ECC}" type="pres">
      <dgm:prSet presAssocID="{1AAAB10A-216B-4243-A36E-E09FF30A2C47}" presName="parTx" presStyleLbl="revTx" presStyleIdx="1" presStyleCnt="4">
        <dgm:presLayoutVars>
          <dgm:chMax val="0"/>
          <dgm:chPref val="0"/>
        </dgm:presLayoutVars>
      </dgm:prSet>
      <dgm:spPr/>
    </dgm:pt>
    <dgm:pt modelId="{926B5458-DAB6-4997-B40C-BE44B6B345A5}" type="pres">
      <dgm:prSet presAssocID="{C1F02D6B-3F83-47BB-8037-98949B6885DD}" presName="sibTrans" presStyleCnt="0"/>
      <dgm:spPr/>
    </dgm:pt>
    <dgm:pt modelId="{50075FE1-2FC2-4857-B1A2-C0A1925DAAB3}" type="pres">
      <dgm:prSet presAssocID="{1AFAA9E7-F4A4-41E7-B2B6-ED14091EB791}" presName="compNode" presStyleCnt="0"/>
      <dgm:spPr/>
    </dgm:pt>
    <dgm:pt modelId="{D632C7DD-EEAC-4F7C-9965-3B1CC4B2AD4C}" type="pres">
      <dgm:prSet presAssocID="{1AFAA9E7-F4A4-41E7-B2B6-ED14091EB791}" presName="bgRect" presStyleLbl="bgShp" presStyleIdx="2" presStyleCnt="4"/>
      <dgm:spPr/>
    </dgm:pt>
    <dgm:pt modelId="{2A0BB582-0B48-4642-8B33-9C1AAF27E930}" type="pres">
      <dgm:prSet presAssocID="{1AFAA9E7-F4A4-41E7-B2B6-ED14091EB79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3A4318DE-FE04-469C-930A-66347FCEBD92}" type="pres">
      <dgm:prSet presAssocID="{1AFAA9E7-F4A4-41E7-B2B6-ED14091EB791}" presName="spaceRect" presStyleCnt="0"/>
      <dgm:spPr/>
    </dgm:pt>
    <dgm:pt modelId="{BDE17B3B-7CF8-4703-ADF0-E640F557C46B}" type="pres">
      <dgm:prSet presAssocID="{1AFAA9E7-F4A4-41E7-B2B6-ED14091EB791}" presName="parTx" presStyleLbl="revTx" presStyleIdx="2" presStyleCnt="4">
        <dgm:presLayoutVars>
          <dgm:chMax val="0"/>
          <dgm:chPref val="0"/>
        </dgm:presLayoutVars>
      </dgm:prSet>
      <dgm:spPr/>
    </dgm:pt>
    <dgm:pt modelId="{FF141D73-C34B-4109-A1EB-9B9CD88785B8}" type="pres">
      <dgm:prSet presAssocID="{D36955CE-E4F7-4078-8812-435FD9FA45E1}" presName="sibTrans" presStyleCnt="0"/>
      <dgm:spPr/>
    </dgm:pt>
    <dgm:pt modelId="{96794D01-6D45-43C1-A78E-CF5EA782CAB5}" type="pres">
      <dgm:prSet presAssocID="{CCC18671-E067-4EC3-BA90-B3589BE52FF3}" presName="compNode" presStyleCnt="0"/>
      <dgm:spPr/>
    </dgm:pt>
    <dgm:pt modelId="{9D528B0C-1252-4E49-9AB4-69587C5DF1AD}" type="pres">
      <dgm:prSet presAssocID="{CCC18671-E067-4EC3-BA90-B3589BE52FF3}" presName="bgRect" presStyleLbl="bgShp" presStyleIdx="3" presStyleCnt="4"/>
      <dgm:spPr/>
    </dgm:pt>
    <dgm:pt modelId="{FBD0D3DD-99C7-4138-A972-C7E098A7BE5E}" type="pres">
      <dgm:prSet presAssocID="{CCC18671-E067-4EC3-BA90-B3589BE52FF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auge"/>
        </a:ext>
      </dgm:extLst>
    </dgm:pt>
    <dgm:pt modelId="{1650114E-47BA-4143-811D-84A4BF00C4A8}" type="pres">
      <dgm:prSet presAssocID="{CCC18671-E067-4EC3-BA90-B3589BE52FF3}" presName="spaceRect" presStyleCnt="0"/>
      <dgm:spPr/>
    </dgm:pt>
    <dgm:pt modelId="{D15FA8B6-D79E-4DE0-9E10-67A4D60954E5}" type="pres">
      <dgm:prSet presAssocID="{CCC18671-E067-4EC3-BA90-B3589BE52FF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43B4540A-0EA2-4272-AB50-22D193E34B54}" type="presOf" srcId="{CCC18671-E067-4EC3-BA90-B3589BE52FF3}" destId="{D15FA8B6-D79E-4DE0-9E10-67A4D60954E5}" srcOrd="0" destOrd="0" presId="urn:microsoft.com/office/officeart/2018/2/layout/IconVerticalSolidList"/>
    <dgm:cxn modelId="{0077612E-855D-4530-9325-4D0BA21B284B}" srcId="{08D20F18-F355-49A4-97CD-50A995910563}" destId="{A06921B2-583F-408F-9A54-4B53DBF5E9B5}" srcOrd="0" destOrd="0" parTransId="{B23C93F4-ABEA-4652-9D89-04A4F587B225}" sibTransId="{4C85B6B7-09C0-4D41-9F02-8D8D245C72A7}"/>
    <dgm:cxn modelId="{7DCD0A4C-362C-42EF-A7E5-1BC3899DA30A}" type="presOf" srcId="{1AFAA9E7-F4A4-41E7-B2B6-ED14091EB791}" destId="{BDE17B3B-7CF8-4703-ADF0-E640F557C46B}" srcOrd="0" destOrd="0" presId="urn:microsoft.com/office/officeart/2018/2/layout/IconVerticalSolidList"/>
    <dgm:cxn modelId="{872A204C-F69C-4194-9A98-EAD8F10A5A08}" srcId="{08D20F18-F355-49A4-97CD-50A995910563}" destId="{1AFAA9E7-F4A4-41E7-B2B6-ED14091EB791}" srcOrd="2" destOrd="0" parTransId="{0F6646A8-FFFE-4A22-8279-CFF511E1FB63}" sibTransId="{D36955CE-E4F7-4078-8812-435FD9FA45E1}"/>
    <dgm:cxn modelId="{9995996F-5834-401D-A6ED-B7CBC07E3C56}" srcId="{08D20F18-F355-49A4-97CD-50A995910563}" destId="{CCC18671-E067-4EC3-BA90-B3589BE52FF3}" srcOrd="3" destOrd="0" parTransId="{C29EEFC1-AABE-48EF-85C1-91E8BA302E7B}" sibTransId="{673119BA-7F84-4AC3-81BE-BA3109A0179B}"/>
    <dgm:cxn modelId="{1FF8BF71-6B73-443C-B0DD-10492CD2875A}" type="presOf" srcId="{A06921B2-583F-408F-9A54-4B53DBF5E9B5}" destId="{D3902FBF-3FB3-49D1-A1B2-297C40B02F5C}" srcOrd="0" destOrd="0" presId="urn:microsoft.com/office/officeart/2018/2/layout/IconVerticalSolidList"/>
    <dgm:cxn modelId="{B8943A82-8BDF-49E0-848B-A284B4081CEA}" srcId="{08D20F18-F355-49A4-97CD-50A995910563}" destId="{1AAAB10A-216B-4243-A36E-E09FF30A2C47}" srcOrd="1" destOrd="0" parTransId="{A27DC547-06E7-4A45-ADCF-9A7EDD08C62B}" sibTransId="{C1F02D6B-3F83-47BB-8037-98949B6885DD}"/>
    <dgm:cxn modelId="{20270485-7FD1-473F-8828-24F759CA4847}" type="presOf" srcId="{1AAAB10A-216B-4243-A36E-E09FF30A2C47}" destId="{2FB794B3-09E1-405C-9D18-04B8CEBB2ECC}" srcOrd="0" destOrd="0" presId="urn:microsoft.com/office/officeart/2018/2/layout/IconVerticalSolidList"/>
    <dgm:cxn modelId="{013EE4AE-93C0-46E1-86C8-2A19621EF498}" type="presOf" srcId="{08D20F18-F355-49A4-97CD-50A995910563}" destId="{CB3ECA6B-163C-4C76-8EBC-79CB8B290EEF}" srcOrd="0" destOrd="0" presId="urn:microsoft.com/office/officeart/2018/2/layout/IconVerticalSolidList"/>
    <dgm:cxn modelId="{DB000924-9BB0-4CEF-82B1-10FABFBF3362}" type="presParOf" srcId="{CB3ECA6B-163C-4C76-8EBC-79CB8B290EEF}" destId="{F94EE395-04A4-4698-8D88-DD5253006D77}" srcOrd="0" destOrd="0" presId="urn:microsoft.com/office/officeart/2018/2/layout/IconVerticalSolidList"/>
    <dgm:cxn modelId="{51EBB0AC-72F1-48B2-945E-A480A6A760E2}" type="presParOf" srcId="{F94EE395-04A4-4698-8D88-DD5253006D77}" destId="{1404B410-57AE-460B-B298-6524C05EB860}" srcOrd="0" destOrd="0" presId="urn:microsoft.com/office/officeart/2018/2/layout/IconVerticalSolidList"/>
    <dgm:cxn modelId="{C0CC878C-D4BE-49FA-B8AE-D741B696C0DE}" type="presParOf" srcId="{F94EE395-04A4-4698-8D88-DD5253006D77}" destId="{C16C6DDA-F649-49A0-8866-01D0A33A991A}" srcOrd="1" destOrd="0" presId="urn:microsoft.com/office/officeart/2018/2/layout/IconVerticalSolidList"/>
    <dgm:cxn modelId="{221737B9-CD0E-446E-B751-A6B91B43CAE8}" type="presParOf" srcId="{F94EE395-04A4-4698-8D88-DD5253006D77}" destId="{DA579155-886C-4528-A135-F02BB28C6ECF}" srcOrd="2" destOrd="0" presId="urn:microsoft.com/office/officeart/2018/2/layout/IconVerticalSolidList"/>
    <dgm:cxn modelId="{54BE5367-CAE9-41CC-AADF-D628ECF83A95}" type="presParOf" srcId="{F94EE395-04A4-4698-8D88-DD5253006D77}" destId="{D3902FBF-3FB3-49D1-A1B2-297C40B02F5C}" srcOrd="3" destOrd="0" presId="urn:microsoft.com/office/officeart/2018/2/layout/IconVerticalSolidList"/>
    <dgm:cxn modelId="{22CC6FFA-4E36-41AF-9E07-0020706EB6EC}" type="presParOf" srcId="{CB3ECA6B-163C-4C76-8EBC-79CB8B290EEF}" destId="{34CA16B6-ED74-43B2-B8E0-2CC71617861C}" srcOrd="1" destOrd="0" presId="urn:microsoft.com/office/officeart/2018/2/layout/IconVerticalSolidList"/>
    <dgm:cxn modelId="{76EDC200-1BFE-4966-A6BC-78C954932039}" type="presParOf" srcId="{CB3ECA6B-163C-4C76-8EBC-79CB8B290EEF}" destId="{90580F80-59B4-480F-B7CB-6FD1C5E32963}" srcOrd="2" destOrd="0" presId="urn:microsoft.com/office/officeart/2018/2/layout/IconVerticalSolidList"/>
    <dgm:cxn modelId="{F2A36B15-9E49-4DC7-9ED5-C8E3F9EC1CC2}" type="presParOf" srcId="{90580F80-59B4-480F-B7CB-6FD1C5E32963}" destId="{5B58D2F1-A9AF-4831-AE89-9BB98EC0A644}" srcOrd="0" destOrd="0" presId="urn:microsoft.com/office/officeart/2018/2/layout/IconVerticalSolidList"/>
    <dgm:cxn modelId="{95984F0F-EB04-4957-962D-4D622A001782}" type="presParOf" srcId="{90580F80-59B4-480F-B7CB-6FD1C5E32963}" destId="{EE67B368-7C67-4F73-8841-3C99A0923588}" srcOrd="1" destOrd="0" presId="urn:microsoft.com/office/officeart/2018/2/layout/IconVerticalSolidList"/>
    <dgm:cxn modelId="{72AF6A55-0173-4C33-8589-EDBB420C541F}" type="presParOf" srcId="{90580F80-59B4-480F-B7CB-6FD1C5E32963}" destId="{0620338B-E030-4963-90A2-86D37C2596FE}" srcOrd="2" destOrd="0" presId="urn:microsoft.com/office/officeart/2018/2/layout/IconVerticalSolidList"/>
    <dgm:cxn modelId="{94D4D000-E625-4597-B6F3-BA5D5028B239}" type="presParOf" srcId="{90580F80-59B4-480F-B7CB-6FD1C5E32963}" destId="{2FB794B3-09E1-405C-9D18-04B8CEBB2ECC}" srcOrd="3" destOrd="0" presId="urn:microsoft.com/office/officeart/2018/2/layout/IconVerticalSolidList"/>
    <dgm:cxn modelId="{8D905CD2-C2F9-4EFC-9291-BBF52D62CC06}" type="presParOf" srcId="{CB3ECA6B-163C-4C76-8EBC-79CB8B290EEF}" destId="{926B5458-DAB6-4997-B40C-BE44B6B345A5}" srcOrd="3" destOrd="0" presId="urn:microsoft.com/office/officeart/2018/2/layout/IconVerticalSolidList"/>
    <dgm:cxn modelId="{7ABA89C9-6A6E-438D-81E7-E601C8D441E3}" type="presParOf" srcId="{CB3ECA6B-163C-4C76-8EBC-79CB8B290EEF}" destId="{50075FE1-2FC2-4857-B1A2-C0A1925DAAB3}" srcOrd="4" destOrd="0" presId="urn:microsoft.com/office/officeart/2018/2/layout/IconVerticalSolidList"/>
    <dgm:cxn modelId="{95665460-B4D3-4EC0-9217-B73DD4723873}" type="presParOf" srcId="{50075FE1-2FC2-4857-B1A2-C0A1925DAAB3}" destId="{D632C7DD-EEAC-4F7C-9965-3B1CC4B2AD4C}" srcOrd="0" destOrd="0" presId="urn:microsoft.com/office/officeart/2018/2/layout/IconVerticalSolidList"/>
    <dgm:cxn modelId="{5C7225B8-35FB-46E3-A0F1-3161C006F8F9}" type="presParOf" srcId="{50075FE1-2FC2-4857-B1A2-C0A1925DAAB3}" destId="{2A0BB582-0B48-4642-8B33-9C1AAF27E930}" srcOrd="1" destOrd="0" presId="urn:microsoft.com/office/officeart/2018/2/layout/IconVerticalSolidList"/>
    <dgm:cxn modelId="{B85F51EF-9B88-4EED-A39E-D5D1EED509DE}" type="presParOf" srcId="{50075FE1-2FC2-4857-B1A2-C0A1925DAAB3}" destId="{3A4318DE-FE04-469C-930A-66347FCEBD92}" srcOrd="2" destOrd="0" presId="urn:microsoft.com/office/officeart/2018/2/layout/IconVerticalSolidList"/>
    <dgm:cxn modelId="{51BC4A93-5036-4552-A556-BA561727B8E6}" type="presParOf" srcId="{50075FE1-2FC2-4857-B1A2-C0A1925DAAB3}" destId="{BDE17B3B-7CF8-4703-ADF0-E640F557C46B}" srcOrd="3" destOrd="0" presId="urn:microsoft.com/office/officeart/2018/2/layout/IconVerticalSolidList"/>
    <dgm:cxn modelId="{776A8E45-0B3E-44E8-AEBD-671F9590847D}" type="presParOf" srcId="{CB3ECA6B-163C-4C76-8EBC-79CB8B290EEF}" destId="{FF141D73-C34B-4109-A1EB-9B9CD88785B8}" srcOrd="5" destOrd="0" presId="urn:microsoft.com/office/officeart/2018/2/layout/IconVerticalSolidList"/>
    <dgm:cxn modelId="{E1FA34E0-607B-40E1-8FF4-683726B52B23}" type="presParOf" srcId="{CB3ECA6B-163C-4C76-8EBC-79CB8B290EEF}" destId="{96794D01-6D45-43C1-A78E-CF5EA782CAB5}" srcOrd="6" destOrd="0" presId="urn:microsoft.com/office/officeart/2018/2/layout/IconVerticalSolidList"/>
    <dgm:cxn modelId="{49394DAC-7EF0-4E20-85DF-C91FA4F52C5F}" type="presParOf" srcId="{96794D01-6D45-43C1-A78E-CF5EA782CAB5}" destId="{9D528B0C-1252-4E49-9AB4-69587C5DF1AD}" srcOrd="0" destOrd="0" presId="urn:microsoft.com/office/officeart/2018/2/layout/IconVerticalSolidList"/>
    <dgm:cxn modelId="{800C674E-2AD2-4950-8B6D-07C258A71CA2}" type="presParOf" srcId="{96794D01-6D45-43C1-A78E-CF5EA782CAB5}" destId="{FBD0D3DD-99C7-4138-A972-C7E098A7BE5E}" srcOrd="1" destOrd="0" presId="urn:microsoft.com/office/officeart/2018/2/layout/IconVerticalSolidList"/>
    <dgm:cxn modelId="{F29FD5F7-97C3-479D-BFDC-034E95BD1044}" type="presParOf" srcId="{96794D01-6D45-43C1-A78E-CF5EA782CAB5}" destId="{1650114E-47BA-4143-811D-84A4BF00C4A8}" srcOrd="2" destOrd="0" presId="urn:microsoft.com/office/officeart/2018/2/layout/IconVerticalSolidList"/>
    <dgm:cxn modelId="{89B481BF-6762-4AA2-8AD4-2E6F8DB71591}" type="presParOf" srcId="{96794D01-6D45-43C1-A78E-CF5EA782CAB5}" destId="{D15FA8B6-D79E-4DE0-9E10-67A4D60954E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6B5FD8-0923-4A10-B8D5-EABFD7047405}">
      <dsp:nvSpPr>
        <dsp:cNvPr id="0" name=""/>
        <dsp:cNvSpPr/>
      </dsp:nvSpPr>
      <dsp:spPr>
        <a:xfrm>
          <a:off x="0" y="680"/>
          <a:ext cx="5816750" cy="15913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2BD1B4-F4D7-42FF-B84D-C2ED34A82019}">
      <dsp:nvSpPr>
        <dsp:cNvPr id="0" name=""/>
        <dsp:cNvSpPr/>
      </dsp:nvSpPr>
      <dsp:spPr>
        <a:xfrm>
          <a:off x="481381" y="358732"/>
          <a:ext cx="875239" cy="8752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B508AC-E177-4F76-98E7-94270E70CC16}">
      <dsp:nvSpPr>
        <dsp:cNvPr id="0" name=""/>
        <dsp:cNvSpPr/>
      </dsp:nvSpPr>
      <dsp:spPr>
        <a:xfrm>
          <a:off x="1838002" y="680"/>
          <a:ext cx="3978747" cy="1591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417" tIns="168417" rIns="168417" bIns="16841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baseline="0" dirty="0" err="1">
              <a:latin typeface="Calibri Light"/>
              <a:cs typeface="Calibri Light"/>
            </a:rPr>
            <a:t>Dataset</a:t>
          </a:r>
          <a:r>
            <a:rPr lang="fr-FR" sz="2500" b="1" kern="1200" baseline="0" dirty="0">
              <a:latin typeface="Calibri Light"/>
              <a:cs typeface="Calibri Light"/>
            </a:rPr>
            <a:t> </a:t>
          </a:r>
          <a:r>
            <a:rPr lang="fr-FR" sz="2500" b="1" kern="1200" baseline="0" dirty="0" err="1">
              <a:latin typeface="Calibri Light"/>
              <a:cs typeface="Calibri Light"/>
            </a:rPr>
            <a:t>explanation</a:t>
          </a:r>
          <a:endParaRPr lang="en-US" sz="2500" b="1" kern="1200" dirty="0">
            <a:latin typeface="Calibri Light"/>
            <a:cs typeface="Calibri Light"/>
          </a:endParaRPr>
        </a:p>
      </dsp:txBody>
      <dsp:txXfrm>
        <a:off x="1838002" y="680"/>
        <a:ext cx="3978747" cy="1591344"/>
      </dsp:txXfrm>
    </dsp:sp>
    <dsp:sp modelId="{DAFE1901-CCB0-490B-9BA2-156C003D0D88}">
      <dsp:nvSpPr>
        <dsp:cNvPr id="0" name=""/>
        <dsp:cNvSpPr/>
      </dsp:nvSpPr>
      <dsp:spPr>
        <a:xfrm>
          <a:off x="0" y="1989860"/>
          <a:ext cx="5816750" cy="15913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8E266E-1145-48E4-B687-6E00A4113E7C}">
      <dsp:nvSpPr>
        <dsp:cNvPr id="0" name=""/>
        <dsp:cNvSpPr/>
      </dsp:nvSpPr>
      <dsp:spPr>
        <a:xfrm>
          <a:off x="481381" y="2347913"/>
          <a:ext cx="875239" cy="8752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2C6A30-96D4-464F-A4F2-B1358F66975A}">
      <dsp:nvSpPr>
        <dsp:cNvPr id="0" name=""/>
        <dsp:cNvSpPr/>
      </dsp:nvSpPr>
      <dsp:spPr>
        <a:xfrm>
          <a:off x="1838002" y="1989860"/>
          <a:ext cx="3978747" cy="1591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417" tIns="168417" rIns="168417" bIns="16841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baseline="0" dirty="0" err="1">
              <a:latin typeface="Calibri Light"/>
              <a:cs typeface="Calibri Light"/>
            </a:rPr>
            <a:t>Database</a:t>
          </a:r>
          <a:r>
            <a:rPr lang="fr-FR" sz="2500" b="1" kern="1200" dirty="0">
              <a:latin typeface="Calibri Light"/>
              <a:cs typeface="Calibri Light"/>
            </a:rPr>
            <a:t> format</a:t>
          </a:r>
          <a:endParaRPr lang="en-US" sz="2500" b="1" kern="1200" dirty="0">
            <a:latin typeface="Calibri Light"/>
            <a:cs typeface="Calibri Light"/>
          </a:endParaRPr>
        </a:p>
      </dsp:txBody>
      <dsp:txXfrm>
        <a:off x="1838002" y="1989860"/>
        <a:ext cx="3978747" cy="1591344"/>
      </dsp:txXfrm>
    </dsp:sp>
    <dsp:sp modelId="{21061B10-5124-42EE-B774-E35EB9E47B09}">
      <dsp:nvSpPr>
        <dsp:cNvPr id="0" name=""/>
        <dsp:cNvSpPr/>
      </dsp:nvSpPr>
      <dsp:spPr>
        <a:xfrm>
          <a:off x="0" y="3979041"/>
          <a:ext cx="5816750" cy="15913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655E9C-5F6F-45BA-B18A-EB9FE0BA4277}">
      <dsp:nvSpPr>
        <dsp:cNvPr id="0" name=""/>
        <dsp:cNvSpPr/>
      </dsp:nvSpPr>
      <dsp:spPr>
        <a:xfrm>
          <a:off x="481381" y="4337093"/>
          <a:ext cx="875239" cy="87523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611F51-85A9-4AD5-8EA0-0C471A346FEA}">
      <dsp:nvSpPr>
        <dsp:cNvPr id="0" name=""/>
        <dsp:cNvSpPr/>
      </dsp:nvSpPr>
      <dsp:spPr>
        <a:xfrm>
          <a:off x="1838002" y="3979041"/>
          <a:ext cx="3978747" cy="1591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417" tIns="168417" rIns="168417" bIns="16841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baseline="0" dirty="0">
              <a:latin typeface="Calibri Light"/>
              <a:cs typeface="Calibri Light"/>
            </a:rPr>
            <a:t>Graphs</a:t>
          </a:r>
          <a:r>
            <a:rPr lang="fr-FR" sz="2500" b="1" kern="1200" dirty="0">
              <a:latin typeface="Calibri Light"/>
              <a:cs typeface="Calibri Light"/>
            </a:rPr>
            <a:t> </a:t>
          </a:r>
          <a:r>
            <a:rPr lang="fr-FR" sz="2500" b="1" kern="1200" dirty="0" err="1">
              <a:latin typeface="Calibri Light"/>
              <a:cs typeface="Calibri Light"/>
            </a:rPr>
            <a:t>explanation</a:t>
          </a:r>
          <a:endParaRPr lang="en-US" sz="2500" b="1" kern="1200" dirty="0">
            <a:latin typeface="Calibri Light"/>
            <a:cs typeface="Calibri Light"/>
          </a:endParaRPr>
        </a:p>
      </dsp:txBody>
      <dsp:txXfrm>
        <a:off x="1838002" y="3979041"/>
        <a:ext cx="3978747" cy="15913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4B410-57AE-460B-B298-6524C05EB860}">
      <dsp:nvSpPr>
        <dsp:cNvPr id="0" name=""/>
        <dsp:cNvSpPr/>
      </dsp:nvSpPr>
      <dsp:spPr>
        <a:xfrm>
          <a:off x="0" y="2305"/>
          <a:ext cx="5927575" cy="116832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6C6DDA-F649-49A0-8866-01D0A33A991A}">
      <dsp:nvSpPr>
        <dsp:cNvPr id="0" name=""/>
        <dsp:cNvSpPr/>
      </dsp:nvSpPr>
      <dsp:spPr>
        <a:xfrm>
          <a:off x="353416" y="265177"/>
          <a:ext cx="642576" cy="6425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902FBF-3FB3-49D1-A1B2-297C40B02F5C}">
      <dsp:nvSpPr>
        <dsp:cNvPr id="0" name=""/>
        <dsp:cNvSpPr/>
      </dsp:nvSpPr>
      <dsp:spPr>
        <a:xfrm>
          <a:off x="1349410" y="2305"/>
          <a:ext cx="4578164" cy="1168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647" tIns="123647" rIns="123647" bIns="12364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baseline="0" dirty="0"/>
            <a:t>What influences the price of a vehicle?</a:t>
          </a:r>
          <a:endParaRPr lang="en-US" sz="2200" kern="1200" dirty="0"/>
        </a:p>
      </dsp:txBody>
      <dsp:txXfrm>
        <a:off x="1349410" y="2305"/>
        <a:ext cx="4578164" cy="1168320"/>
      </dsp:txXfrm>
    </dsp:sp>
    <dsp:sp modelId="{5B58D2F1-A9AF-4831-AE89-9BB98EC0A644}">
      <dsp:nvSpPr>
        <dsp:cNvPr id="0" name=""/>
        <dsp:cNvSpPr/>
      </dsp:nvSpPr>
      <dsp:spPr>
        <a:xfrm>
          <a:off x="0" y="1462705"/>
          <a:ext cx="5927575" cy="116832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67B368-7C67-4F73-8841-3C99A0923588}">
      <dsp:nvSpPr>
        <dsp:cNvPr id="0" name=""/>
        <dsp:cNvSpPr/>
      </dsp:nvSpPr>
      <dsp:spPr>
        <a:xfrm>
          <a:off x="353416" y="1725578"/>
          <a:ext cx="642576" cy="6425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B794B3-09E1-405C-9D18-04B8CEBB2ECC}">
      <dsp:nvSpPr>
        <dsp:cNvPr id="0" name=""/>
        <dsp:cNvSpPr/>
      </dsp:nvSpPr>
      <dsp:spPr>
        <a:xfrm>
          <a:off x="1349410" y="1462705"/>
          <a:ext cx="4578164" cy="1168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647" tIns="123647" rIns="123647" bIns="12364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baseline="0" dirty="0"/>
            <a:t>Is there a link between the year of creation of a brand and the price?</a:t>
          </a:r>
          <a:endParaRPr lang="en-US" sz="2200" kern="1200" dirty="0"/>
        </a:p>
      </dsp:txBody>
      <dsp:txXfrm>
        <a:off x="1349410" y="1462705"/>
        <a:ext cx="4578164" cy="1168320"/>
      </dsp:txXfrm>
    </dsp:sp>
    <dsp:sp modelId="{D632C7DD-EEAC-4F7C-9965-3B1CC4B2AD4C}">
      <dsp:nvSpPr>
        <dsp:cNvPr id="0" name=""/>
        <dsp:cNvSpPr/>
      </dsp:nvSpPr>
      <dsp:spPr>
        <a:xfrm>
          <a:off x="0" y="2923106"/>
          <a:ext cx="5927575" cy="116832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0BB582-0B48-4642-8B33-9C1AAF27E930}">
      <dsp:nvSpPr>
        <dsp:cNvPr id="0" name=""/>
        <dsp:cNvSpPr/>
      </dsp:nvSpPr>
      <dsp:spPr>
        <a:xfrm>
          <a:off x="353416" y="3185978"/>
          <a:ext cx="642576" cy="6425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E17B3B-7CF8-4703-ADF0-E640F557C46B}">
      <dsp:nvSpPr>
        <dsp:cNvPr id="0" name=""/>
        <dsp:cNvSpPr/>
      </dsp:nvSpPr>
      <dsp:spPr>
        <a:xfrm>
          <a:off x="1349410" y="2923106"/>
          <a:ext cx="4578164" cy="1168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647" tIns="123647" rIns="123647" bIns="12364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baseline="0" dirty="0"/>
            <a:t>Are any of the founders still in service as CEO?</a:t>
          </a:r>
          <a:endParaRPr lang="en-US" sz="2200" kern="1200" dirty="0"/>
        </a:p>
      </dsp:txBody>
      <dsp:txXfrm>
        <a:off x="1349410" y="2923106"/>
        <a:ext cx="4578164" cy="1168320"/>
      </dsp:txXfrm>
    </dsp:sp>
    <dsp:sp modelId="{9D528B0C-1252-4E49-9AB4-69587C5DF1AD}">
      <dsp:nvSpPr>
        <dsp:cNvPr id="0" name=""/>
        <dsp:cNvSpPr/>
      </dsp:nvSpPr>
      <dsp:spPr>
        <a:xfrm>
          <a:off x="0" y="4383507"/>
          <a:ext cx="5927575" cy="116832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D0D3DD-99C7-4138-A972-C7E098A7BE5E}">
      <dsp:nvSpPr>
        <dsp:cNvPr id="0" name=""/>
        <dsp:cNvSpPr/>
      </dsp:nvSpPr>
      <dsp:spPr>
        <a:xfrm>
          <a:off x="353416" y="4646379"/>
          <a:ext cx="642576" cy="6425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5FA8B6-D79E-4DE0-9E10-67A4D60954E5}">
      <dsp:nvSpPr>
        <dsp:cNvPr id="0" name=""/>
        <dsp:cNvSpPr/>
      </dsp:nvSpPr>
      <dsp:spPr>
        <a:xfrm>
          <a:off x="1349410" y="4383507"/>
          <a:ext cx="4578164" cy="1168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647" tIns="123647" rIns="123647" bIns="12364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What are the most common types of fuel used?</a:t>
          </a:r>
        </a:p>
      </dsp:txBody>
      <dsp:txXfrm>
        <a:off x="1349410" y="4383507"/>
        <a:ext cx="4578164" cy="1168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0EA00-BE90-E346-AC86-42341A779FD5}" type="datetimeFigureOut">
              <a:rPr lang="fr-FR" smtClean="0"/>
              <a:t>25/05/2023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43E8BE-72A2-1649-A6A4-9D0D2B9F36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22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Hello,</a:t>
            </a:r>
          </a:p>
          <a:p>
            <a:pPr algn="l"/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want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to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present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our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project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for SAÉ 2.04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database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operation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1820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First,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will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tell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you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about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our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choice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dataset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for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SAÉ.</a:t>
            </a:r>
          </a:p>
          <a:p>
            <a:pPr algn="l"/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Secondly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will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talk about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our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LDM and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various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questions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asked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ourselves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about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</a:t>
            </a:r>
          </a:p>
          <a:p>
            <a:pPr algn="l"/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Finally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will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explain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different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grahics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were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able to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obtain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with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dataset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439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had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chosen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database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because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were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looking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for one on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racing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but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couldn't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find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 good one in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subject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so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chose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one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because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has a lot of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detailed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information on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each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This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dataset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contains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information on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various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cars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available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on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Indian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market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It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was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collected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from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CarDekho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an online car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search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and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purchase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platform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selected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"car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details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v4.csv" file and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added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two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other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csv files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implemented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by hand in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order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to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obtain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more information on the brand and people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who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founded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or manage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these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brands.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077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Here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LDM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with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different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tables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have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created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with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various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csv files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above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The car and model tables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about the csv in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kaggle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As for the tables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we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have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added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ourselves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,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we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have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decided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to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add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a table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containing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information on brands,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such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as the date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they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were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created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and the location of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their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head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office.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We've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also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added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a table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with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the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names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of the people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working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for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these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brands as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CEOs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or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founders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6229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our</a:t>
            </a:r>
            <a:r>
              <a:rPr lang="fr-FR" dirty="0"/>
              <a:t> main </a:t>
            </a:r>
            <a:r>
              <a:rPr lang="fr-FR" dirty="0" err="1"/>
              <a:t>problem</a:t>
            </a:r>
            <a:r>
              <a:rPr lang="fr-FR" dirty="0"/>
              <a:t> </a:t>
            </a:r>
            <a:r>
              <a:rPr lang="fr-FR" dirty="0" err="1"/>
              <a:t>was</a:t>
            </a:r>
            <a:r>
              <a:rPr lang="fr-FR" dirty="0"/>
              <a:t> to </a:t>
            </a:r>
            <a:r>
              <a:rPr lang="fr-FR" dirty="0" err="1"/>
              <a:t>ask</a:t>
            </a:r>
            <a:r>
              <a:rPr lang="fr-FR" dirty="0"/>
              <a:t> </a:t>
            </a:r>
            <a:r>
              <a:rPr lang="fr-FR" dirty="0" err="1"/>
              <a:t>ourselves</a:t>
            </a:r>
            <a:r>
              <a:rPr lang="fr-FR" dirty="0"/>
              <a:t> </a:t>
            </a:r>
            <a:r>
              <a:rPr lang="fr-FR" dirty="0" err="1"/>
              <a:t>what</a:t>
            </a:r>
            <a:r>
              <a:rPr lang="fr-FR" dirty="0"/>
              <a:t> influences the </a:t>
            </a:r>
            <a:r>
              <a:rPr lang="fr-FR" dirty="0" err="1"/>
              <a:t>price</a:t>
            </a:r>
            <a:r>
              <a:rPr lang="fr-FR" dirty="0"/>
              <a:t> of a </a:t>
            </a:r>
            <a:r>
              <a:rPr lang="fr-FR" dirty="0" err="1"/>
              <a:t>vehicle</a:t>
            </a:r>
            <a:r>
              <a:rPr lang="fr-FR" dirty="0"/>
              <a:t>. For </a:t>
            </a:r>
            <a:r>
              <a:rPr lang="fr-FR" dirty="0" err="1"/>
              <a:t>this</a:t>
            </a:r>
            <a:r>
              <a:rPr lang="fr-FR" dirty="0"/>
              <a:t>,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compared</a:t>
            </a:r>
            <a:r>
              <a:rPr lang="fr-FR" dirty="0"/>
              <a:t> </a:t>
            </a:r>
            <a:r>
              <a:rPr lang="fr-FR" dirty="0" err="1"/>
              <a:t>different</a:t>
            </a:r>
            <a:r>
              <a:rPr lang="fr-FR" dirty="0"/>
              <a:t> </a:t>
            </a:r>
            <a:r>
              <a:rPr lang="fr-FR" dirty="0" err="1"/>
              <a:t>characteristics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the </a:t>
            </a:r>
            <a:r>
              <a:rPr lang="fr-FR" dirty="0" err="1"/>
              <a:t>price</a:t>
            </a:r>
            <a:r>
              <a:rPr lang="fr-FR" dirty="0"/>
              <a:t> of the </a:t>
            </a:r>
            <a:r>
              <a:rPr lang="fr-FR" dirty="0" err="1"/>
              <a:t>vehicles</a:t>
            </a:r>
            <a:r>
              <a:rPr lang="fr-FR" dirty="0"/>
              <a:t> </a:t>
            </a:r>
            <a:r>
              <a:rPr lang="fr-FR" dirty="0" err="1"/>
              <a:t>available</a:t>
            </a:r>
            <a:r>
              <a:rPr lang="fr-FR" dirty="0"/>
              <a:t> in the </a:t>
            </a:r>
            <a:r>
              <a:rPr lang="fr-FR" dirty="0" err="1"/>
              <a:t>database</a:t>
            </a:r>
            <a:r>
              <a:rPr lang="fr-FR" dirty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9640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sort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516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This graph shows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number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cars by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to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give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overview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see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most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the cars in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our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data are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below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€10,000, as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they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often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second-hand or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low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-performance cars. In all, over 75% of cars are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below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€50,000.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therefore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conclude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less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1/4 (a quarter) of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these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cars are high-end sports cars or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heavy-duty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pick-ups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0768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This graph shows a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rather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gradual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increase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in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according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to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engine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power,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followed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by a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meteoric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rise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between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3,000 and 4,000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cubic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centimeters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certainly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due to one or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two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very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high-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cars,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breaking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homogeneity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average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car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in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bracket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7974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see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here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 new car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costs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double or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even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triple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a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used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car.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also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learn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even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if a car has a large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number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previous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owners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its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falls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but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much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less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sharply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when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it's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new.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also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note an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increase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in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their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third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owner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which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may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seem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counter-intuitive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but in reality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again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be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explained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by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scarcity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older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989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The graph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below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shows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vehicle's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mileage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 key factor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influencing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its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lower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mileage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higher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while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higher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mileage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lower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On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average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a new or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low-mileage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almost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double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one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with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over 10,000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kilometers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on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odometer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However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with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very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high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mileage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may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be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worth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slightly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more, as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they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generally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older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and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therefore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rarer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on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market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(collector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).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2206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see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from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graph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above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general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trend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follows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: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newer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car,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higher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</a:t>
            </a:r>
          </a:p>
          <a:p>
            <a:pPr algn="l"/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However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does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not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apply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to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more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2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decades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old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as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these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generally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fall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into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"Collectors'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"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category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which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significantly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increases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their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in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view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their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rarity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087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Here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we've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chosen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 pie chart to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get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easy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idea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the proportions of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each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type of fuel.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see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diesel and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petrol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cars are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much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more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common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cars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using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other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types of fuel,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such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as LPG.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72416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see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from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graph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companies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sell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cars at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almost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2 times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private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individuals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This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consistent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with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fact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cars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sold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by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private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individuals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almost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always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second-hand,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whereas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those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sold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by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companies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either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new or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reconditioned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which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greatly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increases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their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but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brings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 certain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security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and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serenity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to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buyer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59657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This graph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helps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us to know the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average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price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of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vehicles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according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to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their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type of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gearbox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box,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so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we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can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</a:t>
            </a:r>
            <a:r>
              <a:rPr lang="fr-FR" b="0" i="0" dirty="0" err="1">
                <a:solidFill>
                  <a:srgbClr val="DBDEE1"/>
                </a:solidFill>
                <a:effectLst/>
                <a:latin typeface="gg sans"/>
              </a:rPr>
              <a:t>see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a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huge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difference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between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automatic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and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manual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cars.</a:t>
            </a:r>
            <a:r>
              <a:rPr lang="fr-FR" b="0" i="0" dirty="0">
                <a:solidFill>
                  <a:srgbClr val="DBDEE1"/>
                </a:solidFill>
                <a:effectLst/>
                <a:latin typeface="gg sans"/>
              </a:rPr>
              <a:t> 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On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average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automatic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cars are 5 times more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expensive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manuals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This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because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automatic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cars are more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complicated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and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therefore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more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expensive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to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produce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What's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more,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automatic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gearboxes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much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more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common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in sports cars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in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everyday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cars.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1051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This graph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not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representative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reality, as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several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distort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database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For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example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have a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relatively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expensive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yellow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supercar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which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distorts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average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We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can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therefore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say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that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color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is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not a major factor in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of a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(in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differentiation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from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the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vehicle's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color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options).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45325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In conclusion,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many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factors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influence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but new and more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recent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products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are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always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preferred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However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many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different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types of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such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as vintage,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collectible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and top-of-the-range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vehicles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,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also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 have a major impact on </a:t>
            </a:r>
            <a:r>
              <a:rPr lang="fr-FR" b="0" i="0" dirty="0" err="1">
                <a:solidFill>
                  <a:srgbClr val="333333"/>
                </a:solidFill>
                <a:effectLst/>
                <a:latin typeface="-apple-system"/>
              </a:rPr>
              <a:t>prices</a:t>
            </a:r>
            <a:r>
              <a:rPr lang="fr-FR" b="0" i="0" dirty="0">
                <a:solidFill>
                  <a:srgbClr val="333333"/>
                </a:solidFill>
                <a:effectLst/>
                <a:latin typeface="-apple-system"/>
              </a:rPr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3E8BE-72A2-1649-A6A4-9D0D2B9F36F1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575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5/25/23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🍌🍆🍑💦💦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99445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5/25/23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🍌🍆🍑💦💦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67893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5/25/23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🍌🍆🍑💦💦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7322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5/25/23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🍌🍆🍑💦💦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80076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5/25/23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🍌🍆🍑💦💦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535285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5/25/23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🍌🍆🍑💦💦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57732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5/25/23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🍌🍆🍑💦💦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20724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5/25/23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🍌🍆🍑💦💦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546184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5/25/23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r>
              <a:rPr lang="en-US" dirty="0"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t>🍌🍆🍑💦💦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570714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5/25/23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🍌🍆🍑💦💦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5944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5/25/23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🍌🍆🍑💦💦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41685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5/25/23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r>
              <a:rPr lang="en-US" spc="50" dirty="0"/>
              <a:t>🍌🍆🍑💦💦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461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462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65E0E3C-32F3-480B-9842-7611BBE2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45" y="0"/>
            <a:ext cx="753465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D5F910-2E8B-E97B-7672-8EA70C3C76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5736" y="640081"/>
            <a:ext cx="5916145" cy="3812102"/>
          </a:xfrm>
        </p:spPr>
        <p:txBody>
          <a:bodyPr anchor="b">
            <a:normAutofit/>
          </a:bodyPr>
          <a:lstStyle/>
          <a:p>
            <a:pPr algn="l"/>
            <a:r>
              <a:rPr lang="fr-FR" sz="6200" dirty="0">
                <a:solidFill>
                  <a:schemeClr val="bg1"/>
                </a:solidFill>
              </a:rPr>
              <a:t>SAÉ 2.04 – DATABASE OPERATION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8AD7857-3AFC-E884-48DB-D94D3805D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5735" y="4646030"/>
            <a:ext cx="5916145" cy="1344868"/>
          </a:xfrm>
        </p:spPr>
        <p:txBody>
          <a:bodyPr anchor="t">
            <a:normAutofit/>
          </a:bodyPr>
          <a:lstStyle/>
          <a:p>
            <a:pPr algn="l"/>
            <a:r>
              <a:rPr lang="fr-FR" sz="3300"/>
              <a:t>LESME Clément / PEREDERII Antoine / DUFOUR Vivien</a:t>
            </a:r>
          </a:p>
        </p:txBody>
      </p:sp>
      <p:pic>
        <p:nvPicPr>
          <p:cNvPr id="21" name="Picture 3" descr="Une image contenant dessin, diagramme, art&#10;&#10;Description générée automatiquement">
            <a:extLst>
              <a:ext uri="{FF2B5EF4-FFF2-40B4-BE49-F238E27FC236}">
                <a16:creationId xmlns:a16="http://schemas.microsoft.com/office/drawing/2014/main" id="{F122DEBE-63F8-78EC-E2F2-A06E07D85F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56" r="11414" b="-1"/>
          <a:stretch/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018F10-F3F0-2D20-8866-8E49196B0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8200-1950-409B-82E7-99938E7AE355}" type="slidenum">
              <a:rPr lang="en-US" smtClean="0"/>
              <a:pPr algn="l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81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734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C6AA1A5-71F9-4725-F0CA-483DCD446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230" y="643467"/>
            <a:ext cx="4269380" cy="5571066"/>
          </a:xfrm>
        </p:spPr>
        <p:txBody>
          <a:bodyPr>
            <a:normAutofit/>
          </a:bodyPr>
          <a:lstStyle/>
          <a:p>
            <a:r>
              <a:rPr lang="fr-FR" dirty="0"/>
              <a:t>SUMMARY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F95D19-9932-E0D4-A361-8DCE9592D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96144" y="6356350"/>
            <a:ext cx="932688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F97E8200-1950-409B-82E7-99938E7AE355}" type="slidenum">
              <a:rPr lang="en-US" dirty="0" smtClean="0"/>
              <a:pPr algn="l">
                <a:spcAft>
                  <a:spcPts val="600"/>
                </a:spcAft>
              </a:pPr>
              <a:t>2</a:t>
            </a:fld>
            <a:endParaRPr lang="en-US"/>
          </a:p>
        </p:txBody>
      </p:sp>
      <p:graphicFrame>
        <p:nvGraphicFramePr>
          <p:cNvPr id="9" name="Espace réservé du contenu 2">
            <a:extLst>
              <a:ext uri="{FF2B5EF4-FFF2-40B4-BE49-F238E27FC236}">
                <a16:creationId xmlns:a16="http://schemas.microsoft.com/office/drawing/2014/main" id="{D90B9CC5-8145-1C38-771C-C48717F983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2936624"/>
              </p:ext>
            </p:extLst>
          </p:nvPr>
        </p:nvGraphicFramePr>
        <p:xfrm>
          <a:off x="5411638" y="643467"/>
          <a:ext cx="5816750" cy="5571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8260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ight trail in front of a car">
            <a:extLst>
              <a:ext uri="{FF2B5EF4-FFF2-40B4-BE49-F238E27FC236}">
                <a16:creationId xmlns:a16="http://schemas.microsoft.com/office/drawing/2014/main" id="{7B4EA442-F1A7-0AB1-1FB5-7A4BB68A68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765"/>
          <a:stretch/>
        </p:blipFill>
        <p:spPr>
          <a:xfrm>
            <a:off x="20" y="-1"/>
            <a:ext cx="12191980" cy="6857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65E0E3C-32F3-480B-9842-7611BBE2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12708"/>
            <a:ext cx="12192000" cy="2645291"/>
          </a:xfrm>
          <a:prstGeom prst="rect">
            <a:avLst/>
          </a:prstGeom>
          <a:solidFill>
            <a:schemeClr val="tx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F95601E-A440-D572-5E86-BF9BBE3EA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644" y="4572003"/>
            <a:ext cx="10268712" cy="11691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dirty="0"/>
              <a:t>India Car Sales Dataset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D1D715-FD0C-CF39-BFDE-3FA98EB34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644" y="5745015"/>
            <a:ext cx="10268712" cy="51731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Why did we choose this dataset 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16CAE2-4D63-1110-7661-D342BBC05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845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4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8">
            <a:extLst>
              <a:ext uri="{FF2B5EF4-FFF2-40B4-BE49-F238E27FC236}">
                <a16:creationId xmlns:a16="http://schemas.microsoft.com/office/drawing/2014/main" id="{A77F89CE-BF52-4AF5-8B0B-7E969373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328AB60-4C41-736C-3E94-64DDB2851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8" y="640080"/>
            <a:ext cx="4500737" cy="2194560"/>
          </a:xfrm>
        </p:spPr>
        <p:txBody>
          <a:bodyPr>
            <a:normAutofit/>
          </a:bodyPr>
          <a:lstStyle/>
          <a:p>
            <a:r>
              <a:rPr lang="en-US" sz="5600" dirty="0"/>
              <a:t>Our LDM and SQL tables</a:t>
            </a:r>
            <a:endParaRPr lang="fr-FR" sz="56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99CA93-69BD-3EBF-0595-9C52BAF4F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916936"/>
            <a:ext cx="4500737" cy="3264408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Why did we add data by ourselves?</a:t>
            </a:r>
            <a:endParaRPr lang="fr-FR">
              <a:solidFill>
                <a:schemeClr val="bg1"/>
              </a:solidFill>
            </a:endParaRPr>
          </a:p>
        </p:txBody>
      </p:sp>
      <p:pic>
        <p:nvPicPr>
          <p:cNvPr id="10" name="Image 9" descr="Une image contenant texte, capture d’écran, diagramme">
            <a:extLst>
              <a:ext uri="{FF2B5EF4-FFF2-40B4-BE49-F238E27FC236}">
                <a16:creationId xmlns:a16="http://schemas.microsoft.com/office/drawing/2014/main" id="{A7BCA3EB-D754-E7EB-55EF-37D00AA723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822" y="1576924"/>
            <a:ext cx="4795019" cy="3704152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F2B97C-0C93-7D68-4BA2-E943251B1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659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734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A88FBEF-9A4D-A639-4CC4-019EFBE9C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643467"/>
            <a:ext cx="3212593" cy="5571066"/>
          </a:xfrm>
        </p:spPr>
        <p:txBody>
          <a:bodyPr>
            <a:normAutofit/>
          </a:bodyPr>
          <a:lstStyle/>
          <a:p>
            <a:r>
              <a:rPr lang="en-US" sz="5100" dirty="0"/>
              <a:t>our main questions about this dataset</a:t>
            </a:r>
            <a:endParaRPr lang="fr-FR" sz="5100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3C53E242-3B1F-CD8F-011C-96946CA58B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4086293"/>
              </p:ext>
            </p:extLst>
          </p:nvPr>
        </p:nvGraphicFramePr>
        <p:xfrm>
          <a:off x="5300812" y="643466"/>
          <a:ext cx="5927575" cy="5554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8" name="Espace réservé du numéro de diapositive 57">
            <a:extLst>
              <a:ext uri="{FF2B5EF4-FFF2-40B4-BE49-F238E27FC236}">
                <a16:creationId xmlns:a16="http://schemas.microsoft.com/office/drawing/2014/main" id="{52866254-E10C-C18C-C4DB-6133FA4EC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073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725EFA61-F0F8-4F4A-B750-81EE924F1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44" y="0"/>
            <a:ext cx="7534655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D4430F-4339-CED2-376A-5A108B0A4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0811" y="317500"/>
            <a:ext cx="5927576" cy="1701800"/>
          </a:xfrm>
        </p:spPr>
        <p:txBody>
          <a:bodyPr>
            <a:normAutofit/>
          </a:bodyPr>
          <a:lstStyle/>
          <a:p>
            <a:r>
              <a:rPr lang="fr-FR" sz="5600" err="1"/>
              <a:t>Color</a:t>
            </a:r>
            <a:r>
              <a:rPr lang="fr-FR" sz="5600"/>
              <a:t> code for graphs</a:t>
            </a:r>
          </a:p>
        </p:txBody>
      </p:sp>
      <p:pic>
        <p:nvPicPr>
          <p:cNvPr id="27" name="Picture 4" descr="Vibrant multicolour checkered floor design">
            <a:extLst>
              <a:ext uri="{FF2B5EF4-FFF2-40B4-BE49-F238E27FC236}">
                <a16:creationId xmlns:a16="http://schemas.microsoft.com/office/drawing/2014/main" id="{8A737EA3-F98B-FA6B-2982-6FADD8E5BA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092" r="27068"/>
          <a:stretch/>
        </p:blipFill>
        <p:spPr>
          <a:xfrm>
            <a:off x="20" y="10"/>
            <a:ext cx="4657324" cy="6857990"/>
          </a:xfrm>
          <a:prstGeom prst="rect">
            <a:avLst/>
          </a:prstGeom>
        </p:spPr>
      </p:pic>
      <p:sp>
        <p:nvSpPr>
          <p:cNvPr id="28" name="Espace réservé du contenu 2">
            <a:extLst>
              <a:ext uri="{FF2B5EF4-FFF2-40B4-BE49-F238E27FC236}">
                <a16:creationId xmlns:a16="http://schemas.microsoft.com/office/drawing/2014/main" id="{760A89B2-7016-7B8E-CDD5-870A994A2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810" y="2587625"/>
            <a:ext cx="5927577" cy="3594100"/>
          </a:xfrm>
        </p:spPr>
        <p:txBody>
          <a:bodyPr anchor="t">
            <a:normAutofit/>
          </a:bodyPr>
          <a:lstStyle/>
          <a:p>
            <a:r>
              <a:rPr lang="en-US"/>
              <a:t>I</a:t>
            </a:r>
            <a:r>
              <a:rPr lang="fr-FR" err="1"/>
              <a:t>mportance</a:t>
            </a:r>
            <a:r>
              <a:rPr lang="fr-FR"/>
              <a:t> of</a:t>
            </a:r>
            <a:r>
              <a:rPr lang="en-US"/>
              <a:t> variables on </a:t>
            </a:r>
            <a:r>
              <a:rPr lang="fr-FR"/>
              <a:t>the </a:t>
            </a:r>
            <a:r>
              <a:rPr lang="fr-FR" err="1"/>
              <a:t>price</a:t>
            </a:r>
            <a:r>
              <a:rPr lang="en-US"/>
              <a:t> :</a:t>
            </a:r>
          </a:p>
          <a:p>
            <a:r>
              <a:rPr lang="en-US"/>
              <a:t> - Red : </a:t>
            </a:r>
            <a:r>
              <a:rPr lang="fr-FR"/>
              <a:t>High</a:t>
            </a:r>
            <a:endParaRPr lang="en-US"/>
          </a:p>
          <a:p>
            <a:r>
              <a:rPr lang="en-US"/>
              <a:t> - Orange : </a:t>
            </a:r>
            <a:r>
              <a:rPr lang="fr-FR"/>
              <a:t>Medium</a:t>
            </a:r>
            <a:endParaRPr lang="en-US"/>
          </a:p>
          <a:p>
            <a:r>
              <a:rPr lang="en-US"/>
              <a:t> - Blue : </a:t>
            </a:r>
            <a:r>
              <a:rPr lang="fr-FR" err="1"/>
              <a:t>Low</a:t>
            </a:r>
            <a:endParaRPr lang="fr-FR"/>
          </a:p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6C74AC5-72E4-7BA7-BE5B-6BCD9C38A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561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F804BF-F3FD-AF70-7B80-7657CF805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err="1">
                <a:ea typeface="+mj-lt"/>
                <a:cs typeface="+mj-lt"/>
              </a:rPr>
              <a:t>frequency</a:t>
            </a:r>
            <a:r>
              <a:rPr lang="fr-FR" dirty="0">
                <a:ea typeface="+mj-lt"/>
                <a:cs typeface="+mj-lt"/>
              </a:rPr>
              <a:t> of cars </a:t>
            </a:r>
            <a:r>
              <a:rPr lang="fr-FR" dirty="0" err="1">
                <a:ea typeface="+mj-lt"/>
                <a:cs typeface="+mj-lt"/>
              </a:rPr>
              <a:t>according</a:t>
            </a:r>
            <a:r>
              <a:rPr lang="fr-FR" dirty="0">
                <a:ea typeface="+mj-lt"/>
                <a:cs typeface="+mj-lt"/>
              </a:rPr>
              <a:t> to </a:t>
            </a:r>
            <a:r>
              <a:rPr lang="fr-FR" dirty="0" err="1">
                <a:ea typeface="+mj-lt"/>
                <a:cs typeface="+mj-lt"/>
              </a:rPr>
              <a:t>their</a:t>
            </a:r>
            <a:r>
              <a:rPr lang="fr-FR" dirty="0">
                <a:ea typeface="+mj-lt"/>
                <a:cs typeface="+mj-lt"/>
              </a:rPr>
              <a:t> </a:t>
            </a:r>
            <a:r>
              <a:rPr lang="fr-FR" dirty="0" err="1">
                <a:ea typeface="+mj-lt"/>
                <a:cs typeface="+mj-lt"/>
              </a:rPr>
              <a:t>price</a:t>
            </a:r>
            <a:endParaRPr lang="fr-FR" dirty="0" err="1"/>
          </a:p>
        </p:txBody>
      </p:sp>
      <p:pic>
        <p:nvPicPr>
          <p:cNvPr id="5" name="Espace réservé du contenu 4" descr="Une image contenant texte, capture d’écran, diagramme, Tracé&#10;&#10;Description générée automatiquement">
            <a:extLst>
              <a:ext uri="{FF2B5EF4-FFF2-40B4-BE49-F238E27FC236}">
                <a16:creationId xmlns:a16="http://schemas.microsoft.com/office/drawing/2014/main" id="{8243E17F-2A1B-5ADE-D0A2-3374BB93D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263" y="2336248"/>
            <a:ext cx="7535473" cy="4385227"/>
          </a:xfr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CF68213-D9B4-8C57-9D2A-0AF30E298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94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F804BF-F3FD-AF70-7B80-7657CF805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683" y="292470"/>
            <a:ext cx="10268712" cy="1700784"/>
          </a:xfrm>
        </p:spPr>
        <p:txBody>
          <a:bodyPr>
            <a:normAutofit fontScale="90000"/>
          </a:bodyPr>
          <a:lstStyle/>
          <a:p>
            <a:pPr algn="ctr"/>
            <a:r>
              <a:rPr lang="fr-FR">
                <a:ea typeface="+mj-lt"/>
                <a:cs typeface="+mj-lt"/>
              </a:rPr>
              <a:t>Average car price by engine power</a:t>
            </a:r>
            <a:endParaRPr lang="fr-FR" dirty="0"/>
          </a:p>
        </p:txBody>
      </p:sp>
      <p:pic>
        <p:nvPicPr>
          <p:cNvPr id="5" name="Espace réservé du contenu 4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6A5EBFF4-DDB1-AA6C-E541-5D6012469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" t="8277" r="8578"/>
          <a:stretch/>
        </p:blipFill>
        <p:spPr>
          <a:xfrm>
            <a:off x="2238703" y="2343806"/>
            <a:ext cx="8057441" cy="4412277"/>
          </a:xfr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81CD5F2-4FE6-00EB-A58B-0D6422C73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8</a:t>
            </a:fld>
            <a:endParaRPr lang="fr-FR"/>
          </a:p>
        </p:txBody>
      </p:sp>
      <p:pic>
        <p:nvPicPr>
          <p:cNvPr id="7" name="Espace réservé du contenu 4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DEE856AC-0886-A541-8245-DD572EF303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" t="8277" r="8578"/>
          <a:stretch/>
        </p:blipFill>
        <p:spPr>
          <a:xfrm>
            <a:off x="2067279" y="2309198"/>
            <a:ext cx="8057441" cy="441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01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F804BF-F3FD-AF70-7B80-7657CF805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err="1">
                <a:ea typeface="+mj-lt"/>
                <a:cs typeface="+mj-lt"/>
              </a:rPr>
              <a:t>Average</a:t>
            </a:r>
            <a:r>
              <a:rPr lang="fr-FR" dirty="0">
                <a:ea typeface="+mj-lt"/>
                <a:cs typeface="+mj-lt"/>
              </a:rPr>
              <a:t> car </a:t>
            </a:r>
            <a:r>
              <a:rPr lang="fr-FR" dirty="0" err="1">
                <a:ea typeface="+mj-lt"/>
                <a:cs typeface="+mj-lt"/>
              </a:rPr>
              <a:t>price</a:t>
            </a:r>
            <a:r>
              <a:rPr lang="fr-FR" dirty="0">
                <a:ea typeface="+mj-lt"/>
                <a:cs typeface="+mj-lt"/>
              </a:rPr>
              <a:t> by </a:t>
            </a:r>
            <a:r>
              <a:rPr lang="fr-FR" dirty="0" err="1">
                <a:ea typeface="+mj-lt"/>
                <a:cs typeface="+mj-lt"/>
              </a:rPr>
              <a:t>number</a:t>
            </a:r>
            <a:r>
              <a:rPr lang="fr-FR" dirty="0">
                <a:ea typeface="+mj-lt"/>
                <a:cs typeface="+mj-lt"/>
              </a:rPr>
              <a:t> of </a:t>
            </a:r>
            <a:r>
              <a:rPr lang="fr-FR" dirty="0" err="1">
                <a:ea typeface="+mj-lt"/>
                <a:cs typeface="+mj-lt"/>
              </a:rPr>
              <a:t>owners</a:t>
            </a:r>
            <a:endParaRPr lang="fr-FR" dirty="0" err="1"/>
          </a:p>
        </p:txBody>
      </p:sp>
      <p:pic>
        <p:nvPicPr>
          <p:cNvPr id="5" name="Espace réservé du contenu 4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825297EB-7C80-EE43-5882-DE2EC78C0E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810" y="2390424"/>
            <a:ext cx="7442379" cy="4331051"/>
          </a:xfr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755620F-DDA1-DBCC-C637-BE05D8059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162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F804BF-F3FD-AF70-7B80-7657CF805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err="1">
                <a:ea typeface="+mj-lt"/>
                <a:cs typeface="+mj-lt"/>
              </a:rPr>
              <a:t>Average</a:t>
            </a:r>
            <a:r>
              <a:rPr lang="fr-FR" dirty="0">
                <a:ea typeface="+mj-lt"/>
                <a:cs typeface="+mj-lt"/>
              </a:rPr>
              <a:t> </a:t>
            </a:r>
            <a:r>
              <a:rPr lang="fr-FR" dirty="0" err="1">
                <a:ea typeface="+mj-lt"/>
                <a:cs typeface="+mj-lt"/>
              </a:rPr>
              <a:t>price</a:t>
            </a:r>
            <a:r>
              <a:rPr lang="fr-FR" dirty="0">
                <a:ea typeface="+mj-lt"/>
                <a:cs typeface="+mj-lt"/>
              </a:rPr>
              <a:t> of the cars </a:t>
            </a:r>
            <a:r>
              <a:rPr lang="fr-FR" dirty="0" err="1">
                <a:ea typeface="+mj-lt"/>
                <a:cs typeface="+mj-lt"/>
              </a:rPr>
              <a:t>according</a:t>
            </a:r>
            <a:r>
              <a:rPr lang="fr-FR" dirty="0">
                <a:ea typeface="+mj-lt"/>
                <a:cs typeface="+mj-lt"/>
              </a:rPr>
              <a:t> to </a:t>
            </a:r>
            <a:r>
              <a:rPr lang="fr-FR" dirty="0" err="1">
                <a:ea typeface="+mj-lt"/>
                <a:cs typeface="+mj-lt"/>
              </a:rPr>
              <a:t>its</a:t>
            </a:r>
            <a:r>
              <a:rPr lang="fr-FR" dirty="0">
                <a:ea typeface="+mj-lt"/>
                <a:cs typeface="+mj-lt"/>
              </a:rPr>
              <a:t> </a:t>
            </a:r>
            <a:r>
              <a:rPr lang="fr-FR" dirty="0" err="1">
                <a:ea typeface="+mj-lt"/>
                <a:cs typeface="+mj-lt"/>
              </a:rPr>
              <a:t>mileage</a:t>
            </a:r>
            <a:endParaRPr lang="fr-FR" dirty="0" err="1"/>
          </a:p>
        </p:txBody>
      </p:sp>
      <p:pic>
        <p:nvPicPr>
          <p:cNvPr id="5" name="Espace réservé du contenu 4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42FE9AE7-4BD1-1719-1566-18D0BAD699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7902" r="8861"/>
          <a:stretch/>
        </p:blipFill>
        <p:spPr>
          <a:xfrm>
            <a:off x="2223728" y="2367566"/>
            <a:ext cx="7741495" cy="4353909"/>
          </a:xfr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AD433B4-AB52-179B-E583-44B97CC6D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738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F804BF-F3FD-AF70-7B80-7657CF805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29" y="317814"/>
            <a:ext cx="11439421" cy="170078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err="1">
                <a:ea typeface="+mj-lt"/>
                <a:cs typeface="+mj-lt"/>
              </a:rPr>
              <a:t>Average</a:t>
            </a:r>
            <a:r>
              <a:rPr lang="fr-FR" dirty="0">
                <a:ea typeface="+mj-lt"/>
                <a:cs typeface="+mj-lt"/>
              </a:rPr>
              <a:t> </a:t>
            </a:r>
            <a:r>
              <a:rPr lang="fr-FR" dirty="0" err="1">
                <a:ea typeface="+mj-lt"/>
                <a:cs typeface="+mj-lt"/>
              </a:rPr>
              <a:t>price</a:t>
            </a:r>
            <a:r>
              <a:rPr lang="fr-FR" dirty="0">
                <a:ea typeface="+mj-lt"/>
                <a:cs typeface="+mj-lt"/>
              </a:rPr>
              <a:t> of the cars </a:t>
            </a:r>
            <a:r>
              <a:rPr lang="fr-FR" dirty="0" err="1">
                <a:ea typeface="+mj-lt"/>
                <a:cs typeface="+mj-lt"/>
              </a:rPr>
              <a:t>according</a:t>
            </a:r>
            <a:r>
              <a:rPr lang="fr-FR" dirty="0">
                <a:ea typeface="+mj-lt"/>
                <a:cs typeface="+mj-lt"/>
              </a:rPr>
              <a:t> to </a:t>
            </a:r>
            <a:r>
              <a:rPr lang="fr-FR" dirty="0" err="1">
                <a:ea typeface="+mj-lt"/>
                <a:cs typeface="+mj-lt"/>
              </a:rPr>
              <a:t>its</a:t>
            </a:r>
            <a:r>
              <a:rPr lang="fr-FR" dirty="0">
                <a:ea typeface="+mj-lt"/>
                <a:cs typeface="+mj-lt"/>
              </a:rPr>
              <a:t> </a:t>
            </a:r>
            <a:r>
              <a:rPr lang="fr-FR" err="1">
                <a:ea typeface="+mj-lt"/>
                <a:cs typeface="+mj-lt"/>
              </a:rPr>
              <a:t>Realase</a:t>
            </a:r>
            <a:r>
              <a:rPr lang="fr-FR">
                <a:ea typeface="+mj-lt"/>
                <a:cs typeface="+mj-lt"/>
              </a:rPr>
              <a:t> year</a:t>
            </a:r>
            <a:endParaRPr lang="fr-FR" dirty="0"/>
          </a:p>
        </p:txBody>
      </p:sp>
      <p:pic>
        <p:nvPicPr>
          <p:cNvPr id="5" name="Espace réservé du contenu 4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FBAA53C8-B06F-15CC-2E89-4928D3BA46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0" t="7837" r="9205"/>
          <a:stretch/>
        </p:blipFill>
        <p:spPr>
          <a:xfrm>
            <a:off x="2138854" y="2380014"/>
            <a:ext cx="7914291" cy="4477986"/>
          </a:xfr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FD4D808-887C-3CEC-675B-1D3EB5CC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911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F804BF-F3FD-AF70-7B80-7657CF805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>
                <a:ea typeface="+mj-lt"/>
                <a:cs typeface="+mj-lt"/>
              </a:rPr>
              <a:t>Percentage of cars by fuel type</a:t>
            </a:r>
            <a:endParaRPr lang="fr-FR" dirty="0"/>
          </a:p>
        </p:txBody>
      </p:sp>
      <p:pic>
        <p:nvPicPr>
          <p:cNvPr id="5" name="Espace réservé du contenu 4" descr="Une image contenant texte, diagramme, capture d’écran, cercle&#10;&#10;Description générée automatiquement">
            <a:extLst>
              <a:ext uri="{FF2B5EF4-FFF2-40B4-BE49-F238E27FC236}">
                <a16:creationId xmlns:a16="http://schemas.microsoft.com/office/drawing/2014/main" id="{1AC71CEA-B730-04E4-6D51-94024BBDF4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125" y="2379496"/>
            <a:ext cx="6559750" cy="4919813"/>
          </a:xfr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9B4E69E-2C74-145E-E7CA-DD9DDFCC5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726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F804BF-F3FD-AF70-7B80-7657CF805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err="1">
                <a:ea typeface="+mj-lt"/>
                <a:cs typeface="+mj-lt"/>
              </a:rPr>
              <a:t>average</a:t>
            </a:r>
            <a:r>
              <a:rPr lang="fr-FR" dirty="0">
                <a:ea typeface="+mj-lt"/>
                <a:cs typeface="+mj-lt"/>
              </a:rPr>
              <a:t> </a:t>
            </a:r>
            <a:r>
              <a:rPr lang="fr-FR" dirty="0" err="1">
                <a:ea typeface="+mj-lt"/>
                <a:cs typeface="+mj-lt"/>
              </a:rPr>
              <a:t>price</a:t>
            </a:r>
            <a:r>
              <a:rPr lang="fr-FR" dirty="0">
                <a:ea typeface="+mj-lt"/>
                <a:cs typeface="+mj-lt"/>
              </a:rPr>
              <a:t> of cars by </a:t>
            </a:r>
            <a:r>
              <a:rPr lang="fr-FR">
                <a:ea typeface="+mj-lt"/>
                <a:cs typeface="+mj-lt"/>
              </a:rPr>
              <a:t>the </a:t>
            </a:r>
            <a:r>
              <a:rPr lang="fr-FR" dirty="0">
                <a:ea typeface="+mj-lt"/>
                <a:cs typeface="+mj-lt"/>
              </a:rPr>
              <a:t>type of </a:t>
            </a:r>
            <a:r>
              <a:rPr lang="fr-FR">
                <a:ea typeface="+mj-lt"/>
                <a:cs typeface="+mj-lt"/>
              </a:rPr>
              <a:t>the </a:t>
            </a:r>
            <a:r>
              <a:rPr lang="fr-FR" dirty="0">
                <a:ea typeface="+mj-lt"/>
                <a:cs typeface="+mj-lt"/>
              </a:rPr>
              <a:t>seller</a:t>
            </a:r>
            <a:endParaRPr lang="fr-FR" dirty="0"/>
          </a:p>
        </p:txBody>
      </p:sp>
      <p:pic>
        <p:nvPicPr>
          <p:cNvPr id="5" name="Espace réservé du contenu 4" descr="Une image contenant texte, capture d’écran, diagramme, Rectangle&#10;&#10;Description générée automatiquement">
            <a:extLst>
              <a:ext uri="{FF2B5EF4-FFF2-40B4-BE49-F238E27FC236}">
                <a16:creationId xmlns:a16="http://schemas.microsoft.com/office/drawing/2014/main" id="{4355B253-BD40-4F08-972E-4C13D2B968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814" y="2404745"/>
            <a:ext cx="7652371" cy="4453255"/>
          </a:xfr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06DFA0E-3A8D-29DF-EE12-EAAA848C7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8120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F804BF-F3FD-AF70-7B80-7657CF805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err="1">
                <a:ea typeface="+mj-lt"/>
                <a:cs typeface="+mj-lt"/>
              </a:rPr>
              <a:t>average</a:t>
            </a:r>
            <a:r>
              <a:rPr lang="fr-FR" dirty="0">
                <a:ea typeface="+mj-lt"/>
                <a:cs typeface="+mj-lt"/>
              </a:rPr>
              <a:t> car </a:t>
            </a:r>
            <a:r>
              <a:rPr lang="fr-FR" dirty="0" err="1">
                <a:ea typeface="+mj-lt"/>
                <a:cs typeface="+mj-lt"/>
              </a:rPr>
              <a:t>price</a:t>
            </a:r>
            <a:r>
              <a:rPr lang="fr-FR" dirty="0">
                <a:ea typeface="+mj-lt"/>
                <a:cs typeface="+mj-lt"/>
              </a:rPr>
              <a:t> by transmission type</a:t>
            </a:r>
            <a:endParaRPr lang="fr-FR" dirty="0"/>
          </a:p>
        </p:txBody>
      </p:sp>
      <p:pic>
        <p:nvPicPr>
          <p:cNvPr id="5" name="Espace réservé du contenu 4" descr="Une image contenant texte, capture d’écran, diagramme, Rectangle&#10;&#10;Description générée automatiquement">
            <a:extLst>
              <a:ext uri="{FF2B5EF4-FFF2-40B4-BE49-F238E27FC236}">
                <a16:creationId xmlns:a16="http://schemas.microsoft.com/office/drawing/2014/main" id="{AE231B70-43F8-8B06-4659-62F8410447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0"/>
          <a:stretch/>
        </p:blipFill>
        <p:spPr>
          <a:xfrm>
            <a:off x="1356217" y="2291363"/>
            <a:ext cx="9476517" cy="4430112"/>
          </a:xfr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F84CB6D-676E-436F-0CAA-94312247F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0042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F804BF-F3FD-AF70-7B80-7657CF805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err="1">
                <a:ea typeface="+mj-lt"/>
                <a:cs typeface="+mj-lt"/>
              </a:rPr>
              <a:t>Average</a:t>
            </a:r>
            <a:r>
              <a:rPr lang="fr-FR">
                <a:ea typeface="+mj-lt"/>
                <a:cs typeface="+mj-lt"/>
              </a:rPr>
              <a:t> car</a:t>
            </a:r>
            <a:r>
              <a:rPr lang="fr-FR" dirty="0">
                <a:ea typeface="+mj-lt"/>
                <a:cs typeface="+mj-lt"/>
              </a:rPr>
              <a:t> </a:t>
            </a:r>
            <a:r>
              <a:rPr lang="fr-FR">
                <a:ea typeface="+mj-lt"/>
                <a:cs typeface="+mj-lt"/>
              </a:rPr>
              <a:t>Price </a:t>
            </a:r>
            <a:r>
              <a:rPr lang="fr-FR" dirty="0" err="1">
                <a:ea typeface="+mj-lt"/>
                <a:cs typeface="+mj-lt"/>
              </a:rPr>
              <a:t>according</a:t>
            </a:r>
            <a:r>
              <a:rPr lang="fr-FR" dirty="0">
                <a:ea typeface="+mj-lt"/>
                <a:cs typeface="+mj-lt"/>
              </a:rPr>
              <a:t> to </a:t>
            </a:r>
            <a:r>
              <a:rPr lang="fr-FR" dirty="0" err="1">
                <a:ea typeface="+mj-lt"/>
                <a:cs typeface="+mj-lt"/>
              </a:rPr>
              <a:t>their</a:t>
            </a:r>
            <a:r>
              <a:rPr lang="fr-FR" dirty="0">
                <a:ea typeface="+mj-lt"/>
                <a:cs typeface="+mj-lt"/>
              </a:rPr>
              <a:t> </a:t>
            </a:r>
            <a:r>
              <a:rPr lang="fr-FR" err="1">
                <a:ea typeface="+mj-lt"/>
                <a:cs typeface="+mj-lt"/>
              </a:rPr>
              <a:t>color</a:t>
            </a:r>
            <a:endParaRPr lang="fr-FR" dirty="0" err="1"/>
          </a:p>
        </p:txBody>
      </p:sp>
      <p:pic>
        <p:nvPicPr>
          <p:cNvPr id="5" name="Espace réservé du contenu 4" descr="Une image contenant capture d’écran, texte, ligne, diagramme&#10;&#10;Description générée automatiquement">
            <a:extLst>
              <a:ext uri="{FF2B5EF4-FFF2-40B4-BE49-F238E27FC236}">
                <a16:creationId xmlns:a16="http://schemas.microsoft.com/office/drawing/2014/main" id="{092DD4D7-E79B-B509-3E6F-8A6B2B8219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3"/>
          <a:stretch/>
        </p:blipFill>
        <p:spPr>
          <a:xfrm>
            <a:off x="1412804" y="2355332"/>
            <a:ext cx="9366391" cy="4366143"/>
          </a:xfr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9CE36E4-C251-DF88-5061-F2C2F9AC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664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9F804BF-F3FD-AF70-7B80-7657CF805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8" y="317499"/>
            <a:ext cx="4500737" cy="2095501"/>
          </a:xfrm>
        </p:spPr>
        <p:txBody>
          <a:bodyPr>
            <a:normAutofit/>
          </a:bodyPr>
          <a:lstStyle/>
          <a:p>
            <a:r>
              <a:rPr lang="fr-FR" sz="6100">
                <a:solidFill>
                  <a:schemeClr val="tx1"/>
                </a:solidFill>
              </a:rPr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3F45B4-B03D-9D1D-0D6D-D66963E8A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anchor="t">
            <a:normAutofit/>
          </a:bodyPr>
          <a:lstStyle/>
          <a:p>
            <a:pPr>
              <a:lnSpc>
                <a:spcPct val="91000"/>
              </a:lnSpc>
            </a:pPr>
            <a:r>
              <a:rPr lang="en-US" sz="2400" dirty="0"/>
              <a:t>There are many factors that affect the price of the car :</a:t>
            </a:r>
          </a:p>
          <a:p>
            <a:pPr marL="457200" indent="-4572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New and recent vehicles, collection vehicles</a:t>
            </a:r>
          </a:p>
          <a:p>
            <a:pPr marL="457200" indent="-4572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Engine power</a:t>
            </a:r>
          </a:p>
          <a:p>
            <a:pPr marL="457200" indent="-4572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Length</a:t>
            </a:r>
          </a:p>
          <a:p>
            <a:pPr marL="457200" indent="-4572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Year of creation of the brand</a:t>
            </a:r>
          </a:p>
          <a:p>
            <a:pPr>
              <a:lnSpc>
                <a:spcPct val="91000"/>
              </a:lnSpc>
            </a:pPr>
            <a:endParaRPr lang="fr-FR" sz="2400" dirty="0"/>
          </a:p>
        </p:txBody>
      </p:sp>
      <p:pic>
        <p:nvPicPr>
          <p:cNvPr id="5" name="Picture 4" descr="Busy highway above water">
            <a:extLst>
              <a:ext uri="{FF2B5EF4-FFF2-40B4-BE49-F238E27FC236}">
                <a16:creationId xmlns:a16="http://schemas.microsoft.com/office/drawing/2014/main" id="{24054690-1479-219F-F5B7-7F65C61B2D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10" r="19041" b="-1"/>
          <a:stretch/>
        </p:blipFill>
        <p:spPr>
          <a:xfrm>
            <a:off x="6094474" y="10"/>
            <a:ext cx="6097526" cy="6857990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AF4747-BDC9-8720-420F-880459AA1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753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0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9F804BF-F3FD-AF70-7B80-7657CF805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8" y="317499"/>
            <a:ext cx="4500737" cy="2095501"/>
          </a:xfrm>
        </p:spPr>
        <p:txBody>
          <a:bodyPr>
            <a:normAutofit/>
          </a:bodyPr>
          <a:lstStyle/>
          <a:p>
            <a:r>
              <a:rPr lang="en-US" sz="5100">
                <a:solidFill>
                  <a:schemeClr val="tx1"/>
                </a:solidFill>
              </a:rPr>
              <a:t>But some data are IMPERFECT</a:t>
            </a:r>
            <a:endParaRPr lang="fr-FR" sz="5100">
              <a:solidFill>
                <a:schemeClr val="tx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3F45B4-B03D-9D1D-0D6D-D66963E8A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anchor="t">
            <a:normAutofit/>
          </a:bodyPr>
          <a:lstStyle/>
          <a:p>
            <a:r>
              <a:rPr lang="fr-FR" dirty="0"/>
              <a:t>In </a:t>
            </a:r>
            <a:r>
              <a:rPr lang="en-US" dirty="0"/>
              <a:t>particular</a:t>
            </a:r>
            <a:r>
              <a:rPr lang="fr-FR" dirty="0"/>
              <a:t> </a:t>
            </a:r>
            <a:r>
              <a:rPr lang="fr-FR" dirty="0" err="1"/>
              <a:t>because</a:t>
            </a:r>
            <a:r>
              <a:rPr lang="fr-FR" dirty="0"/>
              <a:t> of </a:t>
            </a:r>
          </a:p>
          <a:p>
            <a:r>
              <a:rPr lang="fr-FR" dirty="0"/>
              <a:t>	high-end, </a:t>
            </a:r>
          </a:p>
          <a:p>
            <a:r>
              <a:rPr lang="fr-FR" dirty="0"/>
              <a:t>	</a:t>
            </a:r>
            <a:r>
              <a:rPr lang="fr-FR" dirty="0" err="1"/>
              <a:t>racing</a:t>
            </a:r>
            <a:r>
              <a:rPr lang="fr-FR" dirty="0"/>
              <a:t> </a:t>
            </a:r>
            <a:r>
              <a:rPr lang="fr-FR" dirty="0" err="1"/>
              <a:t>vehicle</a:t>
            </a:r>
            <a:r>
              <a:rPr lang="fr-FR" dirty="0"/>
              <a:t> and </a:t>
            </a:r>
          </a:p>
          <a:p>
            <a:r>
              <a:rPr lang="fr-FR" dirty="0"/>
              <a:t>	</a:t>
            </a:r>
            <a:r>
              <a:rPr lang="fr-FR" dirty="0" err="1"/>
              <a:t>old</a:t>
            </a:r>
            <a:r>
              <a:rPr lang="fr-FR" dirty="0"/>
              <a:t> </a:t>
            </a:r>
            <a:r>
              <a:rPr lang="fr-FR" dirty="0" err="1"/>
              <a:t>vehicle</a:t>
            </a:r>
            <a:endParaRPr lang="fr-FR" dirty="0"/>
          </a:p>
          <a:p>
            <a:endParaRPr lang="fr-FR" dirty="0"/>
          </a:p>
        </p:txBody>
      </p:sp>
      <p:pic>
        <p:nvPicPr>
          <p:cNvPr id="21" name="Picture 4" descr="Vehicle speeding down a mountain road at dusk">
            <a:extLst>
              <a:ext uri="{FF2B5EF4-FFF2-40B4-BE49-F238E27FC236}">
                <a16:creationId xmlns:a16="http://schemas.microsoft.com/office/drawing/2014/main" id="{78EBBBCD-A1DC-C29E-F4AA-7D1D956E77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01" r="31450" b="-1"/>
          <a:stretch/>
        </p:blipFill>
        <p:spPr>
          <a:xfrm>
            <a:off x="6094474" y="10"/>
            <a:ext cx="6097526" cy="6857990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8BEDEC-2F0A-77B0-E4D7-25A178384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76322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3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Rectangle 3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462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38">
            <a:extLst>
              <a:ext uri="{FF2B5EF4-FFF2-40B4-BE49-F238E27FC236}">
                <a16:creationId xmlns:a16="http://schemas.microsoft.com/office/drawing/2014/main" id="{D65E0E3C-32F3-480B-9842-7611BBE2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45" y="0"/>
            <a:ext cx="753465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6FC1693-48D7-5AF1-EEB7-1411232B9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736" y="640081"/>
            <a:ext cx="5916145" cy="38121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800"/>
              <a:t>THANK YOU FOR YOUR ATTENTION</a:t>
            </a:r>
          </a:p>
        </p:txBody>
      </p:sp>
      <p:pic>
        <p:nvPicPr>
          <p:cNvPr id="30" name="Graphic 6" descr="Smiling Face with No Fill">
            <a:extLst>
              <a:ext uri="{FF2B5EF4-FFF2-40B4-BE49-F238E27FC236}">
                <a16:creationId xmlns:a16="http://schemas.microsoft.com/office/drawing/2014/main" id="{C5FAB322-07C6-FC02-729E-231C5C729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006" y="1622132"/>
            <a:ext cx="3386716" cy="3386716"/>
          </a:xfrm>
          <a:prstGeom prst="rect">
            <a:avLst/>
          </a:prstGeom>
        </p:spPr>
      </p:pic>
      <p:pic>
        <p:nvPicPr>
          <p:cNvPr id="19" name="Graphic 6" descr="Smiling Face with No Fill">
            <a:extLst>
              <a:ext uri="{FF2B5EF4-FFF2-40B4-BE49-F238E27FC236}">
                <a16:creationId xmlns:a16="http://schemas.microsoft.com/office/drawing/2014/main" id="{9F5F8F0C-66C3-CF3D-1B4A-A92743FE55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88059" y="2827476"/>
            <a:ext cx="567315" cy="560388"/>
          </a:xfrm>
          <a:prstGeom prst="rect">
            <a:avLst/>
          </a:prstGeom>
        </p:spPr>
      </p:pic>
      <p:pic>
        <p:nvPicPr>
          <p:cNvPr id="25" name="Graphic 6" descr="Smiling Face with No Fill">
            <a:extLst>
              <a:ext uri="{FF2B5EF4-FFF2-40B4-BE49-F238E27FC236}">
                <a16:creationId xmlns:a16="http://schemas.microsoft.com/office/drawing/2014/main" id="{7B2982AF-ECC0-8A76-D8CF-3ADAC222DC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17204" y="2827475"/>
            <a:ext cx="567315" cy="560388"/>
          </a:xfrm>
          <a:prstGeom prst="rect">
            <a:avLst/>
          </a:prstGeom>
        </p:spPr>
      </p:pic>
      <p:pic>
        <p:nvPicPr>
          <p:cNvPr id="31" name="Graphic 6" descr="Smiling Face with No Fill">
            <a:extLst>
              <a:ext uri="{FF2B5EF4-FFF2-40B4-BE49-F238E27FC236}">
                <a16:creationId xmlns:a16="http://schemas.microsoft.com/office/drawing/2014/main" id="{005B3EFC-D96F-E23F-8ED1-F8FBDEA199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892821" y="6471221"/>
            <a:ext cx="137823" cy="117042"/>
          </a:xfrm>
          <a:prstGeom prst="rect">
            <a:avLst/>
          </a:prstGeom>
        </p:spPr>
      </p:pic>
      <p:sp>
        <p:nvSpPr>
          <p:cNvPr id="36" name="Sous-titre 2">
            <a:extLst>
              <a:ext uri="{FF2B5EF4-FFF2-40B4-BE49-F238E27FC236}">
                <a16:creationId xmlns:a16="http://schemas.microsoft.com/office/drawing/2014/main" id="{9C48C8D8-98CC-83C4-E603-A35F326D8594}"/>
              </a:ext>
            </a:extLst>
          </p:cNvPr>
          <p:cNvSpPr txBox="1">
            <a:spLocks/>
          </p:cNvSpPr>
          <p:nvPr/>
        </p:nvSpPr>
        <p:spPr>
          <a:xfrm>
            <a:off x="10275662" y="5470375"/>
            <a:ext cx="2064582" cy="1268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/>
                </a:solidFill>
              </a:rPr>
              <a:t>LESME Clément</a:t>
            </a:r>
          </a:p>
          <a:p>
            <a:r>
              <a:rPr lang="fr-FR" sz="1600" dirty="0">
                <a:solidFill>
                  <a:schemeClr val="bg1"/>
                </a:solidFill>
              </a:rPr>
              <a:t>PEREDERII Antoine</a:t>
            </a:r>
          </a:p>
          <a:p>
            <a:r>
              <a:rPr lang="fr-FR" sz="1600" dirty="0">
                <a:solidFill>
                  <a:schemeClr val="bg1"/>
                </a:solidFill>
              </a:rPr>
              <a:t>DUFOUR Vivien</a:t>
            </a:r>
          </a:p>
        </p:txBody>
      </p:sp>
    </p:spTree>
    <p:extLst>
      <p:ext uri="{BB962C8B-B14F-4D97-AF65-F5344CB8AC3E}">
        <p14:creationId xmlns:p14="http://schemas.microsoft.com/office/powerpoint/2010/main" val="3278794195"/>
      </p:ext>
    </p:extLst>
  </p:cSld>
  <p:clrMapOvr>
    <a:masterClrMapping/>
  </p:clrMapOvr>
</p:sld>
</file>

<file path=ppt/theme/theme1.xml><?xml version="1.0" encoding="utf-8"?>
<a:theme xmlns:a="http://schemas.openxmlformats.org/drawingml/2006/main" name="JuxtaposeVTI">
  <a:themeElements>
    <a:clrScheme name="AnalogousFromRegularSeedRightStep">
      <a:dk1>
        <a:srgbClr val="000000"/>
      </a:dk1>
      <a:lt1>
        <a:srgbClr val="FFFFFF"/>
      </a:lt1>
      <a:dk2>
        <a:srgbClr val="412436"/>
      </a:dk2>
      <a:lt2>
        <a:srgbClr val="E2E8E4"/>
      </a:lt2>
      <a:accent1>
        <a:srgbClr val="C34D97"/>
      </a:accent1>
      <a:accent2>
        <a:srgbClr val="B13B53"/>
      </a:accent2>
      <a:accent3>
        <a:srgbClr val="C3654D"/>
      </a:accent3>
      <a:accent4>
        <a:srgbClr val="B1853B"/>
      </a:accent4>
      <a:accent5>
        <a:srgbClr val="A4A842"/>
      </a:accent5>
      <a:accent6>
        <a:srgbClr val="7BB13B"/>
      </a:accent6>
      <a:hlink>
        <a:srgbClr val="319356"/>
      </a:hlink>
      <a:folHlink>
        <a:srgbClr val="7F7F7F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bb7243f-5c4b-4164-b253-a3b16896aef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5704C5F87A5840BFE65CAE310BABE0" ma:contentTypeVersion="6" ma:contentTypeDescription="Crée un document." ma:contentTypeScope="" ma:versionID="48b4e9a56c3fc49972651b1d7cb7a805">
  <xsd:schema xmlns:xsd="http://www.w3.org/2001/XMLSchema" xmlns:xs="http://www.w3.org/2001/XMLSchema" xmlns:p="http://schemas.microsoft.com/office/2006/metadata/properties" xmlns:ns3="4bb7243f-5c4b-4164-b253-a3b16896aef1" xmlns:ns4="7c8b3474-8036-480b-bfe6-539803f7f9c2" targetNamespace="http://schemas.microsoft.com/office/2006/metadata/properties" ma:root="true" ma:fieldsID="6d5b67f307ce2648cf14c826a03717e7" ns3:_="" ns4:_="">
    <xsd:import namespace="4bb7243f-5c4b-4164-b253-a3b16896aef1"/>
    <xsd:import namespace="7c8b3474-8036-480b-bfe6-539803f7f9c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b7243f-5c4b-4164-b253-a3b16896ae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8b3474-8036-480b-bfe6-539803f7f9c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40D38E-8FC8-44A1-9ACC-D4E9773E217C}">
  <ds:schemaRefs>
    <ds:schemaRef ds:uri="4bb7243f-5c4b-4164-b253-a3b16896aef1"/>
    <ds:schemaRef ds:uri="http://schemas.microsoft.com/office/2006/metadata/properties"/>
    <ds:schemaRef ds:uri="http://www.w3.org/2000/xmlns/"/>
    <ds:schemaRef ds:uri="http://www.w3.org/2001/XMLSchema-instance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9C0D143-4410-4A4B-8B0C-EA8272BC8D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295DF6-5454-4616-9446-529B16E0BF4F}">
  <ds:schemaRefs>
    <ds:schemaRef ds:uri="4bb7243f-5c4b-4164-b253-a3b16896aef1"/>
    <ds:schemaRef ds:uri="7c8b3474-8036-480b-bfe6-539803f7f9c2"/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1227</Words>
  <Application>Microsoft Macintosh PowerPoint</Application>
  <PresentationFormat>Grand écran</PresentationFormat>
  <Paragraphs>97</Paragraphs>
  <Slides>18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7" baseType="lpstr">
      <vt:lpstr>-apple-system</vt:lpstr>
      <vt:lpstr>gg sans</vt:lpstr>
      <vt:lpstr>Arial</vt:lpstr>
      <vt:lpstr>Calibri</vt:lpstr>
      <vt:lpstr>Calibri Light</vt:lpstr>
      <vt:lpstr>Franklin Gothic Demi Cond</vt:lpstr>
      <vt:lpstr>Franklin Gothic Medium</vt:lpstr>
      <vt:lpstr>Wingdings</vt:lpstr>
      <vt:lpstr>JuxtaposeVTI</vt:lpstr>
      <vt:lpstr>SAÉ 2.04 – DATABASE OPERATION</vt:lpstr>
      <vt:lpstr>SUMMARY</vt:lpstr>
      <vt:lpstr>India Car Sales Dataset</vt:lpstr>
      <vt:lpstr>Our LDM and SQL tables</vt:lpstr>
      <vt:lpstr>our main questions about this dataset</vt:lpstr>
      <vt:lpstr>Color code for graphs</vt:lpstr>
      <vt:lpstr>frequency of cars according to their price</vt:lpstr>
      <vt:lpstr>Average car price by engine power</vt:lpstr>
      <vt:lpstr>Average car price by number of owners</vt:lpstr>
      <vt:lpstr>Average price of the cars according to its mileage</vt:lpstr>
      <vt:lpstr>Average price of the cars according to its Realase year</vt:lpstr>
      <vt:lpstr>Percentage of cars by fuel type</vt:lpstr>
      <vt:lpstr>average price of cars by the type of the seller</vt:lpstr>
      <vt:lpstr>average car price by transmission type</vt:lpstr>
      <vt:lpstr>Average car Price according to their color</vt:lpstr>
      <vt:lpstr>CONCLUSION</vt:lpstr>
      <vt:lpstr>But some data are IMPERFECT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SAE 2.04 – Exploitation d’une base de données</dc:title>
  <dc:creator>Vivien DUFOUR</dc:creator>
  <cp:lastModifiedBy>Antoine PEREDERII</cp:lastModifiedBy>
  <cp:revision>444</cp:revision>
  <dcterms:created xsi:type="dcterms:W3CDTF">2023-05-22T11:56:18Z</dcterms:created>
  <dcterms:modified xsi:type="dcterms:W3CDTF">2023-05-26T12:49:49Z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0x010100E95704C5F87A5840BFE65CAE310BABE0</vt:lpwstr>
  </property>
</Properties>
</file>