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3" r:id="rId3"/>
    <p:sldId id="257" r:id="rId4"/>
    <p:sldId id="258" r:id="rId5"/>
    <p:sldId id="259" r:id="rId6"/>
    <p:sldId id="262" r:id="rId7"/>
    <p:sldId id="304" r:id="rId8"/>
    <p:sldId id="305" r:id="rId9"/>
    <p:sldId id="267" r:id="rId10"/>
    <p:sldId id="263" r:id="rId11"/>
    <p:sldId id="266" r:id="rId12"/>
    <p:sldId id="268" r:id="rId13"/>
    <p:sldId id="269" r:id="rId14"/>
    <p:sldId id="270" r:id="rId15"/>
    <p:sldId id="330" r:id="rId16"/>
    <p:sldId id="279" r:id="rId17"/>
    <p:sldId id="280" r:id="rId18"/>
    <p:sldId id="329" r:id="rId19"/>
    <p:sldId id="264" r:id="rId20"/>
    <p:sldId id="278" r:id="rId21"/>
    <p:sldId id="271" r:id="rId22"/>
    <p:sldId id="315" r:id="rId23"/>
    <p:sldId id="272" r:id="rId24"/>
    <p:sldId id="273" r:id="rId25"/>
    <p:sldId id="281" r:id="rId26"/>
    <p:sldId id="282" r:id="rId27"/>
    <p:sldId id="283" r:id="rId28"/>
    <p:sldId id="274" r:id="rId29"/>
    <p:sldId id="275" r:id="rId30"/>
    <p:sldId id="306" r:id="rId31"/>
    <p:sldId id="276" r:id="rId32"/>
    <p:sldId id="277" r:id="rId33"/>
    <p:sldId id="284" r:id="rId34"/>
    <p:sldId id="285" r:id="rId35"/>
    <p:sldId id="286" r:id="rId36"/>
    <p:sldId id="287" r:id="rId37"/>
    <p:sldId id="290" r:id="rId38"/>
    <p:sldId id="291" r:id="rId39"/>
    <p:sldId id="300" r:id="rId40"/>
    <p:sldId id="301" r:id="rId41"/>
    <p:sldId id="302" r:id="rId42"/>
    <p:sldId id="31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35" autoAdjust="0"/>
    <p:restoredTop sz="94660"/>
  </p:normalViewPr>
  <p:slideViewPr>
    <p:cSldViewPr snapToGrid="0">
      <p:cViewPr varScale="1">
        <p:scale>
          <a:sx n="123" d="100"/>
          <a:sy n="123" d="100"/>
        </p:scale>
        <p:origin x="224"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5157E797-E285-47DF-9F79-358CCDEFC39A}"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430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157E797-E285-47DF-9F79-358CCDEFC39A}" type="slidenum">
              <a:rPr lang="fr-FR" smtClean="0"/>
              <a:t>‹N°›</a:t>
            </a:fld>
            <a:endParaRPr lang="fr-FR"/>
          </a:p>
        </p:txBody>
      </p:sp>
    </p:spTree>
    <p:extLst>
      <p:ext uri="{BB962C8B-B14F-4D97-AF65-F5344CB8AC3E}">
        <p14:creationId xmlns:p14="http://schemas.microsoft.com/office/powerpoint/2010/main" val="1857598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157E797-E285-47DF-9F79-358CCDEFC39A}"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6290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76BA67F-794A-42F8-9D51-E5948B795A31}" type="datetimeFigureOut">
              <a:rPr lang="fr-FR" smtClean="0"/>
              <a:t>05/04/2023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157E797-E285-47DF-9F79-358CCDEFC39A}" type="slidenum">
              <a:rPr lang="fr-FR" smtClean="0"/>
              <a:t>‹N°›</a:t>
            </a:fld>
            <a:endParaRPr lang="fr-FR"/>
          </a:p>
        </p:txBody>
      </p:sp>
    </p:spTree>
    <p:extLst>
      <p:ext uri="{BB962C8B-B14F-4D97-AF65-F5344CB8AC3E}">
        <p14:creationId xmlns:p14="http://schemas.microsoft.com/office/powerpoint/2010/main" val="203119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76BA67F-794A-42F8-9D51-E5948B795A31}" type="datetimeFigureOut">
              <a:rPr lang="fr-FR" smtClean="0"/>
              <a:t>05/04/2023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157E797-E285-47DF-9F79-358CCDEFC39A}"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2386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76BA67F-794A-42F8-9D51-E5948B795A31}" type="datetimeFigureOut">
              <a:rPr lang="fr-FR" smtClean="0"/>
              <a:t>05/04/2023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157E797-E285-47DF-9F79-358CCDEFC39A}"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6973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6BA67F-794A-42F8-9D51-E5948B795A31}" type="datetimeFigureOut">
              <a:rPr lang="fr-FR" smtClean="0"/>
              <a:t>05/04/2023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157E797-E285-47DF-9F79-358CCDEFC39A}" type="slidenum">
              <a:rPr lang="fr-FR" smtClean="0"/>
              <a:t>‹N°›</a:t>
            </a:fld>
            <a:endParaRPr lang="fr-FR"/>
          </a:p>
        </p:txBody>
      </p:sp>
    </p:spTree>
    <p:extLst>
      <p:ext uri="{BB962C8B-B14F-4D97-AF65-F5344CB8AC3E}">
        <p14:creationId xmlns:p14="http://schemas.microsoft.com/office/powerpoint/2010/main" val="362022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76BA67F-794A-42F8-9D51-E5948B795A31}" type="datetimeFigureOut">
              <a:rPr lang="fr-FR" smtClean="0"/>
              <a:t>05/04/2023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157E797-E285-47DF-9F79-358CCDEFC39A}"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4782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76BA67F-794A-42F8-9D51-E5948B795A31}" type="datetimeFigureOut">
              <a:rPr lang="fr-FR" smtClean="0"/>
              <a:t>05/04/2023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157E797-E285-47DF-9F79-358CCDEFC39A}" type="slidenum">
              <a:rPr lang="fr-FR" smtClean="0"/>
              <a:t>‹N°›</a:t>
            </a:fld>
            <a:endParaRPr lang="fr-FR"/>
          </a:p>
        </p:txBody>
      </p:sp>
    </p:spTree>
    <p:extLst>
      <p:ext uri="{BB962C8B-B14F-4D97-AF65-F5344CB8AC3E}">
        <p14:creationId xmlns:p14="http://schemas.microsoft.com/office/powerpoint/2010/main" val="1843656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76BA67F-794A-42F8-9D51-E5948B795A31}" type="datetimeFigureOut">
              <a:rPr lang="fr-FR" smtClean="0"/>
              <a:t>05/04/2023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157E797-E285-47DF-9F79-358CCDEFC39A}" type="slidenum">
              <a:rPr lang="fr-FR" smtClean="0"/>
              <a:t>‹N°›</a:t>
            </a:fld>
            <a:endParaRPr lang="fr-FR"/>
          </a:p>
        </p:txBody>
      </p:sp>
    </p:spTree>
    <p:extLst>
      <p:ext uri="{BB962C8B-B14F-4D97-AF65-F5344CB8AC3E}">
        <p14:creationId xmlns:p14="http://schemas.microsoft.com/office/powerpoint/2010/main" val="2133093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157E797-E285-47DF-9F79-358CCDEFC39A}"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617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157E797-E285-47DF-9F79-358CCDEFC39A}"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0120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157E797-E285-47DF-9F79-358CCDEFC39A}" type="slidenum">
              <a:rPr lang="fr-FR" smtClean="0"/>
              <a:t>‹N°›</a:t>
            </a:fld>
            <a:endParaRPr lang="fr-FR"/>
          </a:p>
        </p:txBody>
      </p:sp>
    </p:spTree>
    <p:extLst>
      <p:ext uri="{BB962C8B-B14F-4D97-AF65-F5344CB8AC3E}">
        <p14:creationId xmlns:p14="http://schemas.microsoft.com/office/powerpoint/2010/main" val="499331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157E797-E285-47DF-9F79-358CCDEFC39A}"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949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157E797-E285-47DF-9F79-358CCDEFC39A}"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8892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157E797-E285-47DF-9F79-358CCDEFC39A}"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2558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76BA67F-794A-42F8-9D51-E5948B795A31}" type="datetimeFigureOut">
              <a:rPr lang="fr-FR" smtClean="0"/>
              <a:t>05/04/2023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157E797-E285-47DF-9F79-358CCDEFC39A}"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2555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6BA67F-794A-42F8-9D51-E5948B795A31}" type="datetimeFigureOut">
              <a:rPr lang="fr-FR" smtClean="0"/>
              <a:t>05/04/2023</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157E797-E285-47DF-9F79-358CCDEFC39A}" type="slidenum">
              <a:rPr lang="fr-FR" smtClean="0"/>
              <a:t>‹N°›</a:t>
            </a:fld>
            <a:endParaRPr lang="fr-FR"/>
          </a:p>
        </p:txBody>
      </p:sp>
    </p:spTree>
    <p:extLst>
      <p:ext uri="{BB962C8B-B14F-4D97-AF65-F5344CB8AC3E}">
        <p14:creationId xmlns:p14="http://schemas.microsoft.com/office/powerpoint/2010/main" val="1701620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123test.com/fr/conscience-professionnelle/" TargetMode="External"/><Relationship Id="rId2" Type="http://schemas.openxmlformats.org/officeDocument/2006/relationships/hyperlink" Target="https://www.123test.com/fr/ouverture-a-l-experience/" TargetMode="External"/><Relationship Id="rId1" Type="http://schemas.openxmlformats.org/officeDocument/2006/relationships/slideLayout" Target="../slideLayouts/slideLayout7.xml"/><Relationship Id="rId6" Type="http://schemas.openxmlformats.org/officeDocument/2006/relationships/hyperlink" Target="https://www.123test.com/fr/reactions-naturelles/" TargetMode="External"/><Relationship Id="rId5" Type="http://schemas.openxmlformats.org/officeDocument/2006/relationships/hyperlink" Target="https://www.123test.com/fr/agreabilite/" TargetMode="External"/><Relationship Id="rId4" Type="http://schemas.openxmlformats.org/officeDocument/2006/relationships/hyperlink" Target="https://www.123test.com/fr/extraversion/"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manager-go.com/gestion-de-projet/dossiers-methodes/construction-gantt"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manager-go.com/gestion-de-projet/work-breakdown-structure.htm" TargetMode="External"/><Relationship Id="rId2" Type="http://schemas.openxmlformats.org/officeDocument/2006/relationships/hyperlink" Target="https://www.manager-go.com/gestion-de-projet/dossiers-methodes/remue-meninges" TargetMode="External"/><Relationship Id="rId1" Type="http://schemas.openxmlformats.org/officeDocument/2006/relationships/slideLayout" Target="../slideLayouts/slideLayout2.xml"/><Relationship Id="rId4" Type="http://schemas.openxmlformats.org/officeDocument/2006/relationships/hyperlink" Target="https://www.manager-go.com/gestion-de-projet/glossaire/les-livrables"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721426" y="1679540"/>
            <a:ext cx="6815669" cy="1721637"/>
          </a:xfrm>
        </p:spPr>
        <p:txBody>
          <a:bodyPr/>
          <a:lstStyle/>
          <a:p>
            <a:r>
              <a:rPr lang="fr-FR" sz="3600" dirty="0"/>
              <a:t>INTRODUCTION A</a:t>
            </a:r>
            <a:br>
              <a:rPr lang="fr-FR" sz="3600" dirty="0"/>
            </a:br>
            <a:r>
              <a:rPr lang="fr-FR" sz="3600" dirty="0"/>
              <a:t>À LA GESTION DE PROJETS</a:t>
            </a:r>
            <a:br>
              <a:rPr lang="fr-FR" sz="3600" dirty="0"/>
            </a:br>
            <a:endParaRPr lang="fr-FR" sz="3600" dirty="0"/>
          </a:p>
        </p:txBody>
      </p:sp>
    </p:spTree>
    <p:extLst>
      <p:ext uri="{BB962C8B-B14F-4D97-AF65-F5344CB8AC3E}">
        <p14:creationId xmlns:p14="http://schemas.microsoft.com/office/powerpoint/2010/main" val="3713173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723331" y="873434"/>
            <a:ext cx="10536238" cy="5335587"/>
          </a:xfrm>
        </p:spPr>
        <p:txBody>
          <a:bodyPr>
            <a:normAutofit/>
          </a:bodyPr>
          <a:lstStyle/>
          <a:p>
            <a:r>
              <a:rPr lang="fr-FR" dirty="0"/>
              <a:t>Dans notre vie personnelle, nous parlons souvent de projets: </a:t>
            </a:r>
          </a:p>
          <a:p>
            <a:pPr marL="0" indent="0" algn="ctr">
              <a:buNone/>
            </a:pPr>
            <a:r>
              <a:rPr lang="fr-FR" sz="3200" dirty="0">
                <a:sym typeface="Wingdings" panose="05000000000000000000" pitchFamily="2" charset="2"/>
              </a:rPr>
              <a:t></a:t>
            </a:r>
            <a:r>
              <a:rPr lang="fr-FR" dirty="0">
                <a:solidFill>
                  <a:srgbClr val="FF0000"/>
                </a:solidFill>
              </a:rPr>
              <a:t>projets de voyage, achat d’une maison, changement de type de vie, installation en province.... </a:t>
            </a:r>
          </a:p>
          <a:p>
            <a:r>
              <a:rPr lang="fr-FR" dirty="0"/>
              <a:t>Dans notre vie collective, aussi, nous pouvons avoir de très nombreux projets: </a:t>
            </a:r>
          </a:p>
          <a:p>
            <a:pPr marL="0" indent="0" algn="ctr">
              <a:buNone/>
            </a:pPr>
            <a:r>
              <a:rPr lang="fr-FR" sz="3200" dirty="0">
                <a:solidFill>
                  <a:srgbClr val="FF0000"/>
                </a:solidFill>
                <a:sym typeface="Wingdings" panose="05000000000000000000" pitchFamily="2" charset="2"/>
              </a:rPr>
              <a:t></a:t>
            </a:r>
            <a:r>
              <a:rPr lang="fr-FR" dirty="0">
                <a:solidFill>
                  <a:srgbClr val="FF0000"/>
                </a:solidFill>
                <a:sym typeface="Wingdings" panose="05000000000000000000" pitchFamily="2" charset="2"/>
              </a:rPr>
              <a:t> </a:t>
            </a:r>
            <a:r>
              <a:rPr lang="fr-FR" dirty="0">
                <a:solidFill>
                  <a:srgbClr val="FF0000"/>
                </a:solidFill>
              </a:rPr>
              <a:t>la création d’une association, d’une entreprise.... </a:t>
            </a:r>
          </a:p>
          <a:p>
            <a:r>
              <a:rPr lang="fr-FR" dirty="0"/>
              <a:t>Tous ces projets sont plus ou moins mûris, depuis un rêve fort peu réaliste jusqu’à quelque chose de très clairement imaginé. </a:t>
            </a:r>
          </a:p>
          <a:p>
            <a:r>
              <a:rPr lang="fr-FR" dirty="0"/>
              <a:t>Quand nous parlons de gestion de projet ou de management de projet, c’est que nous commençons à entrevoir la façon dont un projet peut être mené à bien. </a:t>
            </a:r>
          </a:p>
        </p:txBody>
      </p:sp>
    </p:spTree>
    <p:extLst>
      <p:ext uri="{BB962C8B-B14F-4D97-AF65-F5344CB8AC3E}">
        <p14:creationId xmlns:p14="http://schemas.microsoft.com/office/powerpoint/2010/main" val="424072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GESTION DE PROJETS</a:t>
            </a:r>
            <a:br>
              <a:rPr lang="fr-FR" dirty="0"/>
            </a:br>
            <a:endParaRPr lang="fr-FR" dirty="0"/>
          </a:p>
        </p:txBody>
      </p:sp>
      <p:sp>
        <p:nvSpPr>
          <p:cNvPr id="3" name="Espace réservé du contenu 2"/>
          <p:cNvSpPr>
            <a:spLocks noGrp="1"/>
          </p:cNvSpPr>
          <p:nvPr>
            <p:ph idx="1"/>
          </p:nvPr>
        </p:nvSpPr>
        <p:spPr/>
        <p:txBody>
          <a:bodyPr/>
          <a:lstStyle/>
          <a:p>
            <a:pPr marL="0" indent="0">
              <a:buNone/>
            </a:pPr>
            <a:r>
              <a:rPr lang="fr-FR" dirty="0"/>
              <a:t>1 - Qu'est-ce qu'un projet d'entreprise ?</a:t>
            </a:r>
          </a:p>
          <a:p>
            <a:pPr marL="0" indent="0">
              <a:buNone/>
            </a:pPr>
            <a:r>
              <a:rPr lang="fr-FR" dirty="0"/>
              <a:t>2 - Qu'est-ce que le management de projet ?</a:t>
            </a:r>
          </a:p>
          <a:p>
            <a:pPr marL="0" indent="0">
              <a:buNone/>
            </a:pPr>
            <a:endParaRPr lang="fr-FR" dirty="0"/>
          </a:p>
        </p:txBody>
      </p:sp>
    </p:spTree>
    <p:extLst>
      <p:ext uri="{BB962C8B-B14F-4D97-AF65-F5344CB8AC3E}">
        <p14:creationId xmlns:p14="http://schemas.microsoft.com/office/powerpoint/2010/main" val="3605404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982663"/>
            <a:ext cx="9601200" cy="1303337"/>
          </a:xfrm>
        </p:spPr>
        <p:txBody>
          <a:bodyPr>
            <a:normAutofit fontScale="90000"/>
          </a:bodyPr>
          <a:lstStyle/>
          <a:p>
            <a:r>
              <a:rPr lang="fr-FR" dirty="0"/>
              <a:t>GESTION DE PROJETS</a:t>
            </a:r>
            <a:br>
              <a:rPr lang="fr-FR" dirty="0"/>
            </a:br>
            <a:endParaRPr lang="fr-FR" dirty="0"/>
          </a:p>
        </p:txBody>
      </p:sp>
      <p:sp>
        <p:nvSpPr>
          <p:cNvPr id="3" name="Espace réservé du contenu 2"/>
          <p:cNvSpPr>
            <a:spLocks noGrp="1"/>
          </p:cNvSpPr>
          <p:nvPr>
            <p:ph idx="4294967295"/>
          </p:nvPr>
        </p:nvSpPr>
        <p:spPr>
          <a:xfrm>
            <a:off x="887103" y="1634331"/>
            <a:ext cx="10508777" cy="4534457"/>
          </a:xfrm>
        </p:spPr>
        <p:txBody>
          <a:bodyPr>
            <a:normAutofit fontScale="85000" lnSpcReduction="10000"/>
          </a:bodyPr>
          <a:lstStyle/>
          <a:p>
            <a:pPr marL="0" indent="0">
              <a:buNone/>
            </a:pPr>
            <a:r>
              <a:rPr lang="fr-FR" sz="2800" b="1" u="sng" dirty="0"/>
              <a:t>1- Qu'est-ce qu'un projet d'entreprise ?</a:t>
            </a:r>
          </a:p>
          <a:p>
            <a:pPr algn="just"/>
            <a:r>
              <a:rPr lang="fr-FR" dirty="0"/>
              <a:t>Projet= ensemble des actions qui concourent à l’obtention d’un résultat défini, connu et mesurable: le produit ou livrable final. </a:t>
            </a:r>
          </a:p>
          <a:p>
            <a:pPr algn="just">
              <a:buFont typeface="Wingdings" panose="05000000000000000000" pitchFamily="2" charset="2"/>
              <a:buChar char="F"/>
            </a:pPr>
            <a:r>
              <a:rPr lang="fr-FR" dirty="0">
                <a:solidFill>
                  <a:srgbClr val="FF0000"/>
                </a:solidFill>
              </a:rPr>
              <a:t>Un </a:t>
            </a:r>
            <a:r>
              <a:rPr lang="fr-FR" b="1" dirty="0">
                <a:solidFill>
                  <a:srgbClr val="FF0000"/>
                </a:solidFill>
              </a:rPr>
              <a:t>livrable</a:t>
            </a:r>
            <a:r>
              <a:rPr lang="fr-FR" dirty="0">
                <a:solidFill>
                  <a:srgbClr val="FF0000"/>
                </a:solidFill>
              </a:rPr>
              <a:t> est tout résultat, document, mesurable, tangible ou vérifiable, qui résulte de l'achèvement d'une partie de </a:t>
            </a:r>
            <a:r>
              <a:rPr lang="fr-FR" b="1" dirty="0">
                <a:solidFill>
                  <a:srgbClr val="FF0000"/>
                </a:solidFill>
              </a:rPr>
              <a:t>projet</a:t>
            </a:r>
            <a:r>
              <a:rPr lang="fr-FR" dirty="0">
                <a:solidFill>
                  <a:srgbClr val="FF0000"/>
                </a:solidFill>
              </a:rPr>
              <a:t> ou du </a:t>
            </a:r>
            <a:r>
              <a:rPr lang="fr-FR" b="1" dirty="0">
                <a:solidFill>
                  <a:srgbClr val="FF0000"/>
                </a:solidFill>
              </a:rPr>
              <a:t>projet</a:t>
            </a:r>
            <a:r>
              <a:rPr lang="fr-FR" dirty="0">
                <a:solidFill>
                  <a:srgbClr val="FF0000"/>
                </a:solidFill>
              </a:rPr>
              <a:t>. </a:t>
            </a:r>
          </a:p>
          <a:p>
            <a:pPr algn="just">
              <a:buFont typeface="Wingdings" panose="05000000000000000000" pitchFamily="2" charset="2"/>
              <a:buChar char="F"/>
            </a:pPr>
            <a:r>
              <a:rPr lang="fr-FR" dirty="0">
                <a:solidFill>
                  <a:srgbClr val="FF0000"/>
                </a:solidFill>
              </a:rPr>
              <a:t>Exemples : Un cahier des charges et une étude de faisabilité sont des </a:t>
            </a:r>
            <a:r>
              <a:rPr lang="fr-FR" b="1" dirty="0">
                <a:solidFill>
                  <a:srgbClr val="FF0000"/>
                </a:solidFill>
              </a:rPr>
              <a:t>livrables</a:t>
            </a:r>
            <a:r>
              <a:rPr lang="fr-FR" dirty="0">
                <a:solidFill>
                  <a:srgbClr val="FF0000"/>
                </a:solidFill>
              </a:rPr>
              <a:t>.</a:t>
            </a:r>
          </a:p>
          <a:p>
            <a:pPr marL="0" indent="0" algn="just">
              <a:buNone/>
            </a:pPr>
            <a:r>
              <a:rPr lang="fr-FR" dirty="0"/>
              <a:t>"Ensemble d'activités qui sont prises en charge, dans un délai donné et dans les limites de ressources imparties, par des personnes qui y sont affectées dans le but d'atteindre des objectifs définis".</a:t>
            </a:r>
          </a:p>
          <a:p>
            <a:pPr marL="0" indent="0" algn="just">
              <a:buNone/>
            </a:pPr>
            <a:r>
              <a:rPr lang="fr-FR" dirty="0"/>
              <a:t>AFNOR/Z67-100-1</a:t>
            </a:r>
          </a:p>
          <a:p>
            <a:pPr algn="just"/>
            <a:r>
              <a:rPr lang="fr-FR" dirty="0"/>
              <a:t>Un projet informatique est un projet dont les réalisations ( les livrables) sont ou sont constitués d'outils, de méthodes ou de services informatiques (applications, infrastructures, etc.)</a:t>
            </a:r>
          </a:p>
          <a:p>
            <a:pPr marL="0" indent="0">
              <a:buNone/>
            </a:pPr>
            <a:endParaRPr lang="fr-FR" dirty="0"/>
          </a:p>
          <a:p>
            <a:pPr marL="0" indent="0">
              <a:buNone/>
            </a:pPr>
            <a:endParaRPr lang="fr-FR" dirty="0"/>
          </a:p>
          <a:p>
            <a:endParaRPr lang="fr-FR" dirty="0"/>
          </a:p>
        </p:txBody>
      </p:sp>
    </p:spTree>
    <p:extLst>
      <p:ext uri="{BB962C8B-B14F-4D97-AF65-F5344CB8AC3E}">
        <p14:creationId xmlns:p14="http://schemas.microsoft.com/office/powerpoint/2010/main" val="187023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Exemples de projets</a:t>
            </a:r>
            <a:br>
              <a:rPr lang="fr-FR" dirty="0"/>
            </a:br>
            <a:endParaRPr lang="fr-FR" dirty="0"/>
          </a:p>
        </p:txBody>
      </p:sp>
      <p:sp>
        <p:nvSpPr>
          <p:cNvPr id="3" name="Espace réservé du contenu 2"/>
          <p:cNvSpPr>
            <a:spLocks noGrp="1"/>
          </p:cNvSpPr>
          <p:nvPr>
            <p:ph idx="1"/>
          </p:nvPr>
        </p:nvSpPr>
        <p:spPr/>
        <p:txBody>
          <a:bodyPr/>
          <a:lstStyle/>
          <a:p>
            <a:r>
              <a:rPr lang="fr-FR" dirty="0"/>
              <a:t>Développement d’un nouveau logiciel , une application</a:t>
            </a:r>
          </a:p>
          <a:p>
            <a:r>
              <a:rPr lang="fr-FR" dirty="0"/>
              <a:t>certification ISO 9000 d’une entreprise</a:t>
            </a:r>
          </a:p>
          <a:p>
            <a:r>
              <a:rPr lang="fr-FR" dirty="0"/>
              <a:t>mise en place d’une </a:t>
            </a:r>
            <a:r>
              <a:rPr lang="fr-FR" b="1" dirty="0"/>
              <a:t>solution de système d’information</a:t>
            </a:r>
            <a:r>
              <a:rPr lang="fr-FR" dirty="0"/>
              <a:t>, telle qu’une </a:t>
            </a:r>
            <a:r>
              <a:rPr lang="fr-FR" b="1" dirty="0"/>
              <a:t>amélioration technique</a:t>
            </a:r>
            <a:r>
              <a:rPr lang="fr-FR" dirty="0"/>
              <a:t> en vue de faire évoluer les processus d’une organisation.</a:t>
            </a:r>
          </a:p>
          <a:p>
            <a:r>
              <a:rPr lang="fr-FR" dirty="0"/>
              <a:t>Création d’une salle de formation</a:t>
            </a:r>
          </a:p>
        </p:txBody>
      </p:sp>
    </p:spTree>
    <p:extLst>
      <p:ext uri="{BB962C8B-B14F-4D97-AF65-F5344CB8AC3E}">
        <p14:creationId xmlns:p14="http://schemas.microsoft.com/office/powerpoint/2010/main" val="3889938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968991" y="764204"/>
            <a:ext cx="9601200" cy="1009650"/>
          </a:xfrm>
        </p:spPr>
        <p:txBody>
          <a:bodyPr>
            <a:normAutofit fontScale="90000"/>
          </a:bodyPr>
          <a:lstStyle/>
          <a:p>
            <a:br>
              <a:rPr lang="fr-FR" dirty="0"/>
            </a:br>
            <a:r>
              <a:rPr lang="fr-FR" dirty="0"/>
              <a:t>Caractéristiques d'un projet :</a:t>
            </a:r>
            <a:br>
              <a:rPr lang="fr-FR" dirty="0"/>
            </a:br>
            <a:br>
              <a:rPr lang="fr-FR" dirty="0"/>
            </a:br>
            <a:endParaRPr lang="fr-FR" dirty="0"/>
          </a:p>
        </p:txBody>
      </p:sp>
      <p:sp>
        <p:nvSpPr>
          <p:cNvPr id="6" name="Espace réservé du contenu 5"/>
          <p:cNvSpPr>
            <a:spLocks noGrp="1"/>
          </p:cNvSpPr>
          <p:nvPr>
            <p:ph sz="half" idx="4294967295"/>
          </p:nvPr>
        </p:nvSpPr>
        <p:spPr>
          <a:xfrm>
            <a:off x="859809" y="2060812"/>
            <a:ext cx="10440537" cy="4039737"/>
          </a:xfrm>
        </p:spPr>
        <p:txBody>
          <a:bodyPr>
            <a:normAutofit/>
          </a:bodyPr>
          <a:lstStyle/>
          <a:p>
            <a:r>
              <a:rPr lang="fr-FR" dirty="0"/>
              <a:t>Un Projet consiste à vouloir réaliser une </a:t>
            </a:r>
            <a:r>
              <a:rPr lang="fr-FR" dirty="0">
                <a:solidFill>
                  <a:srgbClr val="FF0000"/>
                </a:solidFill>
              </a:rPr>
              <a:t>IDEE</a:t>
            </a:r>
            <a:r>
              <a:rPr lang="fr-FR" dirty="0"/>
              <a:t> ayant un caractère </a:t>
            </a:r>
            <a:r>
              <a:rPr lang="fr-FR" dirty="0">
                <a:solidFill>
                  <a:srgbClr val="FF0000"/>
                </a:solidFill>
              </a:rPr>
              <a:t>NOUVEAU</a:t>
            </a:r>
            <a:r>
              <a:rPr lang="fr-FR" dirty="0"/>
              <a:t> </a:t>
            </a:r>
          </a:p>
          <a:p>
            <a:r>
              <a:rPr lang="fr-FR" dirty="0"/>
              <a:t>Cette réalisation est </a:t>
            </a:r>
            <a:r>
              <a:rPr lang="fr-FR" dirty="0">
                <a:solidFill>
                  <a:srgbClr val="FF0000"/>
                </a:solidFill>
              </a:rPr>
              <a:t>UNIQUE,</a:t>
            </a:r>
            <a:r>
              <a:rPr lang="fr-FR" dirty="0"/>
              <a:t> Il ne s'agit donc pas d'un processus répétitif </a:t>
            </a:r>
          </a:p>
          <a:p>
            <a:r>
              <a:rPr lang="fr-FR" dirty="0"/>
              <a:t>Elle est </a:t>
            </a:r>
            <a:r>
              <a:rPr lang="fr-FR" dirty="0">
                <a:solidFill>
                  <a:srgbClr val="FF0000"/>
                </a:solidFill>
              </a:rPr>
              <a:t>EPHEMERE</a:t>
            </a:r>
            <a:r>
              <a:rPr lang="fr-FR" dirty="0"/>
              <a:t> (ayant à ce titre un début, une durée et une fin). </a:t>
            </a:r>
          </a:p>
          <a:p>
            <a:r>
              <a:rPr lang="fr-FR" dirty="0"/>
              <a:t>Il faut un </a:t>
            </a:r>
            <a:r>
              <a:rPr lang="fr-FR" dirty="0">
                <a:solidFill>
                  <a:srgbClr val="FF0000"/>
                </a:solidFill>
              </a:rPr>
              <a:t>CERTAIN TEMPS </a:t>
            </a:r>
            <a:r>
              <a:rPr lang="fr-FR" dirty="0"/>
              <a:t>pour la réaliser</a:t>
            </a:r>
          </a:p>
          <a:p>
            <a:r>
              <a:rPr lang="fr-FR" dirty="0">
                <a:solidFill>
                  <a:srgbClr val="FF0000"/>
                </a:solidFill>
              </a:rPr>
              <a:t>Satisfaction d'un besoin particulier </a:t>
            </a:r>
            <a:r>
              <a:rPr lang="fr-FR" dirty="0"/>
              <a:t>d’un client ou d’un maître d’œuvre pour un prix engagé et respecté</a:t>
            </a:r>
          </a:p>
          <a:p>
            <a:r>
              <a:rPr lang="fr-FR" dirty="0">
                <a:solidFill>
                  <a:srgbClr val="FF0000"/>
                </a:solidFill>
              </a:rPr>
              <a:t>Complexité</a:t>
            </a:r>
            <a:br>
              <a:rPr lang="fr-FR" dirty="0"/>
            </a:br>
            <a:endParaRPr lang="fr-FR" dirty="0"/>
          </a:p>
        </p:txBody>
      </p:sp>
    </p:spTree>
    <p:extLst>
      <p:ext uri="{BB962C8B-B14F-4D97-AF65-F5344CB8AC3E}">
        <p14:creationId xmlns:p14="http://schemas.microsoft.com/office/powerpoint/2010/main" val="3018764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COMMENT TRADUIRE UNE “IDEE” EN “PROJET” ?</a:t>
            </a:r>
          </a:p>
        </p:txBody>
      </p:sp>
      <p:pic>
        <p:nvPicPr>
          <p:cNvPr id="4" name="Espace réservé du contenu 3"/>
          <p:cNvPicPr>
            <a:picLocks noGrp="1" noChangeAspect="1"/>
          </p:cNvPicPr>
          <p:nvPr>
            <p:ph idx="1"/>
          </p:nvPr>
        </p:nvPicPr>
        <p:blipFill rotWithShape="1">
          <a:blip r:embed="rId2"/>
          <a:srcRect t="16704"/>
          <a:stretch/>
        </p:blipFill>
        <p:spPr>
          <a:xfrm>
            <a:off x="2103685" y="2415653"/>
            <a:ext cx="7777293" cy="4047809"/>
          </a:xfrm>
          <a:prstGeom prst="rect">
            <a:avLst/>
          </a:prstGeom>
        </p:spPr>
      </p:pic>
      <p:sp>
        <p:nvSpPr>
          <p:cNvPr id="3" name="ZoneTexte 2"/>
          <p:cNvSpPr txBox="1"/>
          <p:nvPr/>
        </p:nvSpPr>
        <p:spPr>
          <a:xfrm>
            <a:off x="8966579" y="3070746"/>
            <a:ext cx="2579427" cy="400110"/>
          </a:xfrm>
          <a:prstGeom prst="rect">
            <a:avLst/>
          </a:prstGeom>
          <a:noFill/>
        </p:spPr>
        <p:txBody>
          <a:bodyPr wrap="square" rtlCol="0">
            <a:spAutoFit/>
          </a:bodyPr>
          <a:lstStyle/>
          <a:p>
            <a:r>
              <a:rPr lang="fr-FR" sz="2000" b="1" dirty="0"/>
              <a:t>Les livrables attendus</a:t>
            </a:r>
          </a:p>
        </p:txBody>
      </p:sp>
      <p:sp>
        <p:nvSpPr>
          <p:cNvPr id="5" name="ZoneTexte 4"/>
          <p:cNvSpPr txBox="1"/>
          <p:nvPr/>
        </p:nvSpPr>
        <p:spPr>
          <a:xfrm>
            <a:off x="9457899" y="3657600"/>
            <a:ext cx="2088107" cy="369332"/>
          </a:xfrm>
          <a:prstGeom prst="rect">
            <a:avLst/>
          </a:prstGeom>
          <a:noFill/>
        </p:spPr>
        <p:txBody>
          <a:bodyPr wrap="square" rtlCol="0">
            <a:spAutoFit/>
          </a:bodyPr>
          <a:lstStyle/>
          <a:p>
            <a:r>
              <a:rPr lang="fr-FR" dirty="0"/>
              <a:t>Les jalons</a:t>
            </a:r>
          </a:p>
        </p:txBody>
      </p:sp>
    </p:spTree>
    <p:extLst>
      <p:ext uri="{BB962C8B-B14F-4D97-AF65-F5344CB8AC3E}">
        <p14:creationId xmlns:p14="http://schemas.microsoft.com/office/powerpoint/2010/main" val="3818396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L’équilibre « technique-coûts-délais »</a:t>
            </a:r>
          </a:p>
        </p:txBody>
      </p:sp>
      <p:pic>
        <p:nvPicPr>
          <p:cNvPr id="4" name="Espace réservé du contenu 3"/>
          <p:cNvPicPr>
            <a:picLocks noGrp="1" noChangeAspect="1"/>
          </p:cNvPicPr>
          <p:nvPr>
            <p:ph idx="1"/>
          </p:nvPr>
        </p:nvPicPr>
        <p:blipFill rotWithShape="1">
          <a:blip r:embed="rId2"/>
          <a:srcRect l="8749" t="13825" r="7554" b="1851"/>
          <a:stretch/>
        </p:blipFill>
        <p:spPr>
          <a:xfrm>
            <a:off x="3521122" y="2429301"/>
            <a:ext cx="5089351" cy="4059598"/>
          </a:xfrm>
          <a:prstGeom prst="rect">
            <a:avLst/>
          </a:prstGeom>
        </p:spPr>
      </p:pic>
    </p:spTree>
    <p:extLst>
      <p:ext uri="{BB962C8B-B14F-4D97-AF65-F5344CB8AC3E}">
        <p14:creationId xmlns:p14="http://schemas.microsoft.com/office/powerpoint/2010/main" val="45884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998181" y="1820035"/>
            <a:ext cx="8259328" cy="4391638"/>
          </a:xfrm>
          <a:prstGeom prst="rect">
            <a:avLst/>
          </a:prstGeom>
        </p:spPr>
      </p:pic>
      <p:cxnSp>
        <p:nvCxnSpPr>
          <p:cNvPr id="4" name="Connecteur droit avec flèche 3"/>
          <p:cNvCxnSpPr/>
          <p:nvPr/>
        </p:nvCxnSpPr>
        <p:spPr>
          <a:xfrm flipV="1">
            <a:off x="6837528" y="1751796"/>
            <a:ext cx="423081" cy="5732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 name="Rectangle 4"/>
          <p:cNvSpPr/>
          <p:nvPr/>
        </p:nvSpPr>
        <p:spPr>
          <a:xfrm>
            <a:off x="6530455" y="1330656"/>
            <a:ext cx="2006220" cy="45525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Contrat</a:t>
            </a:r>
          </a:p>
        </p:txBody>
      </p:sp>
      <p:cxnSp>
        <p:nvCxnSpPr>
          <p:cNvPr id="8" name="Connecteur droit avec flèche 7"/>
          <p:cNvCxnSpPr/>
          <p:nvPr/>
        </p:nvCxnSpPr>
        <p:spPr>
          <a:xfrm flipV="1">
            <a:off x="8946105" y="2197289"/>
            <a:ext cx="990073" cy="159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à coins arrondis 8"/>
          <p:cNvSpPr/>
          <p:nvPr/>
        </p:nvSpPr>
        <p:spPr>
          <a:xfrm>
            <a:off x="9936178" y="1933600"/>
            <a:ext cx="1746913" cy="57320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Sous-traitant</a:t>
            </a:r>
          </a:p>
        </p:txBody>
      </p:sp>
      <p:cxnSp>
        <p:nvCxnSpPr>
          <p:cNvPr id="11" name="Connecteur droit avec flèche 10"/>
          <p:cNvCxnSpPr/>
          <p:nvPr/>
        </p:nvCxnSpPr>
        <p:spPr>
          <a:xfrm>
            <a:off x="8905163" y="2620370"/>
            <a:ext cx="1078173" cy="95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à coins arrondis 12"/>
          <p:cNvSpPr/>
          <p:nvPr/>
        </p:nvSpPr>
        <p:spPr>
          <a:xfrm>
            <a:off x="9983336" y="2620370"/>
            <a:ext cx="1378424" cy="51861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Fournisseurs (achats)</a:t>
            </a:r>
          </a:p>
        </p:txBody>
      </p:sp>
      <p:sp>
        <p:nvSpPr>
          <p:cNvPr id="17" name="ZoneTexte 16"/>
          <p:cNvSpPr txBox="1"/>
          <p:nvPr/>
        </p:nvSpPr>
        <p:spPr>
          <a:xfrm>
            <a:off x="1856096" y="668740"/>
            <a:ext cx="8401413" cy="584775"/>
          </a:xfrm>
          <a:prstGeom prst="rect">
            <a:avLst/>
          </a:prstGeom>
          <a:noFill/>
        </p:spPr>
        <p:txBody>
          <a:bodyPr wrap="square" rtlCol="0">
            <a:spAutoFit/>
          </a:bodyPr>
          <a:lstStyle/>
          <a:p>
            <a:pPr algn="ctr"/>
            <a:r>
              <a:rPr lang="fr-FR" sz="3200" b="1" dirty="0"/>
              <a:t>Les acteurs du projet</a:t>
            </a:r>
          </a:p>
        </p:txBody>
      </p:sp>
    </p:spTree>
    <p:extLst>
      <p:ext uri="{BB962C8B-B14F-4D97-AF65-F5344CB8AC3E}">
        <p14:creationId xmlns:p14="http://schemas.microsoft.com/office/powerpoint/2010/main" val="3386936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 </a:t>
            </a:r>
            <a:endParaRPr lang="fr-FR" sz="4000" dirty="0"/>
          </a:p>
        </p:txBody>
      </p:sp>
      <p:sp>
        <p:nvSpPr>
          <p:cNvPr id="4" name="Espace réservé du texte 3"/>
          <p:cNvSpPr>
            <a:spLocks noGrp="1"/>
          </p:cNvSpPr>
          <p:nvPr>
            <p:ph type="body" idx="1"/>
          </p:nvPr>
        </p:nvSpPr>
        <p:spPr>
          <a:xfrm>
            <a:off x="1138829" y="1819358"/>
            <a:ext cx="4718304" cy="576262"/>
          </a:xfrm>
        </p:spPr>
        <p:txBody>
          <a:bodyPr/>
          <a:lstStyle/>
          <a:p>
            <a:pPr algn="ctr"/>
            <a:r>
              <a:rPr lang="fr-FR" dirty="0"/>
              <a:t>MAÎTRE D'OUVRAGE </a:t>
            </a:r>
          </a:p>
        </p:txBody>
      </p:sp>
      <p:sp>
        <p:nvSpPr>
          <p:cNvPr id="5" name="Espace réservé du contenu 4"/>
          <p:cNvSpPr>
            <a:spLocks noGrp="1"/>
          </p:cNvSpPr>
          <p:nvPr>
            <p:ph sz="half" idx="2"/>
          </p:nvPr>
        </p:nvSpPr>
        <p:spPr>
          <a:xfrm>
            <a:off x="926261" y="2536521"/>
            <a:ext cx="5143439" cy="3387432"/>
          </a:xfrm>
        </p:spPr>
        <p:txBody>
          <a:bodyPr>
            <a:normAutofit fontScale="70000" lnSpcReduction="20000"/>
          </a:bodyPr>
          <a:lstStyle/>
          <a:p>
            <a:r>
              <a:rPr lang="fr-FR" dirty="0"/>
              <a:t>Est une </a:t>
            </a:r>
            <a:r>
              <a:rPr lang="fr-FR" b="1" dirty="0"/>
              <a:t>personne morale </a:t>
            </a:r>
            <a:r>
              <a:rPr lang="fr-FR" dirty="0"/>
              <a:t>(une entreprise, un service...).  </a:t>
            </a:r>
          </a:p>
          <a:p>
            <a:r>
              <a:rPr lang="fr-FR" dirty="0"/>
              <a:t>Le </a:t>
            </a:r>
            <a:r>
              <a:rPr lang="fr-FR" b="1" dirty="0"/>
              <a:t>client </a:t>
            </a:r>
            <a:r>
              <a:rPr lang="fr-FR" dirty="0"/>
              <a:t>du projet (mais pas forcément l'utilisateur) ; </a:t>
            </a:r>
          </a:p>
          <a:p>
            <a:r>
              <a:rPr lang="fr-FR" b="1" dirty="0"/>
              <a:t>Représente les utilisateurs finaux </a:t>
            </a:r>
            <a:r>
              <a:rPr lang="fr-FR" dirty="0"/>
              <a:t>à qui l'ouvrage est destiné. </a:t>
            </a:r>
          </a:p>
          <a:p>
            <a:r>
              <a:rPr lang="fr-FR" dirty="0"/>
              <a:t>Chargée de </a:t>
            </a:r>
            <a:r>
              <a:rPr lang="fr-FR" b="1" dirty="0"/>
              <a:t>définir l'expression du besoin</a:t>
            </a:r>
            <a:r>
              <a:rPr lang="fr-FR" dirty="0"/>
              <a:t>. </a:t>
            </a:r>
          </a:p>
          <a:p>
            <a:r>
              <a:rPr lang="fr-FR" dirty="0"/>
              <a:t>Elle n'a généralement aucune idée sur les contraintes techniques qu'elle impose aux développeurs.</a:t>
            </a:r>
          </a:p>
          <a:p>
            <a:r>
              <a:rPr lang="fr-FR" dirty="0"/>
              <a:t>Détient la connaissance fonctionnelle du domaine dans lequel s'inscrit le projet. </a:t>
            </a:r>
          </a:p>
          <a:p>
            <a:r>
              <a:rPr lang="fr-FR" dirty="0"/>
              <a:t>Le client peut-être interne et externe</a:t>
            </a:r>
          </a:p>
          <a:p>
            <a:endParaRPr lang="fr-FR" dirty="0"/>
          </a:p>
          <a:p>
            <a:endParaRPr lang="fr-FR" dirty="0"/>
          </a:p>
          <a:p>
            <a:endParaRPr lang="fr-FR" dirty="0"/>
          </a:p>
        </p:txBody>
      </p:sp>
      <p:sp>
        <p:nvSpPr>
          <p:cNvPr id="6" name="Espace réservé du texte 5"/>
          <p:cNvSpPr>
            <a:spLocks noGrp="1"/>
          </p:cNvSpPr>
          <p:nvPr>
            <p:ph type="body" sz="quarter" idx="3"/>
          </p:nvPr>
        </p:nvSpPr>
        <p:spPr>
          <a:xfrm>
            <a:off x="6180668" y="1819358"/>
            <a:ext cx="4718304" cy="576262"/>
          </a:xfrm>
        </p:spPr>
        <p:txBody>
          <a:bodyPr/>
          <a:lstStyle/>
          <a:p>
            <a:pPr algn="ctr"/>
            <a:r>
              <a:rPr lang="fr-FR" dirty="0"/>
              <a:t>MAÎTRE D‘OEUVRE</a:t>
            </a:r>
          </a:p>
        </p:txBody>
      </p:sp>
      <p:sp>
        <p:nvSpPr>
          <p:cNvPr id="7" name="Espace réservé du contenu 6"/>
          <p:cNvSpPr>
            <a:spLocks noGrp="1"/>
          </p:cNvSpPr>
          <p:nvPr>
            <p:ph sz="quarter" idx="4"/>
          </p:nvPr>
        </p:nvSpPr>
        <p:spPr>
          <a:xfrm>
            <a:off x="5857133" y="2569872"/>
            <a:ext cx="5541336" cy="3604603"/>
          </a:xfrm>
        </p:spPr>
        <p:txBody>
          <a:bodyPr>
            <a:normAutofit fontScale="62500" lnSpcReduction="20000"/>
          </a:bodyPr>
          <a:lstStyle/>
          <a:p>
            <a:pPr algn="just"/>
            <a:r>
              <a:rPr lang="fr-FR" sz="2600" dirty="0"/>
              <a:t>L'organe </a:t>
            </a:r>
            <a:r>
              <a:rPr lang="fr-FR" sz="2600" b="1" dirty="0"/>
              <a:t>réalisateur du projet</a:t>
            </a:r>
            <a:r>
              <a:rPr lang="fr-FR" sz="2600" dirty="0"/>
              <a:t>, représenté par le chef de projet</a:t>
            </a:r>
          </a:p>
          <a:p>
            <a:pPr algn="just"/>
            <a:r>
              <a:rPr lang="fr-FR" sz="2600" dirty="0"/>
              <a:t>L'entité retenue par la MOA en qualité de chef de projet responsable des </a:t>
            </a:r>
            <a:r>
              <a:rPr lang="fr-FR" sz="2600" b="1" dirty="0"/>
              <a:t>choix techniques et de la réalisation </a:t>
            </a:r>
            <a:r>
              <a:rPr lang="fr-FR" sz="2600" dirty="0"/>
              <a:t>des livrables.</a:t>
            </a:r>
          </a:p>
          <a:p>
            <a:pPr algn="just"/>
            <a:r>
              <a:rPr lang="fr-FR" sz="2600" dirty="0"/>
              <a:t>La maîtrise d'œuvre (MOE) est </a:t>
            </a:r>
            <a:r>
              <a:rPr lang="fr-FR" sz="2600" b="1" dirty="0"/>
              <a:t>garante de la bonne réalisation technique des solutions</a:t>
            </a:r>
            <a:r>
              <a:rPr lang="fr-FR" sz="2600" dirty="0"/>
              <a:t> et elle fournit le produit final (livrable). </a:t>
            </a:r>
          </a:p>
          <a:p>
            <a:pPr algn="just"/>
            <a:r>
              <a:rPr lang="fr-FR" sz="2600" dirty="0"/>
              <a:t> La maîtrise d'œuvre a pour principale responsabilité de </a:t>
            </a:r>
            <a:r>
              <a:rPr lang="fr-FR" sz="2600" b="1" dirty="0"/>
              <a:t>concevoir et de réaliser (ou faire réaliser) les livrables attendus </a:t>
            </a:r>
            <a:r>
              <a:rPr lang="fr-FR" sz="2600" dirty="0"/>
              <a:t>par la MOA. </a:t>
            </a:r>
          </a:p>
          <a:p>
            <a:pPr algn="just"/>
            <a:r>
              <a:rPr lang="fr-FR" sz="2600" dirty="0"/>
              <a:t>La maîtrise d'œuvre a une responsabilité très importante : elle s'engage à ce que la solution réalisée soit conforme au cahier des charges et aux spécifications fonctionnelles signées par la MOA dans les délais et coûts alloués.</a:t>
            </a:r>
          </a:p>
          <a:p>
            <a:endParaRPr lang="fr-FR" dirty="0"/>
          </a:p>
          <a:p>
            <a:endParaRPr lang="fr-FR" dirty="0"/>
          </a:p>
        </p:txBody>
      </p:sp>
      <p:sp>
        <p:nvSpPr>
          <p:cNvPr id="9" name="ZoneTexte 8"/>
          <p:cNvSpPr txBox="1"/>
          <p:nvPr/>
        </p:nvSpPr>
        <p:spPr>
          <a:xfrm>
            <a:off x="1042914" y="777626"/>
            <a:ext cx="9853684" cy="923330"/>
          </a:xfrm>
          <a:prstGeom prst="rect">
            <a:avLst/>
          </a:prstGeom>
          <a:noFill/>
        </p:spPr>
        <p:txBody>
          <a:bodyPr wrap="square" rtlCol="0">
            <a:spAutoFit/>
          </a:bodyPr>
          <a:lstStyle/>
          <a:p>
            <a:pPr algn="just"/>
            <a:r>
              <a:rPr lang="fr-FR" dirty="0">
                <a:solidFill>
                  <a:srgbClr val="FF0000"/>
                </a:solidFill>
              </a:rPr>
              <a:t>Ils sont deux composantes essentielles d'un projet. </a:t>
            </a:r>
          </a:p>
          <a:p>
            <a:pPr algn="just"/>
            <a:r>
              <a:rPr lang="fr-FR" dirty="0">
                <a:solidFill>
                  <a:srgbClr val="FF0000"/>
                </a:solidFill>
              </a:rPr>
              <a:t>Il faut éviter la confusion des rôles. </a:t>
            </a:r>
          </a:p>
          <a:p>
            <a:pPr algn="just"/>
            <a:r>
              <a:rPr lang="fr-FR" dirty="0">
                <a:solidFill>
                  <a:srgbClr val="FF0000"/>
                </a:solidFill>
              </a:rPr>
              <a:t>Le projet est aussi une aventure humaine, qui mobilise un ensemble d'acteurs pour atteindre un but. </a:t>
            </a:r>
          </a:p>
        </p:txBody>
      </p:sp>
    </p:spTree>
    <p:extLst>
      <p:ext uri="{BB962C8B-B14F-4D97-AF65-F5344CB8AC3E}">
        <p14:creationId xmlns:p14="http://schemas.microsoft.com/office/powerpoint/2010/main" val="205310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set>
                                      <p:cBhvr>
                                        <p:cTn id="9" dur="500" fill="hold"/>
                                        <p:tgtEl>
                                          <p:spTgt spid="9">
                                            <p:txEl>
                                              <p:pRg st="0" end="0"/>
                                            </p:txEl>
                                          </p:spTgt>
                                        </p:tgtEl>
                                        <p:attrNameLst>
                                          <p:attrName>fill.on</p:attrName>
                                        </p:attrNameLst>
                                      </p:cBhvr>
                                      <p:to>
                                        <p:strVal val="true"/>
                                      </p:to>
                                    </p:set>
                                  </p:childTnLst>
                                </p:cTn>
                              </p:par>
                              <p:par>
                                <p:cTn id="10" presetID="19" presetClass="emph" presetSubtype="0" fill="hold" nodeType="withEffect">
                                  <p:stCondLst>
                                    <p:cond delay="0"/>
                                  </p:stCondLst>
                                  <p:childTnLst>
                                    <p:animClr clrSpc="rgb" dir="cw">
                                      <p:cBhvr override="childStyle">
                                        <p:cTn id="11" dur="500" fill="hold"/>
                                        <p:tgtEl>
                                          <p:spTgt spid="9">
                                            <p:txEl>
                                              <p:pRg st="1" end="1"/>
                                            </p:txEl>
                                          </p:spTgt>
                                        </p:tgtEl>
                                        <p:attrNameLst>
                                          <p:attrName>style.color</p:attrName>
                                        </p:attrNameLst>
                                      </p:cBhvr>
                                      <p:to>
                                        <a:schemeClr val="accent2"/>
                                      </p:to>
                                    </p:animClr>
                                    <p:animClr clrSpc="rgb" dir="cw">
                                      <p:cBhvr>
                                        <p:cTn id="12" dur="500" fill="hold"/>
                                        <p:tgtEl>
                                          <p:spTgt spid="9">
                                            <p:txEl>
                                              <p:pRg st="1" end="1"/>
                                            </p:txEl>
                                          </p:spTgt>
                                        </p:tgtEl>
                                        <p:attrNameLst>
                                          <p:attrName>fillcolor</p:attrName>
                                        </p:attrNameLst>
                                      </p:cBhvr>
                                      <p:to>
                                        <a:schemeClr val="accent2"/>
                                      </p:to>
                                    </p:animClr>
                                    <p:set>
                                      <p:cBhvr>
                                        <p:cTn id="13" dur="500" fill="hold"/>
                                        <p:tgtEl>
                                          <p:spTgt spid="9">
                                            <p:txEl>
                                              <p:pRg st="1" end="1"/>
                                            </p:txEl>
                                          </p:spTgt>
                                        </p:tgtEl>
                                        <p:attrNameLst>
                                          <p:attrName>fill.type</p:attrName>
                                        </p:attrNameLst>
                                      </p:cBhvr>
                                      <p:to>
                                        <p:strVal val="solid"/>
                                      </p:to>
                                    </p:set>
                                    <p:set>
                                      <p:cBhvr>
                                        <p:cTn id="14" dur="500" fill="hold"/>
                                        <p:tgtEl>
                                          <p:spTgt spid="9">
                                            <p:txEl>
                                              <p:pRg st="1" end="1"/>
                                            </p:txEl>
                                          </p:spTgt>
                                        </p:tgtEl>
                                        <p:attrNameLst>
                                          <p:attrName>fill.on</p:attrName>
                                        </p:attrNameLst>
                                      </p:cBhvr>
                                      <p:to>
                                        <p:strVal val="true"/>
                                      </p:to>
                                    </p:set>
                                  </p:childTnLst>
                                </p:cTn>
                              </p:par>
                              <p:par>
                                <p:cTn id="15" presetID="19" presetClass="emph" presetSubtype="0" fill="hold" nodeType="withEffect">
                                  <p:stCondLst>
                                    <p:cond delay="0"/>
                                  </p:stCondLst>
                                  <p:childTnLst>
                                    <p:animClr clrSpc="rgb" dir="cw">
                                      <p:cBhvr override="childStyle">
                                        <p:cTn id="16" dur="500" fill="hold"/>
                                        <p:tgtEl>
                                          <p:spTgt spid="9">
                                            <p:txEl>
                                              <p:pRg st="2" end="2"/>
                                            </p:txEl>
                                          </p:spTgt>
                                        </p:tgtEl>
                                        <p:attrNameLst>
                                          <p:attrName>style.color</p:attrName>
                                        </p:attrNameLst>
                                      </p:cBhvr>
                                      <p:to>
                                        <a:schemeClr val="accent2"/>
                                      </p:to>
                                    </p:animClr>
                                    <p:animClr clrSpc="rgb" dir="cw">
                                      <p:cBhvr>
                                        <p:cTn id="17" dur="500" fill="hold"/>
                                        <p:tgtEl>
                                          <p:spTgt spid="9">
                                            <p:txEl>
                                              <p:pRg st="2" end="2"/>
                                            </p:txEl>
                                          </p:spTgt>
                                        </p:tgtEl>
                                        <p:attrNameLst>
                                          <p:attrName>fillcolor</p:attrName>
                                        </p:attrNameLst>
                                      </p:cBhvr>
                                      <p:to>
                                        <a:schemeClr val="accent2"/>
                                      </p:to>
                                    </p:animClr>
                                    <p:set>
                                      <p:cBhvr>
                                        <p:cTn id="18" dur="500" fill="hold"/>
                                        <p:tgtEl>
                                          <p:spTgt spid="9">
                                            <p:txEl>
                                              <p:pRg st="2" end="2"/>
                                            </p:txEl>
                                          </p:spTgt>
                                        </p:tgtEl>
                                        <p:attrNameLst>
                                          <p:attrName>fill.type</p:attrName>
                                        </p:attrNameLst>
                                      </p:cBhvr>
                                      <p:to>
                                        <p:strVal val="solid"/>
                                      </p:to>
                                    </p:set>
                                    <p:set>
                                      <p:cBhvr>
                                        <p:cTn id="19" dur="500" fill="hold"/>
                                        <p:tgtEl>
                                          <p:spTgt spid="9">
                                            <p:txEl>
                                              <p:pRg st="2" end="2"/>
                                            </p:txEl>
                                          </p:spTgt>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
                                            <p:txEl>
                                              <p:pRg st="5" end="5"/>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7">
                                            <p:txEl>
                                              <p:pRg st="1" end="1"/>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7">
                                            <p:txEl>
                                              <p:pRg st="2" end="2"/>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7">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09935" y="861325"/>
            <a:ext cx="10277475" cy="5164138"/>
          </a:xfrm>
        </p:spPr>
        <p:txBody>
          <a:bodyPr/>
          <a:lstStyle/>
          <a:p>
            <a:pPr algn="just"/>
            <a:r>
              <a:rPr lang="fr-FR" dirty="0"/>
              <a:t>Une </a:t>
            </a:r>
            <a:r>
              <a:rPr lang="fr-FR" b="1" dirty="0"/>
              <a:t>collaboration productive </a:t>
            </a:r>
            <a:r>
              <a:rPr lang="fr-FR" dirty="0"/>
              <a:t>et efficace doit être mise en place entre ces deux organes afin de mener le projet à la réussite</a:t>
            </a:r>
          </a:p>
          <a:p>
            <a:pPr algn="just"/>
            <a:r>
              <a:rPr lang="fr-FR" dirty="0"/>
              <a:t>La relation entre MOA et MOE doit normalement être </a:t>
            </a:r>
            <a:r>
              <a:rPr lang="fr-FR" b="1" dirty="0"/>
              <a:t>définie par un contrat</a:t>
            </a:r>
            <a:r>
              <a:rPr lang="fr-FR" dirty="0"/>
              <a:t>, qui précise les engagements de chacune des parties. </a:t>
            </a:r>
          </a:p>
          <a:p>
            <a:pPr algn="just"/>
            <a:r>
              <a:rPr lang="fr-FR" dirty="0"/>
              <a:t>Ce contrat s'appelle </a:t>
            </a:r>
            <a:r>
              <a:rPr lang="fr-FR" dirty="0">
                <a:solidFill>
                  <a:srgbClr val="FF0000"/>
                </a:solidFill>
              </a:rPr>
              <a:t>le cahier des charges</a:t>
            </a:r>
            <a:r>
              <a:rPr lang="fr-FR" dirty="0"/>
              <a:t> : </a:t>
            </a:r>
          </a:p>
          <a:p>
            <a:pPr algn="just">
              <a:buFont typeface="Wingdings" panose="05000000000000000000" pitchFamily="2" charset="2"/>
              <a:buChar char="ü"/>
            </a:pPr>
            <a:r>
              <a:rPr lang="fr-FR" dirty="0"/>
              <a:t>est un document contractuel décrivant ce qui est attendu du maître d’œuvre par le maître d’ouvrage. Il s’agit donc d’un document décrivant de la façon la plus précise possible, avec un vocabulaire simple, les besoins auxquels le maître d’œuvre doit répondre.</a:t>
            </a:r>
          </a:p>
        </p:txBody>
      </p:sp>
    </p:spTree>
    <p:extLst>
      <p:ext uri="{BB962C8B-B14F-4D97-AF65-F5344CB8AC3E}">
        <p14:creationId xmlns:p14="http://schemas.microsoft.com/office/powerpoint/2010/main" val="417022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12170" r="4469"/>
          <a:stretch/>
        </p:blipFill>
        <p:spPr>
          <a:xfrm>
            <a:off x="2456596" y="655094"/>
            <a:ext cx="7042245" cy="5445455"/>
          </a:xfrm>
          <a:prstGeom prst="rect">
            <a:avLst/>
          </a:prstGeom>
        </p:spPr>
      </p:pic>
    </p:spTree>
    <p:extLst>
      <p:ext uri="{BB962C8B-B14F-4D97-AF65-F5344CB8AC3E}">
        <p14:creationId xmlns:p14="http://schemas.microsoft.com/office/powerpoint/2010/main" val="2190435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071126" y="866417"/>
            <a:ext cx="8049748" cy="5125165"/>
          </a:xfrm>
          <a:prstGeom prst="rect">
            <a:avLst/>
          </a:prstGeom>
        </p:spPr>
      </p:pic>
      <p:sp>
        <p:nvSpPr>
          <p:cNvPr id="3" name="ZoneTexte 2"/>
          <p:cNvSpPr txBox="1"/>
          <p:nvPr/>
        </p:nvSpPr>
        <p:spPr>
          <a:xfrm>
            <a:off x="1828800" y="5322627"/>
            <a:ext cx="1392072" cy="95534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endParaRPr lang="fr-FR" dirty="0"/>
          </a:p>
        </p:txBody>
      </p:sp>
    </p:spTree>
    <p:extLst>
      <p:ext uri="{BB962C8B-B14F-4D97-AF65-F5344CB8AC3E}">
        <p14:creationId xmlns:p14="http://schemas.microsoft.com/office/powerpoint/2010/main" val="2124070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999287" y="928048"/>
            <a:ext cx="10246467" cy="5343463"/>
          </a:xfrm>
          <a:prstGeom prst="rect">
            <a:avLst/>
          </a:prstGeom>
        </p:spPr>
      </p:pic>
    </p:spTree>
    <p:extLst>
      <p:ext uri="{BB962C8B-B14F-4D97-AF65-F5344CB8AC3E}">
        <p14:creationId xmlns:p14="http://schemas.microsoft.com/office/powerpoint/2010/main" val="1250805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C306A-F075-F844-BD4E-7F93A0C6038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6EA63B6-7D72-9D4A-A9FC-D21D5E9A2018}"/>
              </a:ext>
            </a:extLst>
          </p:cNvPr>
          <p:cNvSpPr>
            <a:spLocks noGrp="1"/>
          </p:cNvSpPr>
          <p:nvPr>
            <p:ph idx="1"/>
          </p:nvPr>
        </p:nvSpPr>
        <p:spPr/>
        <p:txBody>
          <a:bodyPr/>
          <a:lstStyle/>
          <a:p>
            <a:endParaRPr lang="fr-FR"/>
          </a:p>
        </p:txBody>
      </p:sp>
      <p:pic>
        <p:nvPicPr>
          <p:cNvPr id="4" name="Image 3" descr="Une image contenant texte, personne, tableau&#10;&#10;Description générée automatiquement">
            <a:extLst>
              <a:ext uri="{FF2B5EF4-FFF2-40B4-BE49-F238E27FC236}">
                <a16:creationId xmlns:a16="http://schemas.microsoft.com/office/drawing/2014/main" id="{604A9CB7-50DC-0348-B127-410019AC87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104" y="704309"/>
            <a:ext cx="9687790" cy="5449382"/>
          </a:xfrm>
          <a:prstGeom prst="rect">
            <a:avLst/>
          </a:prstGeom>
        </p:spPr>
      </p:pic>
    </p:spTree>
    <p:extLst>
      <p:ext uri="{BB962C8B-B14F-4D97-AF65-F5344CB8AC3E}">
        <p14:creationId xmlns:p14="http://schemas.microsoft.com/office/powerpoint/2010/main" val="995467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chef de projet</a:t>
            </a:r>
          </a:p>
        </p:txBody>
      </p:sp>
      <p:sp>
        <p:nvSpPr>
          <p:cNvPr id="3" name="Espace réservé du contenu 2"/>
          <p:cNvSpPr>
            <a:spLocks noGrp="1"/>
          </p:cNvSpPr>
          <p:nvPr>
            <p:ph idx="1"/>
          </p:nvPr>
        </p:nvSpPr>
        <p:spPr/>
        <p:txBody>
          <a:bodyPr/>
          <a:lstStyle/>
          <a:p>
            <a:pPr marL="355600" indent="-355600" algn="just"/>
            <a:r>
              <a:rPr lang="fr-FR" dirty="0"/>
              <a:t>Le chef de projet MOE est le </a:t>
            </a:r>
            <a:r>
              <a:rPr lang="fr-FR" b="1" dirty="0"/>
              <a:t>garant du bon déroulement </a:t>
            </a:r>
            <a:r>
              <a:rPr lang="fr-FR" dirty="0"/>
              <a:t>des opérations d'un projet donné. </a:t>
            </a:r>
          </a:p>
          <a:p>
            <a:pPr marL="355600" indent="-355600" algn="just"/>
            <a:r>
              <a:rPr lang="fr-FR" dirty="0"/>
              <a:t>Il en est le </a:t>
            </a:r>
            <a:r>
              <a:rPr lang="fr-FR" b="1" dirty="0"/>
              <a:t>chef de chantier</a:t>
            </a:r>
            <a:r>
              <a:rPr lang="fr-FR" dirty="0"/>
              <a:t>, et doit s'assurer du bon déroulement des tâches, planifier, coordonner, veiller à la qualité des livrables et être l'interlocuteur privilégié avec la maîtrise d'ouvrage.</a:t>
            </a:r>
          </a:p>
          <a:p>
            <a:pPr marL="355600" indent="-355600" algn="just"/>
            <a:r>
              <a:rPr lang="fr-FR" b="1" dirty="0"/>
              <a:t>Chef d'orchestre</a:t>
            </a:r>
            <a:r>
              <a:rPr lang="fr-FR" dirty="0"/>
              <a:t>, il est chargé d'animer l'équipe projet, </a:t>
            </a:r>
          </a:p>
          <a:p>
            <a:pPr marL="355600" indent="-355600" algn="just"/>
            <a:r>
              <a:rPr lang="fr-FR" dirty="0"/>
              <a:t>Ce métier requiert des </a:t>
            </a:r>
            <a:r>
              <a:rPr lang="fr-FR" b="1" dirty="0"/>
              <a:t>qualités et des compétences incontournables</a:t>
            </a:r>
            <a:r>
              <a:rPr lang="fr-FR" dirty="0"/>
              <a:t>.</a:t>
            </a:r>
          </a:p>
        </p:txBody>
      </p:sp>
    </p:spTree>
    <p:extLst>
      <p:ext uri="{BB962C8B-B14F-4D97-AF65-F5344CB8AC3E}">
        <p14:creationId xmlns:p14="http://schemas.microsoft.com/office/powerpoint/2010/main" val="371334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41696" y="742311"/>
            <a:ext cx="9737677" cy="5399182"/>
          </a:xfrm>
        </p:spPr>
        <p:txBody>
          <a:bodyPr/>
          <a:lstStyle/>
          <a:p>
            <a:pPr algn="just"/>
            <a:r>
              <a:rPr lang="fr-FR" dirty="0"/>
              <a:t>La principale vocation du chef de projet est de faire en sorte </a:t>
            </a:r>
            <a:r>
              <a:rPr lang="fr-FR" dirty="0">
                <a:solidFill>
                  <a:srgbClr val="FF0000"/>
                </a:solidFill>
              </a:rPr>
              <a:t>qu'un projet arrive à son terme en atteignant les objectifs fixés</a:t>
            </a:r>
            <a:r>
              <a:rPr lang="fr-FR" dirty="0"/>
              <a:t>, dans les meilleures conditions de qualité, de coûts et de délais. Et de satisfaction du client ! </a:t>
            </a:r>
          </a:p>
          <a:p>
            <a:endParaRPr lang="fr-FR" dirty="0"/>
          </a:p>
        </p:txBody>
      </p:sp>
      <p:pic>
        <p:nvPicPr>
          <p:cNvPr id="2" name="Image 1"/>
          <p:cNvPicPr>
            <a:picLocks noChangeAspect="1"/>
          </p:cNvPicPr>
          <p:nvPr/>
        </p:nvPicPr>
        <p:blipFill>
          <a:blip r:embed="rId2"/>
          <a:stretch>
            <a:fillRect/>
          </a:stretch>
        </p:blipFill>
        <p:spPr>
          <a:xfrm>
            <a:off x="1770775" y="1980870"/>
            <a:ext cx="8459381" cy="4725059"/>
          </a:xfrm>
          <a:prstGeom prst="rect">
            <a:avLst/>
          </a:prstGeom>
        </p:spPr>
      </p:pic>
    </p:spTree>
    <p:extLst>
      <p:ext uri="{BB962C8B-B14F-4D97-AF65-F5344CB8AC3E}">
        <p14:creationId xmlns:p14="http://schemas.microsoft.com/office/powerpoint/2010/main" val="4170699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1.1 - Durée de vie déterminée d'un projet et de son produit :</a:t>
            </a:r>
            <a:br>
              <a:rPr lang="fr-FR" dirty="0"/>
            </a:br>
            <a:endParaRPr lang="fr-FR" dirty="0"/>
          </a:p>
        </p:txBody>
      </p:sp>
      <p:pic>
        <p:nvPicPr>
          <p:cNvPr id="11" name="Image 10"/>
          <p:cNvPicPr>
            <a:picLocks noChangeAspect="1"/>
          </p:cNvPicPr>
          <p:nvPr/>
        </p:nvPicPr>
        <p:blipFill rotWithShape="1">
          <a:blip r:embed="rId2"/>
          <a:srcRect t="24791"/>
          <a:stretch/>
        </p:blipFill>
        <p:spPr>
          <a:xfrm>
            <a:off x="978100" y="2627086"/>
            <a:ext cx="10430130" cy="3178628"/>
          </a:xfrm>
          <a:prstGeom prst="rect">
            <a:avLst/>
          </a:prstGeom>
        </p:spPr>
      </p:pic>
      <p:sp>
        <p:nvSpPr>
          <p:cNvPr id="3" name="Forme libre 2"/>
          <p:cNvSpPr/>
          <p:nvPr/>
        </p:nvSpPr>
        <p:spPr>
          <a:xfrm>
            <a:off x="6305267" y="3094616"/>
            <a:ext cx="3985146" cy="522041"/>
          </a:xfrm>
          <a:custGeom>
            <a:avLst/>
            <a:gdLst>
              <a:gd name="connsiteX0" fmla="*/ 0 w 3985146"/>
              <a:gd name="connsiteY0" fmla="*/ 522041 h 522041"/>
              <a:gd name="connsiteX1" fmla="*/ 2961564 w 3985146"/>
              <a:gd name="connsiteY1" fmla="*/ 3426 h 522041"/>
              <a:gd name="connsiteX2" fmla="*/ 3725838 w 3985146"/>
              <a:gd name="connsiteY2" fmla="*/ 303677 h 522041"/>
              <a:gd name="connsiteX3" fmla="*/ 3930555 w 3985146"/>
              <a:gd name="connsiteY3" fmla="*/ 440155 h 522041"/>
              <a:gd name="connsiteX4" fmla="*/ 3985146 w 3985146"/>
              <a:gd name="connsiteY4" fmla="*/ 453802 h 522041"/>
              <a:gd name="connsiteX5" fmla="*/ 3985146 w 3985146"/>
              <a:gd name="connsiteY5" fmla="*/ 453802 h 52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5146" h="522041">
                <a:moveTo>
                  <a:pt x="0" y="522041"/>
                </a:moveTo>
                <a:cubicBezTo>
                  <a:pt x="1170295" y="280930"/>
                  <a:pt x="2340591" y="39820"/>
                  <a:pt x="2961564" y="3426"/>
                </a:cubicBezTo>
                <a:cubicBezTo>
                  <a:pt x="3582537" y="-32968"/>
                  <a:pt x="3564340" y="230889"/>
                  <a:pt x="3725838" y="303677"/>
                </a:cubicBezTo>
                <a:cubicBezTo>
                  <a:pt x="3887336" y="376465"/>
                  <a:pt x="3887337" y="415134"/>
                  <a:pt x="3930555" y="440155"/>
                </a:cubicBezTo>
                <a:cubicBezTo>
                  <a:pt x="3973773" y="465176"/>
                  <a:pt x="3985146" y="453802"/>
                  <a:pt x="3985146" y="453802"/>
                </a:cubicBezTo>
                <a:lnTo>
                  <a:pt x="3985146" y="45380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3143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1.1 - Durée de vie déterminée d'un projet et de son produit :</a:t>
            </a:r>
            <a:br>
              <a:rPr lang="fr-FR" dirty="0"/>
            </a:br>
            <a:endParaRPr lang="fr-FR" dirty="0"/>
          </a:p>
        </p:txBody>
      </p:sp>
      <p:sp>
        <p:nvSpPr>
          <p:cNvPr id="4" name="Espace réservé du texte 3"/>
          <p:cNvSpPr>
            <a:spLocks noGrp="1"/>
          </p:cNvSpPr>
          <p:nvPr>
            <p:ph type="body" idx="1"/>
          </p:nvPr>
        </p:nvSpPr>
        <p:spPr>
          <a:xfrm>
            <a:off x="1295400" y="2460071"/>
            <a:ext cx="4718304" cy="576262"/>
          </a:xfrm>
        </p:spPr>
        <p:txBody>
          <a:bodyPr/>
          <a:lstStyle/>
          <a:p>
            <a:r>
              <a:rPr lang="fr-FR" sz="2400" dirty="0"/>
              <a:t>Cycle de développement du projet</a:t>
            </a:r>
          </a:p>
        </p:txBody>
      </p:sp>
      <p:sp>
        <p:nvSpPr>
          <p:cNvPr id="5" name="Espace réservé du contenu 4"/>
          <p:cNvSpPr>
            <a:spLocks noGrp="1"/>
          </p:cNvSpPr>
          <p:nvPr>
            <p:ph sz="half" idx="2"/>
          </p:nvPr>
        </p:nvSpPr>
        <p:spPr>
          <a:xfrm>
            <a:off x="1295400" y="3052762"/>
            <a:ext cx="4718304" cy="2823106"/>
          </a:xfrm>
        </p:spPr>
        <p:txBody>
          <a:bodyPr/>
          <a:lstStyle/>
          <a:p>
            <a:r>
              <a:rPr lang="fr-FR" dirty="0"/>
              <a:t>Dépense d’argent </a:t>
            </a:r>
          </a:p>
          <a:p>
            <a:r>
              <a:rPr lang="fr-FR" dirty="0"/>
              <a:t>Aléas</a:t>
            </a:r>
          </a:p>
          <a:p>
            <a:r>
              <a:rPr lang="fr-FR" dirty="0"/>
              <a:t>Rédaction du cahier des charges</a:t>
            </a:r>
          </a:p>
        </p:txBody>
      </p:sp>
      <p:sp>
        <p:nvSpPr>
          <p:cNvPr id="6" name="Espace réservé du texte 5"/>
          <p:cNvSpPr>
            <a:spLocks noGrp="1"/>
          </p:cNvSpPr>
          <p:nvPr>
            <p:ph type="body" sz="quarter" idx="3"/>
          </p:nvPr>
        </p:nvSpPr>
        <p:spPr>
          <a:xfrm>
            <a:off x="6178294" y="2476499"/>
            <a:ext cx="4718304" cy="576262"/>
          </a:xfrm>
        </p:spPr>
        <p:txBody>
          <a:bodyPr/>
          <a:lstStyle/>
          <a:p>
            <a:r>
              <a:rPr lang="fr-FR" dirty="0"/>
              <a:t> </a:t>
            </a:r>
          </a:p>
          <a:p>
            <a:r>
              <a:rPr lang="fr-FR" sz="2400" dirty="0"/>
              <a:t>Cycle de vie du produit</a:t>
            </a:r>
          </a:p>
        </p:txBody>
      </p:sp>
      <p:sp>
        <p:nvSpPr>
          <p:cNvPr id="7" name="Espace réservé du contenu 6"/>
          <p:cNvSpPr>
            <a:spLocks noGrp="1"/>
          </p:cNvSpPr>
          <p:nvPr>
            <p:ph sz="quarter" idx="4"/>
          </p:nvPr>
        </p:nvSpPr>
        <p:spPr>
          <a:xfrm>
            <a:off x="6180670" y="3052762"/>
            <a:ext cx="4718304" cy="2823106"/>
          </a:xfrm>
        </p:spPr>
        <p:txBody>
          <a:bodyPr/>
          <a:lstStyle/>
          <a:p>
            <a:r>
              <a:rPr lang="fr-FR" dirty="0"/>
              <a:t>Retour sur investissement</a:t>
            </a:r>
          </a:p>
          <a:p>
            <a:pPr marL="0" indent="0">
              <a:buNone/>
            </a:pPr>
            <a:endParaRPr lang="fr-FR" dirty="0"/>
          </a:p>
          <a:p>
            <a:r>
              <a:rPr lang="fr-FR" dirty="0"/>
              <a:t>Fin de vie du produit : rupture technologique…</a:t>
            </a:r>
          </a:p>
        </p:txBody>
      </p:sp>
    </p:spTree>
    <p:extLst>
      <p:ext uri="{BB962C8B-B14F-4D97-AF65-F5344CB8AC3E}">
        <p14:creationId xmlns:p14="http://schemas.microsoft.com/office/powerpoint/2010/main" val="352263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80573" y="818785"/>
            <a:ext cx="8630854" cy="5220429"/>
          </a:xfrm>
          <a:prstGeom prst="rect">
            <a:avLst/>
          </a:prstGeom>
        </p:spPr>
      </p:pic>
    </p:spTree>
    <p:extLst>
      <p:ext uri="{BB962C8B-B14F-4D97-AF65-F5344CB8AC3E}">
        <p14:creationId xmlns:p14="http://schemas.microsoft.com/office/powerpoint/2010/main" val="778408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1187354"/>
            <a:ext cx="9601196" cy="655093"/>
          </a:xfrm>
        </p:spPr>
        <p:txBody>
          <a:bodyPr>
            <a:normAutofit fontScale="90000"/>
          </a:bodyPr>
          <a:lstStyle/>
          <a:p>
            <a:r>
              <a:rPr lang="fr-FR" dirty="0"/>
              <a:t> 1.2 – Tout projet vise à satisfaire un besoin particulier </a:t>
            </a:r>
            <a:br>
              <a:rPr lang="fr-FR" dirty="0"/>
            </a:b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a:t>Mise en place d'une </a:t>
            </a:r>
            <a:r>
              <a:rPr lang="fr-FR" dirty="0">
                <a:solidFill>
                  <a:srgbClr val="FF0000"/>
                </a:solidFill>
              </a:rPr>
              <a:t>équipe de projet spécifique </a:t>
            </a:r>
            <a:r>
              <a:rPr lang="fr-FR" dirty="0"/>
              <a:t>qui doit atteindre </a:t>
            </a:r>
            <a:r>
              <a:rPr lang="fr-FR" b="1" dirty="0"/>
              <a:t>l'objectif du projet, dans un délai et avec un budget préalablement définis</a:t>
            </a:r>
            <a:r>
              <a:rPr lang="fr-FR" dirty="0"/>
              <a:t>.</a:t>
            </a:r>
          </a:p>
          <a:p>
            <a:r>
              <a:rPr lang="fr-FR" dirty="0"/>
              <a:t>L’équipe est différente selon les projets</a:t>
            </a:r>
          </a:p>
          <a:p>
            <a:r>
              <a:rPr lang="fr-FR" dirty="0"/>
              <a:t>Sauf petite entreprise</a:t>
            </a:r>
          </a:p>
          <a:p>
            <a:r>
              <a:rPr lang="fr-FR" dirty="0"/>
              <a:t>Il est impératif de </a:t>
            </a:r>
            <a:r>
              <a:rPr lang="fr-FR" dirty="0">
                <a:solidFill>
                  <a:srgbClr val="FF0000"/>
                </a:solidFill>
              </a:rPr>
              <a:t>s'assurer que l'on possède toutes les compétences qu'il faut, et en nombre suffisant, pour la réalisation du projet</a:t>
            </a:r>
            <a:r>
              <a:rPr lang="fr-FR" dirty="0"/>
              <a:t>.</a:t>
            </a:r>
          </a:p>
          <a:p>
            <a:r>
              <a:rPr lang="fr-FR" dirty="0"/>
              <a:t> Identification des compétences requises par le projet (techniques, juridiques, administratives, financières) et </a:t>
            </a:r>
            <a:r>
              <a:rPr lang="fr-FR" dirty="0">
                <a:solidFill>
                  <a:srgbClr val="FF0000"/>
                </a:solidFill>
              </a:rPr>
              <a:t>mobilisation d'un réseau de compétences</a:t>
            </a:r>
          </a:p>
          <a:p>
            <a:endParaRPr lang="fr-FR" dirty="0"/>
          </a:p>
          <a:p>
            <a:endParaRPr lang="fr-FR" dirty="0"/>
          </a:p>
          <a:p>
            <a:endParaRPr lang="fr-FR" dirty="0"/>
          </a:p>
        </p:txBody>
      </p:sp>
    </p:spTree>
    <p:extLst>
      <p:ext uri="{BB962C8B-B14F-4D97-AF65-F5344CB8AC3E}">
        <p14:creationId xmlns:p14="http://schemas.microsoft.com/office/powerpoint/2010/main" val="37143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L’équipe du projet</a:t>
            </a:r>
          </a:p>
        </p:txBody>
      </p:sp>
      <p:pic>
        <p:nvPicPr>
          <p:cNvPr id="4" name="Espace réservé du contenu 3"/>
          <p:cNvPicPr>
            <a:picLocks noGrp="1" noChangeAspect="1"/>
          </p:cNvPicPr>
          <p:nvPr>
            <p:ph idx="1"/>
          </p:nvPr>
        </p:nvPicPr>
        <p:blipFill>
          <a:blip r:embed="rId2"/>
          <a:stretch>
            <a:fillRect/>
          </a:stretch>
        </p:blipFill>
        <p:spPr>
          <a:xfrm>
            <a:off x="4473554" y="2584758"/>
            <a:ext cx="6220103" cy="3317875"/>
          </a:xfrm>
          <a:prstGeom prst="rect">
            <a:avLst/>
          </a:prstGeom>
        </p:spPr>
      </p:pic>
      <p:sp>
        <p:nvSpPr>
          <p:cNvPr id="5" name="ZoneTexte 4"/>
          <p:cNvSpPr txBox="1"/>
          <p:nvPr/>
        </p:nvSpPr>
        <p:spPr>
          <a:xfrm>
            <a:off x="1119116" y="2429301"/>
            <a:ext cx="3084394" cy="3416320"/>
          </a:xfrm>
          <a:prstGeom prst="rect">
            <a:avLst/>
          </a:prstGeom>
          <a:noFill/>
        </p:spPr>
        <p:txBody>
          <a:bodyPr wrap="square" rtlCol="0">
            <a:spAutoFit/>
          </a:bodyPr>
          <a:lstStyle/>
          <a:p>
            <a:r>
              <a:rPr lang="fr-FR" dirty="0"/>
              <a:t>Organisation de l’équipe de projet </a:t>
            </a:r>
          </a:p>
          <a:p>
            <a:pPr marL="285750" indent="-285750">
              <a:buFontTx/>
              <a:buChar char="-"/>
            </a:pPr>
            <a:r>
              <a:rPr lang="fr-FR" dirty="0"/>
              <a:t>Structure </a:t>
            </a:r>
          </a:p>
          <a:p>
            <a:pPr marL="285750" indent="-285750">
              <a:buFontTx/>
              <a:buChar char="-"/>
            </a:pPr>
            <a:r>
              <a:rPr lang="fr-FR" dirty="0"/>
              <a:t>Responsable, </a:t>
            </a:r>
          </a:p>
          <a:p>
            <a:pPr marL="285750" indent="-285750">
              <a:buFontTx/>
              <a:buChar char="-"/>
            </a:pPr>
            <a:r>
              <a:rPr lang="fr-FR" dirty="0"/>
              <a:t>rattachement hiérarchique et pouvoir de décision </a:t>
            </a:r>
          </a:p>
          <a:p>
            <a:pPr marL="285750" indent="-285750">
              <a:buFontTx/>
              <a:buChar char="-"/>
            </a:pPr>
            <a:r>
              <a:rPr lang="fr-FR" dirty="0"/>
              <a:t>Membres de l’équipe et disponibilité de chacun </a:t>
            </a:r>
          </a:p>
          <a:p>
            <a:pPr marL="285750" indent="-285750">
              <a:buFontTx/>
              <a:buChar char="-"/>
            </a:pPr>
            <a:r>
              <a:rPr lang="fr-FR" dirty="0"/>
              <a:t>Rôle de chacun </a:t>
            </a:r>
          </a:p>
          <a:p>
            <a:pPr marL="285750" indent="-285750">
              <a:buFontTx/>
              <a:buChar char="-"/>
            </a:pPr>
            <a:r>
              <a:rPr lang="fr-FR" dirty="0"/>
              <a:t>Méthodes de travail </a:t>
            </a:r>
          </a:p>
          <a:p>
            <a:pPr marL="285750" indent="-285750">
              <a:buFontTx/>
              <a:buChar char="-"/>
            </a:pPr>
            <a:r>
              <a:rPr lang="fr-FR" dirty="0"/>
              <a:t>Mode d’ élaboration des décisions</a:t>
            </a:r>
          </a:p>
        </p:txBody>
      </p:sp>
    </p:spTree>
    <p:extLst>
      <p:ext uri="{BB962C8B-B14F-4D97-AF65-F5344CB8AC3E}">
        <p14:creationId xmlns:p14="http://schemas.microsoft.com/office/powerpoint/2010/main" val="214491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641445"/>
            <a:ext cx="9601196" cy="1078174"/>
          </a:xfrm>
        </p:spPr>
        <p:txBody>
          <a:bodyPr>
            <a:normAutofit fontScale="90000"/>
          </a:bodyPr>
          <a:lstStyle/>
          <a:p>
            <a:r>
              <a:rPr lang="fr-FR" dirty="0"/>
              <a:t>Equilibre </a:t>
            </a:r>
            <a:r>
              <a:rPr lang="fr-FR" dirty="0" err="1"/>
              <a:t>coopétitif</a:t>
            </a:r>
            <a:r>
              <a:rPr lang="fr-FR" dirty="0"/>
              <a:t> de l'équipe de projet :</a:t>
            </a:r>
            <a:br>
              <a:rPr lang="fr-FR" dirty="0"/>
            </a:br>
            <a:endParaRPr lang="fr-FR" dirty="0"/>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1037230" y="1719619"/>
            <a:ext cx="10090163" cy="4729764"/>
          </a:xfrm>
          <a:prstGeom prst="rect">
            <a:avLst/>
          </a:prstGeom>
        </p:spPr>
      </p:pic>
    </p:spTree>
    <p:extLst>
      <p:ext uri="{BB962C8B-B14F-4D97-AF65-F5344CB8AC3E}">
        <p14:creationId xmlns:p14="http://schemas.microsoft.com/office/powerpoint/2010/main" val="2588457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146412" y="1146484"/>
            <a:ext cx="9845675" cy="4756150"/>
          </a:xfrm>
        </p:spPr>
        <p:txBody>
          <a:bodyPr/>
          <a:lstStyle/>
          <a:p>
            <a:r>
              <a:rPr lang="fr-FR" dirty="0"/>
              <a:t>Équilibre à trouve entre </a:t>
            </a:r>
            <a:r>
              <a:rPr lang="fr-FR" dirty="0">
                <a:solidFill>
                  <a:srgbClr val="FF0000"/>
                </a:solidFill>
              </a:rPr>
              <a:t>indépendance et objectifs unificateurs</a:t>
            </a:r>
            <a:r>
              <a:rPr lang="fr-FR" dirty="0"/>
              <a:t>, travail d’équipe</a:t>
            </a:r>
          </a:p>
          <a:p>
            <a:r>
              <a:rPr lang="fr-FR" dirty="0"/>
              <a:t>Entre </a:t>
            </a:r>
            <a:r>
              <a:rPr lang="fr-FR" dirty="0">
                <a:solidFill>
                  <a:srgbClr val="FF0000"/>
                </a:solidFill>
              </a:rPr>
              <a:t>innovation, créativité et rigueur, qualité</a:t>
            </a:r>
          </a:p>
          <a:p>
            <a:r>
              <a:rPr lang="fr-FR" dirty="0"/>
              <a:t>Faire un bon mix, savoir mixer les couleurs</a:t>
            </a:r>
          </a:p>
          <a:p>
            <a:r>
              <a:rPr lang="fr-FR" dirty="0"/>
              <a:t>Pour qu’une équipe de travail fonctionne, il faut </a:t>
            </a:r>
            <a:r>
              <a:rPr lang="fr-FR" dirty="0">
                <a:solidFill>
                  <a:srgbClr val="FF0000"/>
                </a:solidFill>
              </a:rPr>
              <a:t>différents profils </a:t>
            </a:r>
            <a:r>
              <a:rPr lang="fr-FR" dirty="0"/>
              <a:t>: ceux qui ont les idées, ceux qui cadrent, ceux qui écoutent, ceux qui stimulent, etc. </a:t>
            </a:r>
          </a:p>
          <a:p>
            <a:r>
              <a:rPr lang="fr-FR" dirty="0"/>
              <a:t>Test de personnalité : </a:t>
            </a:r>
            <a:r>
              <a:rPr lang="fr-FR" dirty="0">
                <a:solidFill>
                  <a:srgbClr val="FF0000"/>
                </a:solidFill>
              </a:rPr>
              <a:t>Test </a:t>
            </a:r>
            <a:r>
              <a:rPr lang="fr-FR" dirty="0" err="1">
                <a:solidFill>
                  <a:srgbClr val="FF0000"/>
                </a:solidFill>
              </a:rPr>
              <a:t>Belbin</a:t>
            </a:r>
            <a:endParaRPr lang="fr-FR" dirty="0">
              <a:solidFill>
                <a:srgbClr val="FF0000"/>
              </a:solidFill>
            </a:endParaRPr>
          </a:p>
        </p:txBody>
      </p:sp>
    </p:spTree>
    <p:extLst>
      <p:ext uri="{BB962C8B-B14F-4D97-AF65-F5344CB8AC3E}">
        <p14:creationId xmlns:p14="http://schemas.microsoft.com/office/powerpoint/2010/main" val="334748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309257" y="0"/>
            <a:ext cx="6023429" cy="6858000"/>
          </a:xfrm>
          <a:prstGeom prst="rect">
            <a:avLst/>
          </a:prstGeom>
        </p:spPr>
      </p:pic>
    </p:spTree>
    <p:extLst>
      <p:ext uri="{BB962C8B-B14F-4D97-AF65-F5344CB8AC3E}">
        <p14:creationId xmlns:p14="http://schemas.microsoft.com/office/powerpoint/2010/main" val="2994049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t>Théorie des cinq grands facteurs de personnalité (</a:t>
            </a:r>
            <a:r>
              <a:rPr lang="fr-FR" b="1" dirty="0" err="1"/>
              <a:t>Big</a:t>
            </a:r>
            <a:r>
              <a:rPr lang="fr-FR" b="1" dirty="0"/>
              <a:t> Five)</a:t>
            </a:r>
            <a:br>
              <a:rPr lang="fr-FR" b="1" dirty="0"/>
            </a:br>
            <a:endParaRPr lang="fr-FR" dirty="0"/>
          </a:p>
        </p:txBody>
      </p:sp>
      <p:sp>
        <p:nvSpPr>
          <p:cNvPr id="3" name="Espace réservé du contenu 2"/>
          <p:cNvSpPr>
            <a:spLocks noGrp="1"/>
          </p:cNvSpPr>
          <p:nvPr>
            <p:ph idx="1"/>
          </p:nvPr>
        </p:nvSpPr>
        <p:spPr/>
        <p:txBody>
          <a:bodyPr/>
          <a:lstStyle/>
          <a:p>
            <a:pPr algn="just"/>
            <a:r>
              <a:rPr lang="fr-FR" dirty="0"/>
              <a:t>Les cinq grands traits sont </a:t>
            </a:r>
            <a:r>
              <a:rPr lang="fr-FR" b="1" dirty="0"/>
              <a:t>l'Ouverture</a:t>
            </a:r>
            <a:r>
              <a:rPr lang="fr-FR" dirty="0"/>
              <a:t>, </a:t>
            </a:r>
            <a:r>
              <a:rPr lang="fr-FR" b="1" dirty="0"/>
              <a:t>la Conscience professionnelle</a:t>
            </a:r>
            <a:r>
              <a:rPr lang="fr-FR" dirty="0"/>
              <a:t>, </a:t>
            </a:r>
            <a:r>
              <a:rPr lang="fr-FR" b="1" dirty="0"/>
              <a:t>l'Extraversion</a:t>
            </a:r>
            <a:r>
              <a:rPr lang="fr-FR" dirty="0"/>
              <a:t>, </a:t>
            </a:r>
            <a:r>
              <a:rPr lang="fr-FR" b="1" dirty="0"/>
              <a:t>l'Agréabilité</a:t>
            </a:r>
            <a:r>
              <a:rPr lang="fr-FR" dirty="0"/>
              <a:t> et </a:t>
            </a:r>
            <a:r>
              <a:rPr lang="fr-FR" b="1" dirty="0"/>
              <a:t>le Névrosisme</a:t>
            </a:r>
            <a:r>
              <a:rPr lang="fr-FR" dirty="0"/>
              <a:t>, soit OCEAN :</a:t>
            </a:r>
          </a:p>
        </p:txBody>
      </p:sp>
    </p:spTree>
    <p:extLst>
      <p:ext uri="{BB962C8B-B14F-4D97-AF65-F5344CB8AC3E}">
        <p14:creationId xmlns:p14="http://schemas.microsoft.com/office/powerpoint/2010/main" val="3526777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001486" y="769257"/>
            <a:ext cx="9967913" cy="5458121"/>
          </a:xfrm>
        </p:spPr>
        <p:txBody>
          <a:bodyPr>
            <a:normAutofit fontScale="85000" lnSpcReduction="10000"/>
          </a:bodyPr>
          <a:lstStyle/>
          <a:p>
            <a:pPr algn="just"/>
            <a:r>
              <a:rPr lang="fr-FR" dirty="0">
                <a:hlinkClick r:id="rId2"/>
              </a:rPr>
              <a:t>Ouverture</a:t>
            </a:r>
            <a:r>
              <a:rPr lang="fr-FR" dirty="0"/>
              <a:t> – Les personnes qui aiment apprendre de nouvelles choses et apprécient les nouvelles expériences marquent généralement un score élevé en Ouverture. Cette dimension englobe des traits tels qu'être perspicace et imaginatif, et avoir de multiples centres d'intérêt.</a:t>
            </a:r>
          </a:p>
          <a:p>
            <a:pPr algn="just"/>
            <a:r>
              <a:rPr lang="fr-FR" dirty="0">
                <a:hlinkClick r:id="rId3"/>
              </a:rPr>
              <a:t>Conscience professionnelle</a:t>
            </a:r>
            <a:r>
              <a:rPr lang="fr-FR" dirty="0"/>
              <a:t> – Les personnes qui ont un haut degré de conscience professionnelle sont fiables et ponctuels. Les traits incluent le fait d'être organisé, méthodique et rigoureux.</a:t>
            </a:r>
          </a:p>
          <a:p>
            <a:pPr algn="just"/>
            <a:r>
              <a:rPr lang="fr-FR" dirty="0">
                <a:hlinkClick r:id="rId4"/>
              </a:rPr>
              <a:t>Extraversion</a:t>
            </a:r>
            <a:r>
              <a:rPr lang="fr-FR" dirty="0"/>
              <a:t> – Les extravertis puisent leur énergie dans l'interaction avec les autres, tandis que les introvertis la puisent au fond d'eux-mêmes. L'extraversion comprend des traits de type dynamique, loquace et assertif.</a:t>
            </a:r>
          </a:p>
          <a:p>
            <a:pPr algn="just"/>
            <a:r>
              <a:rPr lang="fr-FR" dirty="0">
                <a:hlinkClick r:id="rId5"/>
              </a:rPr>
              <a:t>Agréabilité</a:t>
            </a:r>
            <a:r>
              <a:rPr lang="fr-FR" dirty="0"/>
              <a:t> – Ces individus sont amicaux, coopérants et doués de compassion. Les personnes ayant un score bas d'agréabilité peuvent être plus distantes. Parmi les traits, citons le fait d'être gentil, affectueux et sympathique.</a:t>
            </a:r>
          </a:p>
          <a:p>
            <a:pPr algn="just"/>
            <a:r>
              <a:rPr lang="fr-FR" dirty="0">
                <a:hlinkClick r:id="rId6"/>
              </a:rPr>
              <a:t>Névrosisme</a:t>
            </a:r>
            <a:r>
              <a:rPr lang="fr-FR" dirty="0"/>
              <a:t> – On parle également de Stabilité émotionnelle. Cette dimension porte sur la stabilité émotionnelle de la personne et son degré d'émotions négatives. Les personnes qui marquent un score élevé en Névrosisme sont souvent confrontées à une instabilité émotionnelle et à des émotions négatives. Les traits incluent le fait d'être d'humeur changeante et tendu.</a:t>
            </a:r>
          </a:p>
          <a:p>
            <a:endParaRPr lang="fr-FR" dirty="0"/>
          </a:p>
        </p:txBody>
      </p:sp>
    </p:spTree>
    <p:extLst>
      <p:ext uri="{BB962C8B-B14F-4D97-AF65-F5344CB8AC3E}">
        <p14:creationId xmlns:p14="http://schemas.microsoft.com/office/powerpoint/2010/main" val="4037989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Les différentes formes d’équipe de projet </a:t>
            </a:r>
            <a:br>
              <a:rPr lang="fr-FR" dirty="0"/>
            </a:br>
            <a:endParaRPr lang="fr-FR" dirty="0"/>
          </a:p>
        </p:txBody>
      </p:sp>
      <p:pic>
        <p:nvPicPr>
          <p:cNvPr id="4" name="Espace réservé du contenu 3"/>
          <p:cNvPicPr>
            <a:picLocks noGrp="1" noChangeAspect="1"/>
          </p:cNvPicPr>
          <p:nvPr>
            <p:ph idx="1"/>
          </p:nvPr>
        </p:nvPicPr>
        <p:blipFill>
          <a:blip r:embed="rId2"/>
          <a:stretch>
            <a:fillRect/>
          </a:stretch>
        </p:blipFill>
        <p:spPr>
          <a:xfrm>
            <a:off x="2115403" y="1889158"/>
            <a:ext cx="8021684" cy="4361517"/>
          </a:xfrm>
          <a:prstGeom prst="rect">
            <a:avLst/>
          </a:prstGeom>
        </p:spPr>
      </p:pic>
    </p:spTree>
    <p:extLst>
      <p:ext uri="{BB962C8B-B14F-4D97-AF65-F5344CB8AC3E}">
        <p14:creationId xmlns:p14="http://schemas.microsoft.com/office/powerpoint/2010/main" val="3178119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La communication dans la vie d'une équipe :</a:t>
            </a:r>
            <a:br>
              <a:rPr lang="fr-FR" dirty="0"/>
            </a:br>
            <a:endParaRPr lang="fr-FR" dirty="0"/>
          </a:p>
        </p:txBody>
      </p:sp>
      <p:pic>
        <p:nvPicPr>
          <p:cNvPr id="4" name="Espace réservé du contenu 3"/>
          <p:cNvPicPr>
            <a:picLocks noGrp="1" noChangeAspect="1"/>
          </p:cNvPicPr>
          <p:nvPr>
            <p:ph idx="1"/>
          </p:nvPr>
        </p:nvPicPr>
        <p:blipFill rotWithShape="1">
          <a:blip r:embed="rId2"/>
          <a:srcRect t="19159"/>
          <a:stretch/>
        </p:blipFill>
        <p:spPr>
          <a:xfrm>
            <a:off x="1555807" y="1770743"/>
            <a:ext cx="9634707" cy="4383314"/>
          </a:xfrm>
          <a:prstGeom prst="rect">
            <a:avLst/>
          </a:prstGeom>
        </p:spPr>
      </p:pic>
    </p:spTree>
    <p:extLst>
      <p:ext uri="{BB962C8B-B14F-4D97-AF65-F5344CB8AC3E}">
        <p14:creationId xmlns:p14="http://schemas.microsoft.com/office/powerpoint/2010/main" val="318594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982663"/>
            <a:ext cx="9601200" cy="1303337"/>
          </a:xfrm>
        </p:spPr>
        <p:txBody>
          <a:bodyPr/>
          <a:lstStyle/>
          <a:p>
            <a:r>
              <a:rPr lang="fr-FR" dirty="0"/>
              <a:t>La communication</a:t>
            </a:r>
          </a:p>
        </p:txBody>
      </p:sp>
      <p:pic>
        <p:nvPicPr>
          <p:cNvPr id="4" name="Espace réservé du contenu 3"/>
          <p:cNvPicPr>
            <a:picLocks noGrp="1" noChangeAspect="1"/>
          </p:cNvPicPr>
          <p:nvPr>
            <p:ph idx="4294967295"/>
          </p:nvPr>
        </p:nvPicPr>
        <p:blipFill rotWithShape="1">
          <a:blip r:embed="rId2"/>
          <a:srcRect t="11357"/>
          <a:stretch/>
        </p:blipFill>
        <p:spPr>
          <a:xfrm>
            <a:off x="1201784" y="1959047"/>
            <a:ext cx="6891338" cy="3981450"/>
          </a:xfrm>
          <a:prstGeom prst="rect">
            <a:avLst/>
          </a:prstGeom>
        </p:spPr>
      </p:pic>
      <p:sp>
        <p:nvSpPr>
          <p:cNvPr id="5" name="ZoneTexte 4"/>
          <p:cNvSpPr txBox="1"/>
          <p:nvPr/>
        </p:nvSpPr>
        <p:spPr>
          <a:xfrm>
            <a:off x="8093122" y="2183642"/>
            <a:ext cx="3289111" cy="2308324"/>
          </a:xfrm>
          <a:prstGeom prst="rect">
            <a:avLst/>
          </a:prstGeom>
          <a:noFill/>
        </p:spPr>
        <p:txBody>
          <a:bodyPr wrap="square" rtlCol="0">
            <a:spAutoFit/>
          </a:bodyPr>
          <a:lstStyle/>
          <a:p>
            <a:pPr marL="285750" indent="-285750">
              <a:buFontTx/>
              <a:buChar char="-"/>
            </a:pPr>
            <a:r>
              <a:rPr lang="fr-FR" dirty="0"/>
              <a:t>Les méthodes de travail : </a:t>
            </a:r>
          </a:p>
          <a:p>
            <a:pPr marL="285750" indent="-285750">
              <a:buFontTx/>
              <a:buChar char="-"/>
            </a:pPr>
            <a:r>
              <a:rPr lang="fr-FR" dirty="0"/>
              <a:t>Réunions : types, périodicité </a:t>
            </a:r>
          </a:p>
          <a:p>
            <a:pPr marL="285750" indent="-285750">
              <a:buFontTx/>
              <a:buChar char="-"/>
            </a:pPr>
            <a:r>
              <a:rPr lang="fr-FR" dirty="0"/>
              <a:t>Documents : types, émission, approbation, diffusion</a:t>
            </a:r>
          </a:p>
          <a:p>
            <a:pPr marL="285750" indent="-285750">
              <a:buFontTx/>
              <a:buChar char="-"/>
            </a:pPr>
            <a:endParaRPr lang="fr-FR" dirty="0"/>
          </a:p>
          <a:p>
            <a:pPr marL="285750" indent="-285750">
              <a:buFontTx/>
              <a:buChar char="-"/>
            </a:pPr>
            <a:r>
              <a:rPr lang="fr-FR" dirty="0"/>
              <a:t>L’utilisation des outils informatiques de bureautique et de gestion de projet</a:t>
            </a:r>
          </a:p>
        </p:txBody>
      </p:sp>
    </p:spTree>
    <p:extLst>
      <p:ext uri="{BB962C8B-B14F-4D97-AF65-F5344CB8AC3E}">
        <p14:creationId xmlns:p14="http://schemas.microsoft.com/office/powerpoint/2010/main" val="3364859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1.3 – Tout projet est en partie novateur </a:t>
            </a:r>
          </a:p>
        </p:txBody>
      </p:sp>
      <p:sp>
        <p:nvSpPr>
          <p:cNvPr id="3" name="Espace réservé du contenu 2"/>
          <p:cNvSpPr>
            <a:spLocks noGrp="1"/>
          </p:cNvSpPr>
          <p:nvPr>
            <p:ph idx="1"/>
          </p:nvPr>
        </p:nvSpPr>
        <p:spPr/>
        <p:txBody>
          <a:bodyPr/>
          <a:lstStyle/>
          <a:p>
            <a:r>
              <a:rPr lang="fr-FR" dirty="0"/>
              <a:t>Innovation technique </a:t>
            </a:r>
          </a:p>
          <a:p>
            <a:r>
              <a:rPr lang="fr-FR" dirty="0"/>
              <a:t>Innovation géographique </a:t>
            </a:r>
          </a:p>
          <a:p>
            <a:r>
              <a:rPr lang="fr-FR" dirty="0"/>
              <a:t>Innovation de gestion (organisation, procédés)</a:t>
            </a:r>
          </a:p>
        </p:txBody>
      </p:sp>
    </p:spTree>
    <p:extLst>
      <p:ext uri="{BB962C8B-B14F-4D97-AF65-F5344CB8AC3E}">
        <p14:creationId xmlns:p14="http://schemas.microsoft.com/office/powerpoint/2010/main" val="888155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1.4 – Tout projet est complexe</a:t>
            </a:r>
            <a:br>
              <a:rPr lang="fr-FR" dirty="0"/>
            </a:br>
            <a:endParaRPr lang="fr-FR" dirty="0"/>
          </a:p>
        </p:txBody>
      </p:sp>
      <p:sp>
        <p:nvSpPr>
          <p:cNvPr id="3" name="Espace réservé du contenu 2"/>
          <p:cNvSpPr>
            <a:spLocks noGrp="1"/>
          </p:cNvSpPr>
          <p:nvPr>
            <p:ph idx="1"/>
          </p:nvPr>
        </p:nvSpPr>
        <p:spPr>
          <a:xfrm>
            <a:off x="1295400" y="2556932"/>
            <a:ext cx="9895763" cy="3318936"/>
          </a:xfrm>
        </p:spPr>
        <p:txBody>
          <a:bodyPr/>
          <a:lstStyle/>
          <a:p>
            <a:pPr marL="355600" indent="-355600" algn="just"/>
            <a:r>
              <a:rPr lang="fr-FR" dirty="0"/>
              <a:t>Les projets informatiques sont </a:t>
            </a:r>
            <a:r>
              <a:rPr lang="fr-FR" dirty="0">
                <a:solidFill>
                  <a:srgbClr val="FF0000"/>
                </a:solidFill>
              </a:rPr>
              <a:t>généralement, et par nature, complexes</a:t>
            </a:r>
            <a:r>
              <a:rPr lang="fr-FR" dirty="0"/>
              <a:t>. Cette complexité s'explique notamment par la </a:t>
            </a:r>
            <a:r>
              <a:rPr lang="fr-FR" dirty="0">
                <a:solidFill>
                  <a:srgbClr val="FF0000"/>
                </a:solidFill>
              </a:rPr>
              <a:t>grande diversité des acteurs </a:t>
            </a:r>
            <a:r>
              <a:rPr lang="fr-FR" dirty="0"/>
              <a:t>(techniciens, responsables métiers, acheteurs, financiers, etc.) et des </a:t>
            </a:r>
            <a:r>
              <a:rPr lang="fr-FR" dirty="0">
                <a:solidFill>
                  <a:srgbClr val="FF0000"/>
                </a:solidFill>
              </a:rPr>
              <a:t>technologies qu'ils font intervenir.</a:t>
            </a:r>
          </a:p>
          <a:p>
            <a:pPr marL="355600" indent="-355600" algn="just"/>
            <a:r>
              <a:rPr lang="fr-FR" dirty="0"/>
              <a:t>L'informatique occupe une place de plus en plus importante et vitale dans les entreprises (ERP), ce qui rend les projets informatiques de plus en plus complexes et requiert des chefs de projets et des processus professionnels.</a:t>
            </a:r>
          </a:p>
        </p:txBody>
      </p:sp>
    </p:spTree>
    <p:extLst>
      <p:ext uri="{BB962C8B-B14F-4D97-AF65-F5344CB8AC3E}">
        <p14:creationId xmlns:p14="http://schemas.microsoft.com/office/powerpoint/2010/main" val="3415376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2 - Qu'est-ce que le management de projet ?</a:t>
            </a:r>
            <a:br>
              <a:rPr lang="fr-FR" dirty="0"/>
            </a:br>
            <a:endParaRPr lang="fr-FR" dirty="0"/>
          </a:p>
        </p:txBody>
      </p:sp>
      <p:pic>
        <p:nvPicPr>
          <p:cNvPr id="4" name="Espace réservé du contenu 3"/>
          <p:cNvPicPr>
            <a:picLocks noGrp="1" noChangeAspect="1"/>
          </p:cNvPicPr>
          <p:nvPr>
            <p:ph idx="1"/>
          </p:nvPr>
        </p:nvPicPr>
        <p:blipFill>
          <a:blip r:embed="rId2"/>
          <a:stretch>
            <a:fillRect/>
          </a:stretch>
        </p:blipFill>
        <p:spPr>
          <a:xfrm>
            <a:off x="1894888" y="2582635"/>
            <a:ext cx="8402223" cy="3267531"/>
          </a:xfrm>
          <a:prstGeom prst="rect">
            <a:avLst/>
          </a:prstGeom>
        </p:spPr>
      </p:pic>
      <p:sp>
        <p:nvSpPr>
          <p:cNvPr id="5" name="ZoneTexte 4"/>
          <p:cNvSpPr txBox="1"/>
          <p:nvPr/>
        </p:nvSpPr>
        <p:spPr>
          <a:xfrm>
            <a:off x="8302171" y="3338286"/>
            <a:ext cx="3164115" cy="369332"/>
          </a:xfrm>
          <a:prstGeom prst="rect">
            <a:avLst/>
          </a:prstGeom>
          <a:noFill/>
        </p:spPr>
        <p:txBody>
          <a:bodyPr wrap="square" rtlCol="0">
            <a:spAutoFit/>
          </a:bodyPr>
          <a:lstStyle/>
          <a:p>
            <a:r>
              <a:rPr lang="fr-FR" dirty="0"/>
              <a:t>Différent de la gestion du projet </a:t>
            </a:r>
          </a:p>
        </p:txBody>
      </p:sp>
      <p:sp>
        <p:nvSpPr>
          <p:cNvPr id="6" name="Rectangle 5"/>
          <p:cNvSpPr/>
          <p:nvPr/>
        </p:nvSpPr>
        <p:spPr>
          <a:xfrm>
            <a:off x="7257143" y="2285999"/>
            <a:ext cx="2090057" cy="5442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Objectifs, moyens</a:t>
            </a:r>
          </a:p>
        </p:txBody>
      </p:sp>
    </p:spTree>
    <p:extLst>
      <p:ext uri="{BB962C8B-B14F-4D97-AF65-F5344CB8AC3E}">
        <p14:creationId xmlns:p14="http://schemas.microsoft.com/office/powerpoint/2010/main" val="2044235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307523" y="2932754"/>
            <a:ext cx="9824412" cy="2583542"/>
          </a:xfrm>
          <a:prstGeom prst="rect">
            <a:avLst/>
          </a:prstGeom>
        </p:spPr>
      </p:pic>
    </p:spTree>
    <p:extLst>
      <p:ext uri="{BB962C8B-B14F-4D97-AF65-F5344CB8AC3E}">
        <p14:creationId xmlns:p14="http://schemas.microsoft.com/office/powerpoint/2010/main" val="3992918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532" r="4751" b="1"/>
          <a:stretch/>
        </p:blipFill>
        <p:spPr>
          <a:xfrm>
            <a:off x="2743200" y="827314"/>
            <a:ext cx="6110514" cy="5334170"/>
          </a:xfrm>
          <a:prstGeom prst="rect">
            <a:avLst/>
          </a:prstGeom>
        </p:spPr>
      </p:pic>
    </p:spTree>
    <p:extLst>
      <p:ext uri="{BB962C8B-B14F-4D97-AF65-F5344CB8AC3E}">
        <p14:creationId xmlns:p14="http://schemas.microsoft.com/office/powerpoint/2010/main" val="17902400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983998" y="982132"/>
            <a:ext cx="10224003" cy="5229982"/>
          </a:xfrm>
          <a:prstGeom prst="rect">
            <a:avLst/>
          </a:prstGeom>
        </p:spPr>
      </p:pic>
      <p:sp>
        <p:nvSpPr>
          <p:cNvPr id="5" name="ZoneTexte 4"/>
          <p:cNvSpPr txBox="1"/>
          <p:nvPr/>
        </p:nvSpPr>
        <p:spPr>
          <a:xfrm>
            <a:off x="1295402" y="397678"/>
            <a:ext cx="5269172" cy="923330"/>
          </a:xfrm>
          <a:prstGeom prst="rect">
            <a:avLst/>
          </a:prstGeom>
          <a:noFill/>
        </p:spPr>
        <p:txBody>
          <a:bodyPr wrap="square" rtlCol="0">
            <a:spAutoFit/>
          </a:bodyPr>
          <a:lstStyle/>
          <a:p>
            <a:r>
              <a:rPr lang="fr-FR" dirty="0"/>
              <a:t>Planification des différentes opérations à réaliser sur la période déterminée ; des moyens matériels et humains à mettre en œuvre pour réaliser le projet ; </a:t>
            </a:r>
          </a:p>
        </p:txBody>
      </p:sp>
      <p:sp>
        <p:nvSpPr>
          <p:cNvPr id="6" name="ZoneTexte 5"/>
          <p:cNvSpPr txBox="1"/>
          <p:nvPr/>
        </p:nvSpPr>
        <p:spPr>
          <a:xfrm>
            <a:off x="6987654" y="384537"/>
            <a:ext cx="4220347" cy="923330"/>
          </a:xfrm>
          <a:prstGeom prst="rect">
            <a:avLst/>
          </a:prstGeom>
          <a:noFill/>
        </p:spPr>
        <p:txBody>
          <a:bodyPr wrap="square" rtlCol="0">
            <a:spAutoFit/>
          </a:bodyPr>
          <a:lstStyle/>
          <a:p>
            <a:r>
              <a:rPr lang="fr-FR" dirty="0"/>
              <a:t>le pilotage va permettre de comparer le réalisé avec le prévisionnel, éventuellement de réviser les plannings et les charges.</a:t>
            </a:r>
          </a:p>
        </p:txBody>
      </p:sp>
    </p:spTree>
    <p:extLst>
      <p:ext uri="{BB962C8B-B14F-4D97-AF65-F5344CB8AC3E}">
        <p14:creationId xmlns:p14="http://schemas.microsoft.com/office/powerpoint/2010/main" val="196860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832514" y="1337481"/>
            <a:ext cx="9601200" cy="723332"/>
          </a:xfrm>
        </p:spPr>
        <p:txBody>
          <a:bodyPr>
            <a:normAutofit fontScale="90000"/>
          </a:bodyPr>
          <a:lstStyle/>
          <a:p>
            <a:r>
              <a:rPr lang="fr-FR" sz="4000" dirty="0"/>
              <a:t>PREMIERE PARTIE - LA PLANIFICATION DE PROJET </a:t>
            </a:r>
            <a:br>
              <a:rPr lang="fr-FR" sz="4000" dirty="0"/>
            </a:br>
            <a:r>
              <a:rPr lang="fr-FR" sz="4000" dirty="0"/>
              <a:t>1.1 - Les informations nécessaires</a:t>
            </a:r>
            <a:br>
              <a:rPr lang="fr-FR" dirty="0"/>
            </a:br>
            <a:endParaRPr lang="fr-FR" dirty="0"/>
          </a:p>
        </p:txBody>
      </p:sp>
      <p:sp>
        <p:nvSpPr>
          <p:cNvPr id="3" name="Espace réservé du contenu 2"/>
          <p:cNvSpPr>
            <a:spLocks noGrp="1"/>
          </p:cNvSpPr>
          <p:nvPr>
            <p:ph idx="4294967295"/>
          </p:nvPr>
        </p:nvSpPr>
        <p:spPr>
          <a:xfrm>
            <a:off x="832514" y="2210937"/>
            <a:ext cx="10723610" cy="4111035"/>
          </a:xfrm>
        </p:spPr>
        <p:txBody>
          <a:bodyPr>
            <a:normAutofit fontScale="62500" lnSpcReduction="20000"/>
          </a:bodyPr>
          <a:lstStyle/>
          <a:p>
            <a:pPr marL="0" indent="0">
              <a:buNone/>
            </a:pPr>
            <a:endParaRPr lang="fr-FR" dirty="0"/>
          </a:p>
          <a:p>
            <a:pPr marL="0" indent="0">
              <a:buNone/>
            </a:pPr>
            <a:r>
              <a:rPr lang="fr-FR" sz="2300" u="sng" dirty="0"/>
              <a:t>L’intérêt de la planification :</a:t>
            </a:r>
          </a:p>
          <a:p>
            <a:pPr>
              <a:buFont typeface="Arial" panose="020B0604020202020204" pitchFamily="34" charset="0"/>
              <a:buChar char="•"/>
            </a:pPr>
            <a:r>
              <a:rPr lang="fr-FR" sz="2300" b="1" dirty="0"/>
              <a:t>donner une vue réelle de la livraison </a:t>
            </a:r>
            <a:r>
              <a:rPr lang="fr-FR" sz="2300" dirty="0"/>
              <a:t>du projet,</a:t>
            </a:r>
            <a:endParaRPr lang="fr-FR" sz="1300" dirty="0"/>
          </a:p>
          <a:p>
            <a:pPr marL="355600" indent="-355600"/>
            <a:r>
              <a:rPr lang="fr-FR" sz="2300" dirty="0"/>
              <a:t>D’anticiper les dérives</a:t>
            </a:r>
          </a:p>
          <a:p>
            <a:pPr marL="355600" indent="-355600"/>
            <a:r>
              <a:rPr lang="fr-FR" sz="2300" dirty="0"/>
              <a:t>De valider la date de fin du projet.</a:t>
            </a:r>
          </a:p>
          <a:p>
            <a:pPr marL="355600" indent="-355600"/>
            <a:r>
              <a:rPr lang="fr-FR" sz="2300" dirty="0"/>
              <a:t>I</a:t>
            </a:r>
            <a:r>
              <a:rPr lang="fr-FR" sz="2300" b="1" dirty="0"/>
              <a:t>dentifier les tâches critiques et le non-critique pour tenir les délais </a:t>
            </a:r>
            <a:r>
              <a:rPr lang="fr-FR" sz="2300" dirty="0"/>
              <a:t>- permet par exemple de redéployer des ressources si nécessaire,</a:t>
            </a:r>
          </a:p>
          <a:p>
            <a:pPr marL="355600" indent="-355600"/>
            <a:r>
              <a:rPr lang="fr-FR" sz="2300" dirty="0"/>
              <a:t>D’anticiper les dérives de délais et de coûts.</a:t>
            </a:r>
          </a:p>
          <a:p>
            <a:pPr marL="355600" indent="-355600"/>
            <a:r>
              <a:rPr lang="fr-FR" sz="2300" dirty="0"/>
              <a:t>De coordonner les actions en cours.</a:t>
            </a:r>
          </a:p>
          <a:p>
            <a:pPr marL="355600" indent="-355600"/>
            <a:r>
              <a:rPr lang="fr-FR" sz="2300" dirty="0"/>
              <a:t> </a:t>
            </a:r>
            <a:r>
              <a:rPr lang="fr-FR" sz="2300" b="1" dirty="0"/>
              <a:t>anticiper l'affectation des ressources </a:t>
            </a:r>
            <a:r>
              <a:rPr lang="fr-FR" sz="2300" dirty="0"/>
              <a:t>humaines et financières, des moyens techniques,</a:t>
            </a:r>
          </a:p>
          <a:p>
            <a:pPr marL="355600" indent="-355600"/>
            <a:r>
              <a:rPr lang="fr-FR" sz="2300" b="1" dirty="0"/>
              <a:t>identifier les tâches à traiter plus rapidement </a:t>
            </a:r>
            <a:r>
              <a:rPr lang="fr-FR" sz="2300" dirty="0"/>
              <a:t>si l'on souhaite livrer le projet plus tôt,</a:t>
            </a:r>
          </a:p>
          <a:p>
            <a:pPr marL="355600" indent="-355600"/>
            <a:r>
              <a:rPr lang="fr-FR" sz="2300" b="1" dirty="0"/>
              <a:t>repérer les tâches à traiter simultanément </a:t>
            </a:r>
            <a:r>
              <a:rPr lang="fr-FR" sz="2300" dirty="0"/>
              <a:t>(travail en parallèle) et les tâches antérieures,</a:t>
            </a:r>
          </a:p>
          <a:p>
            <a:pPr marL="355600" indent="-355600"/>
            <a:r>
              <a:rPr lang="fr-FR" sz="2300" dirty="0"/>
              <a:t> </a:t>
            </a:r>
            <a:r>
              <a:rPr lang="fr-FR" sz="2300" b="1" dirty="0"/>
              <a:t>préparer </a:t>
            </a:r>
            <a:r>
              <a:rPr lang="fr-FR" sz="2300" b="1" dirty="0">
                <a:hlinkClick r:id="rId2"/>
              </a:rPr>
              <a:t>la construction d'un planning Gantt.</a:t>
            </a:r>
            <a:endParaRPr lang="fr-FR" sz="2300" dirty="0"/>
          </a:p>
          <a:p>
            <a:pPr marL="355600" indent="-355600"/>
            <a:r>
              <a:rPr lang="fr-FR" sz="2300" b="1" dirty="0"/>
              <a:t> affecter des responsabilités </a:t>
            </a:r>
            <a:endParaRPr lang="fr-FR" sz="2300" dirty="0"/>
          </a:p>
          <a:p>
            <a:pPr marL="355600" indent="-355600"/>
            <a:endParaRPr lang="fr-FR" dirty="0"/>
          </a:p>
        </p:txBody>
      </p:sp>
    </p:spTree>
    <p:extLst>
      <p:ext uri="{BB962C8B-B14F-4D97-AF65-F5344CB8AC3E}">
        <p14:creationId xmlns:p14="http://schemas.microsoft.com/office/powerpoint/2010/main" val="305395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Comment Planifier ?</a:t>
            </a:r>
          </a:p>
        </p:txBody>
      </p:sp>
      <p:sp>
        <p:nvSpPr>
          <p:cNvPr id="3" name="Espace réservé du contenu 2"/>
          <p:cNvSpPr>
            <a:spLocks noGrp="1"/>
          </p:cNvSpPr>
          <p:nvPr>
            <p:ph idx="1"/>
          </p:nvPr>
        </p:nvSpPr>
        <p:spPr>
          <a:xfrm>
            <a:off x="1295401" y="2556931"/>
            <a:ext cx="9601196" cy="3666447"/>
          </a:xfrm>
        </p:spPr>
        <p:txBody>
          <a:bodyPr>
            <a:normAutofit fontScale="77500" lnSpcReduction="20000"/>
          </a:bodyPr>
          <a:lstStyle/>
          <a:p>
            <a:pPr marL="0" indent="0">
              <a:buNone/>
            </a:pPr>
            <a:r>
              <a:rPr lang="fr-FR" dirty="0"/>
              <a:t>La constitution d’un planning </a:t>
            </a:r>
            <a:r>
              <a:rPr lang="fr-FR" dirty="0">
                <a:solidFill>
                  <a:srgbClr val="FF0000"/>
                </a:solidFill>
              </a:rPr>
              <a:t>se réalise en 8 étapes</a:t>
            </a:r>
            <a:r>
              <a:rPr lang="fr-FR" dirty="0"/>
              <a:t> :</a:t>
            </a:r>
          </a:p>
          <a:p>
            <a:r>
              <a:rPr lang="fr-FR" dirty="0"/>
              <a:t>Analyser le projet et identifier les activités : l’organigramme des tâches.</a:t>
            </a:r>
          </a:p>
          <a:p>
            <a:r>
              <a:rPr lang="fr-FR" dirty="0"/>
              <a:t>Définir les contraintes d’enchaînement.</a:t>
            </a:r>
          </a:p>
          <a:p>
            <a:r>
              <a:rPr lang="fr-FR" dirty="0"/>
              <a:t>Estimer la durée des activités.</a:t>
            </a:r>
          </a:p>
          <a:p>
            <a:r>
              <a:rPr lang="fr-FR" dirty="0"/>
              <a:t>Tracer le diagramme d’enclenchement des activités (réseau PERT).</a:t>
            </a:r>
          </a:p>
          <a:p>
            <a:r>
              <a:rPr lang="fr-FR" dirty="0"/>
              <a:t>Calculer la durée du projet.</a:t>
            </a:r>
          </a:p>
          <a:p>
            <a:r>
              <a:rPr lang="fr-FR" dirty="0"/>
              <a:t>Calculer les marges et identifier le chemin critique.</a:t>
            </a:r>
          </a:p>
          <a:p>
            <a:r>
              <a:rPr lang="fr-FR" dirty="0"/>
              <a:t>Optimiser le planning : en changeant certains enchainement logiques, en modifiant la durée de certaines tâches </a:t>
            </a:r>
          </a:p>
          <a:p>
            <a:r>
              <a:rPr lang="fr-FR" dirty="0"/>
              <a:t>Évolution des moyens, équilibrer les charges de travail.</a:t>
            </a:r>
          </a:p>
          <a:p>
            <a:endParaRPr lang="fr-FR" dirty="0"/>
          </a:p>
        </p:txBody>
      </p:sp>
    </p:spTree>
    <p:extLst>
      <p:ext uri="{BB962C8B-B14F-4D97-AF65-F5344CB8AC3E}">
        <p14:creationId xmlns:p14="http://schemas.microsoft.com/office/powerpoint/2010/main" val="266776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Analyser le projet et identifier les activités : l’organigramme des tâches.</a:t>
            </a:r>
            <a:br>
              <a:rPr lang="fr-FR" dirty="0"/>
            </a:br>
            <a:endParaRPr lang="fr-FR" dirty="0"/>
          </a:p>
        </p:txBody>
      </p:sp>
      <p:sp>
        <p:nvSpPr>
          <p:cNvPr id="3" name="Espace réservé du contenu 2"/>
          <p:cNvSpPr>
            <a:spLocks noGrp="1"/>
          </p:cNvSpPr>
          <p:nvPr>
            <p:ph idx="1"/>
          </p:nvPr>
        </p:nvSpPr>
        <p:spPr>
          <a:xfrm>
            <a:off x="818866" y="2556932"/>
            <a:ext cx="10522424" cy="3721038"/>
          </a:xfrm>
        </p:spPr>
        <p:txBody>
          <a:bodyPr>
            <a:normAutofit/>
          </a:bodyPr>
          <a:lstStyle/>
          <a:p>
            <a:r>
              <a:rPr lang="fr-FR" dirty="0"/>
              <a:t>Vous pouvez utiliser </a:t>
            </a:r>
            <a:r>
              <a:rPr lang="fr-FR" dirty="0">
                <a:hlinkClick r:id="rId2"/>
              </a:rPr>
              <a:t>la méthode du brainstorming </a:t>
            </a:r>
            <a:r>
              <a:rPr lang="fr-FR" dirty="0"/>
              <a:t> pour ne rien oublier et découper le projet avec  </a:t>
            </a:r>
            <a:r>
              <a:rPr lang="fr-FR" dirty="0">
                <a:hlinkClick r:id="rId3"/>
              </a:rPr>
              <a:t>le WBS ( </a:t>
            </a:r>
            <a:r>
              <a:rPr lang="fr-FR" dirty="0" err="1">
                <a:hlinkClick r:id="rId3"/>
              </a:rPr>
              <a:t>Work</a:t>
            </a:r>
            <a:r>
              <a:rPr lang="fr-FR" dirty="0">
                <a:hlinkClick r:id="rId3"/>
              </a:rPr>
              <a:t> Breakdown Structure)</a:t>
            </a:r>
            <a:endParaRPr lang="fr-FR" dirty="0"/>
          </a:p>
          <a:p>
            <a:r>
              <a:rPr lang="fr-FR" dirty="0"/>
              <a:t>Ce découpage aboutit sur des sous-projets (ou tâches, missions, phases, composants, lots de travail...), organisés </a:t>
            </a:r>
            <a:r>
              <a:rPr lang="fr-FR" b="1" dirty="0"/>
              <a:t>sous forme d'arborescence et </a:t>
            </a:r>
            <a:r>
              <a:rPr lang="fr-FR" b="1" dirty="0">
                <a:hlinkClick r:id="rId4"/>
              </a:rPr>
              <a:t>représentant des livrables </a:t>
            </a:r>
            <a:r>
              <a:rPr lang="fr-FR" b="1" dirty="0"/>
              <a:t>ou des tâches à mener.</a:t>
            </a:r>
          </a:p>
          <a:p>
            <a:r>
              <a:rPr lang="fr-FR" dirty="0"/>
              <a:t>En français, il est question de </a:t>
            </a:r>
            <a:r>
              <a:rPr lang="fr-FR" b="1" dirty="0"/>
              <a:t>structure de découpage de projet (SDP </a:t>
            </a:r>
            <a:r>
              <a:rPr lang="fr-FR" dirty="0"/>
              <a:t>), d'Organigramme des Tâches (OT) ou encore d'Organigramme Technique de Projet (OTP)</a:t>
            </a:r>
          </a:p>
        </p:txBody>
      </p:sp>
    </p:spTree>
    <p:extLst>
      <p:ext uri="{BB962C8B-B14F-4D97-AF65-F5344CB8AC3E}">
        <p14:creationId xmlns:p14="http://schemas.microsoft.com/office/powerpoint/2010/main" val="195701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84542" y="300252"/>
            <a:ext cx="10543041" cy="6305264"/>
          </a:xfrm>
          <a:prstGeom prst="rect">
            <a:avLst/>
          </a:prstGeom>
        </p:spPr>
      </p:pic>
    </p:spTree>
    <p:extLst>
      <p:ext uri="{BB962C8B-B14F-4D97-AF65-F5344CB8AC3E}">
        <p14:creationId xmlns:p14="http://schemas.microsoft.com/office/powerpoint/2010/main" val="745716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1037231"/>
            <a:ext cx="9601196" cy="955344"/>
          </a:xfrm>
        </p:spPr>
        <p:txBody>
          <a:bodyPr>
            <a:normAutofit fontScale="90000"/>
          </a:bodyPr>
          <a:lstStyle/>
          <a:p>
            <a:r>
              <a:rPr lang="fr-FR" dirty="0"/>
              <a:t>Définir les contraintes d’enchaînement.</a:t>
            </a:r>
            <a:br>
              <a:rPr lang="fr-FR" dirty="0"/>
            </a:br>
            <a:endParaRPr lang="fr-FR" dirty="0"/>
          </a:p>
        </p:txBody>
      </p:sp>
      <p:sp>
        <p:nvSpPr>
          <p:cNvPr id="3" name="Espace réservé du contenu 2"/>
          <p:cNvSpPr>
            <a:spLocks noGrp="1"/>
          </p:cNvSpPr>
          <p:nvPr>
            <p:ph idx="1"/>
          </p:nvPr>
        </p:nvSpPr>
        <p:spPr>
          <a:xfrm>
            <a:off x="1295401" y="1992574"/>
            <a:ext cx="9601196" cy="3883293"/>
          </a:xfrm>
        </p:spPr>
        <p:txBody>
          <a:bodyPr/>
          <a:lstStyle/>
          <a:p>
            <a:r>
              <a:rPr lang="fr-FR" dirty="0"/>
              <a:t>Liens entre les tâches</a:t>
            </a:r>
          </a:p>
          <a:p>
            <a:endParaRPr lang="fr-FR" dirty="0"/>
          </a:p>
        </p:txBody>
      </p:sp>
      <p:pic>
        <p:nvPicPr>
          <p:cNvPr id="4" name="Image 3"/>
          <p:cNvPicPr>
            <a:picLocks noChangeAspect="1"/>
          </p:cNvPicPr>
          <p:nvPr/>
        </p:nvPicPr>
        <p:blipFill>
          <a:blip r:embed="rId2"/>
          <a:stretch>
            <a:fillRect/>
          </a:stretch>
        </p:blipFill>
        <p:spPr>
          <a:xfrm>
            <a:off x="2797151" y="2379322"/>
            <a:ext cx="6106377" cy="4201111"/>
          </a:xfrm>
          <a:prstGeom prst="rect">
            <a:avLst/>
          </a:prstGeom>
        </p:spPr>
      </p:pic>
    </p:spTree>
    <p:extLst>
      <p:ext uri="{BB962C8B-B14F-4D97-AF65-F5344CB8AC3E}">
        <p14:creationId xmlns:p14="http://schemas.microsoft.com/office/powerpoint/2010/main" val="1454760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4294967295"/>
          </p:nvPr>
        </p:nvPicPr>
        <p:blipFill>
          <a:blip r:embed="rId2"/>
          <a:stretch>
            <a:fillRect/>
          </a:stretch>
        </p:blipFill>
        <p:spPr>
          <a:xfrm>
            <a:off x="1945588" y="913761"/>
            <a:ext cx="7653337" cy="5178425"/>
          </a:xfrm>
          <a:prstGeom prst="rect">
            <a:avLst/>
          </a:prstGeom>
        </p:spPr>
      </p:pic>
    </p:spTree>
    <p:extLst>
      <p:ext uri="{BB962C8B-B14F-4D97-AF65-F5344CB8AC3E}">
        <p14:creationId xmlns:p14="http://schemas.microsoft.com/office/powerpoint/2010/main" val="229490140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1233</TotalTime>
  <Words>1933</Words>
  <Application>Microsoft Macintosh PowerPoint</Application>
  <PresentationFormat>Grand écran</PresentationFormat>
  <Paragraphs>158</Paragraphs>
  <Slides>42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42</vt:i4>
      </vt:variant>
    </vt:vector>
  </HeadingPairs>
  <TitlesOfParts>
    <vt:vector size="46" baseType="lpstr">
      <vt:lpstr>Arial</vt:lpstr>
      <vt:lpstr>Garamond</vt:lpstr>
      <vt:lpstr>Wingdings</vt:lpstr>
      <vt:lpstr>Organique</vt:lpstr>
      <vt:lpstr>INTRODUCTION A À LA GESTION DE PROJETS </vt:lpstr>
      <vt:lpstr>Présentation PowerPoint</vt:lpstr>
      <vt:lpstr>GESTION DE PROJETS </vt:lpstr>
      <vt:lpstr>GESTION DE PROJETS </vt:lpstr>
      <vt:lpstr>Exemples de projets </vt:lpstr>
      <vt:lpstr> Caractéristiques d'un projet :  </vt:lpstr>
      <vt:lpstr>COMMENT TRADUIRE UNE “IDEE” EN “PROJET” ?</vt:lpstr>
      <vt:lpstr>L’équilibre « technique-coûts-délais »</vt:lpstr>
      <vt:lpstr>Présentation PowerPoint</vt:lpstr>
      <vt:lpstr> </vt:lpstr>
      <vt:lpstr>Présentation PowerPoint</vt:lpstr>
      <vt:lpstr>Présentation PowerPoint</vt:lpstr>
      <vt:lpstr>Présentation PowerPoint</vt:lpstr>
      <vt:lpstr>Présentation PowerPoint</vt:lpstr>
      <vt:lpstr>Présentation PowerPoint</vt:lpstr>
      <vt:lpstr>Le chef de projet</vt:lpstr>
      <vt:lpstr>Présentation PowerPoint</vt:lpstr>
      <vt:lpstr>1.1 - Durée de vie déterminée d'un projet et de son produit : </vt:lpstr>
      <vt:lpstr>1.1 - Durée de vie déterminée d'un projet et de son produit : </vt:lpstr>
      <vt:lpstr>Présentation PowerPoint</vt:lpstr>
      <vt:lpstr> 1.2 – Tout projet vise à satisfaire un besoin particulier  </vt:lpstr>
      <vt:lpstr>L’équipe du projet</vt:lpstr>
      <vt:lpstr>Equilibre coopétitif de l'équipe de projet : </vt:lpstr>
      <vt:lpstr>Présentation PowerPoint</vt:lpstr>
      <vt:lpstr>Présentation PowerPoint</vt:lpstr>
      <vt:lpstr>Théorie des cinq grands facteurs de personnalité (Big Five) </vt:lpstr>
      <vt:lpstr>Présentation PowerPoint</vt:lpstr>
      <vt:lpstr>Les différentes formes d’équipe de projet  </vt:lpstr>
      <vt:lpstr>La communication dans la vie d'une équipe : </vt:lpstr>
      <vt:lpstr>La communication</vt:lpstr>
      <vt:lpstr>1.3 – Tout projet est en partie novateur </vt:lpstr>
      <vt:lpstr>1.4 – Tout projet est complexe </vt:lpstr>
      <vt:lpstr>2 - Qu'est-ce que le management de projet ? </vt:lpstr>
      <vt:lpstr>Présentation PowerPoint</vt:lpstr>
      <vt:lpstr>Présentation PowerPoint</vt:lpstr>
      <vt:lpstr>Présentation PowerPoint</vt:lpstr>
      <vt:lpstr>PREMIERE PARTIE - LA PLANIFICATION DE PROJET  1.1 - Les informations nécessaires </vt:lpstr>
      <vt:lpstr>Comment Planifier ?</vt:lpstr>
      <vt:lpstr>Analyser le projet et identifier les activités : l’organigramme des tâches. </vt:lpstr>
      <vt:lpstr>Présentation PowerPoint</vt:lpstr>
      <vt:lpstr>Définir les contraintes d’enchaînement. </vt:lpstr>
      <vt:lpstr>Présentation PowerPoint</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A À LA GESTION DE PROJETS</dc:title>
  <dc:creator>Neddra CHATTI</dc:creator>
  <cp:lastModifiedBy>Antoine PEREDERII</cp:lastModifiedBy>
  <cp:revision>89</cp:revision>
  <dcterms:created xsi:type="dcterms:W3CDTF">2020-04-27T13:40:35Z</dcterms:created>
  <dcterms:modified xsi:type="dcterms:W3CDTF">2023-04-05T11:07:31Z</dcterms:modified>
</cp:coreProperties>
</file>