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9" r:id="rId1"/>
  </p:sldMasterIdLst>
  <p:notesMasterIdLst>
    <p:notesMasterId r:id="rId59"/>
  </p:notesMasterIdLst>
  <p:sldIdLst>
    <p:sldId id="256" r:id="rId2"/>
    <p:sldId id="257" r:id="rId3"/>
    <p:sldId id="258" r:id="rId4"/>
    <p:sldId id="260" r:id="rId5"/>
    <p:sldId id="261" r:id="rId6"/>
    <p:sldId id="315" r:id="rId7"/>
    <p:sldId id="293" r:id="rId8"/>
    <p:sldId id="262" r:id="rId9"/>
    <p:sldId id="316" r:id="rId10"/>
    <p:sldId id="294" r:id="rId11"/>
    <p:sldId id="320" r:id="rId12"/>
    <p:sldId id="310" r:id="rId13"/>
    <p:sldId id="318" r:id="rId14"/>
    <p:sldId id="319" r:id="rId15"/>
    <p:sldId id="265" r:id="rId16"/>
    <p:sldId id="330" r:id="rId17"/>
    <p:sldId id="335" r:id="rId18"/>
    <p:sldId id="336" r:id="rId19"/>
    <p:sldId id="331" r:id="rId20"/>
    <p:sldId id="332" r:id="rId21"/>
    <p:sldId id="337" r:id="rId22"/>
    <p:sldId id="338" r:id="rId23"/>
    <p:sldId id="334" r:id="rId24"/>
    <p:sldId id="267" r:id="rId25"/>
    <p:sldId id="266" r:id="rId26"/>
    <p:sldId id="339" r:id="rId27"/>
    <p:sldId id="309" r:id="rId28"/>
    <p:sldId id="296" r:id="rId29"/>
    <p:sldId id="321" r:id="rId30"/>
    <p:sldId id="324" r:id="rId31"/>
    <p:sldId id="328" r:id="rId32"/>
    <p:sldId id="297" r:id="rId33"/>
    <p:sldId id="326" r:id="rId34"/>
    <p:sldId id="322" r:id="rId35"/>
    <p:sldId id="325" r:id="rId36"/>
    <p:sldId id="299" r:id="rId37"/>
    <p:sldId id="274" r:id="rId38"/>
    <p:sldId id="300" r:id="rId39"/>
    <p:sldId id="281" r:id="rId40"/>
    <p:sldId id="301" r:id="rId41"/>
    <p:sldId id="279" r:id="rId42"/>
    <p:sldId id="282" r:id="rId43"/>
    <p:sldId id="285" r:id="rId44"/>
    <p:sldId id="286" r:id="rId45"/>
    <p:sldId id="288" r:id="rId46"/>
    <p:sldId id="303" r:id="rId47"/>
    <p:sldId id="275" r:id="rId48"/>
    <p:sldId id="290" r:id="rId49"/>
    <p:sldId id="329" r:id="rId50"/>
    <p:sldId id="305" r:id="rId51"/>
    <p:sldId id="314" r:id="rId52"/>
    <p:sldId id="306" r:id="rId53"/>
    <p:sldId id="307" r:id="rId54"/>
    <p:sldId id="312" r:id="rId55"/>
    <p:sldId id="311" r:id="rId56"/>
    <p:sldId id="292" r:id="rId57"/>
    <p:sldId id="333"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85" autoAdjust="0"/>
    <p:restoredTop sz="94660"/>
  </p:normalViewPr>
  <p:slideViewPr>
    <p:cSldViewPr snapToGrid="0">
      <p:cViewPr varScale="1">
        <p:scale>
          <a:sx n="65" d="100"/>
          <a:sy n="65" d="100"/>
        </p:scale>
        <p:origin x="87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126CF-89E5-4037-8DCA-1A2B25D53403}" type="datetimeFigureOut">
              <a:rPr lang="fr-FR" smtClean="0"/>
              <a:t>12/04/2022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2E1049-E6BD-4A18-A703-AB9B4FC2F8E1}" type="slidenum">
              <a:rPr lang="fr-FR" smtClean="0"/>
              <a:t>‹N°›</a:t>
            </a:fld>
            <a:endParaRPr lang="fr-FR"/>
          </a:p>
        </p:txBody>
      </p:sp>
    </p:spTree>
    <p:extLst>
      <p:ext uri="{BB962C8B-B14F-4D97-AF65-F5344CB8AC3E}">
        <p14:creationId xmlns:p14="http://schemas.microsoft.com/office/powerpoint/2010/main" val="1556627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smtClean="0"/>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24806B8C-7751-4825-B66F-79A4912919B7}" type="datetime1">
              <a:rPr lang="fr-FR" smtClean="0"/>
              <a:t>12/04/2022</a:t>
            </a:fld>
            <a:endParaRPr lang="fr-FR"/>
          </a:p>
        </p:txBody>
      </p:sp>
      <p:sp>
        <p:nvSpPr>
          <p:cNvPr id="5" name="Footer Placeholder 4"/>
          <p:cNvSpPr>
            <a:spLocks noGrp="1"/>
          </p:cNvSpPr>
          <p:nvPr>
            <p:ph type="ftr" sz="quarter" idx="11"/>
          </p:nvPr>
        </p:nvSpPr>
        <p:spPr/>
        <p:txBody>
          <a:bodyPr/>
          <a:lstStyle/>
          <a:p>
            <a:endParaRPr lang="fr-F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762C2A69-ED4C-4AC1-B091-A30B2B27B64A}" type="slidenum">
              <a:rPr lang="fr-FR" smtClean="0"/>
              <a:t>‹N°›</a:t>
            </a:fld>
            <a:endParaRPr lang="fr-FR"/>
          </a:p>
        </p:txBody>
      </p:sp>
    </p:spTree>
    <p:extLst>
      <p:ext uri="{BB962C8B-B14F-4D97-AF65-F5344CB8AC3E}">
        <p14:creationId xmlns:p14="http://schemas.microsoft.com/office/powerpoint/2010/main" val="2775933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smtClean="0"/>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D1EF67E3-0899-4F94-9795-4811104F3414}" type="datetime1">
              <a:rPr lang="fr-FR" smtClean="0"/>
              <a:t>12/04/2022</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62C2A69-ED4C-4AC1-B091-A30B2B27B64A}" type="slidenum">
              <a:rPr lang="fr-FR" smtClean="0"/>
              <a:t>‹N°›</a:t>
            </a:fld>
            <a:endParaRPr lang="fr-FR"/>
          </a:p>
        </p:txBody>
      </p:sp>
    </p:spTree>
    <p:extLst>
      <p:ext uri="{BB962C8B-B14F-4D97-AF65-F5344CB8AC3E}">
        <p14:creationId xmlns:p14="http://schemas.microsoft.com/office/powerpoint/2010/main" val="4231349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2FB3BE93-81DC-4BB8-AB23-CED0DD9FB388}" type="datetime1">
              <a:rPr lang="fr-FR" smtClean="0"/>
              <a:t>12/04/2022</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62C2A69-ED4C-4AC1-B091-A30B2B27B64A}" type="slidenum">
              <a:rPr lang="fr-FR" smtClean="0"/>
              <a:t>‹N°›</a:t>
            </a:fld>
            <a:endParaRPr lang="fr-FR"/>
          </a:p>
        </p:txBody>
      </p:sp>
    </p:spTree>
    <p:extLst>
      <p:ext uri="{BB962C8B-B14F-4D97-AF65-F5344CB8AC3E}">
        <p14:creationId xmlns:p14="http://schemas.microsoft.com/office/powerpoint/2010/main" val="1500099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2C4CA293-7D78-4DD4-951E-68E63E6BFC5D}" type="datetime1">
              <a:rPr lang="fr-FR" smtClean="0"/>
              <a:t>12/04/2022</a:t>
            </a:fld>
            <a:endParaRPr lang="fr-FR"/>
          </a:p>
        </p:txBody>
      </p:sp>
      <p:sp>
        <p:nvSpPr>
          <p:cNvPr id="6" name="Footer Placeholder 5"/>
          <p:cNvSpPr>
            <a:spLocks noGrp="1"/>
          </p:cNvSpPr>
          <p:nvPr>
            <p:ph type="ftr" sz="quarter" idx="11"/>
          </p:nvPr>
        </p:nvSpPr>
        <p:spPr/>
        <p:txBody>
          <a:bodyPr/>
          <a:lstStyle/>
          <a:p>
            <a:endParaRPr lang="fr-F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762C2A69-ED4C-4AC1-B091-A30B2B27B64A}" type="slidenum">
              <a:rPr lang="fr-FR" smtClean="0"/>
              <a:t>‹N°›</a:t>
            </a:fld>
            <a:endParaRPr lang="fr-FR"/>
          </a:p>
        </p:txBody>
      </p:sp>
    </p:spTree>
    <p:extLst>
      <p:ext uri="{BB962C8B-B14F-4D97-AF65-F5344CB8AC3E}">
        <p14:creationId xmlns:p14="http://schemas.microsoft.com/office/powerpoint/2010/main" val="395565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smtClean="0"/>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480917A6-4CA9-40C3-A0B5-773029899262}" type="datetime1">
              <a:rPr lang="fr-FR" smtClean="0"/>
              <a:t>12/04/2022</a:t>
            </a:fld>
            <a:endParaRPr lang="fr-FR"/>
          </a:p>
        </p:txBody>
      </p:sp>
      <p:sp>
        <p:nvSpPr>
          <p:cNvPr id="8" name="Footer Placeholder 7"/>
          <p:cNvSpPr>
            <a:spLocks noGrp="1"/>
          </p:cNvSpPr>
          <p:nvPr>
            <p:ph type="ftr" sz="quarter" idx="11"/>
          </p:nvPr>
        </p:nvSpPr>
        <p:spPr/>
        <p:txBody>
          <a:bodyPr/>
          <a:lstStyle/>
          <a:p>
            <a:endParaRPr lang="fr-F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762C2A69-ED4C-4AC1-B091-A30B2B27B64A}" type="slidenum">
              <a:rPr lang="fr-FR" smtClean="0"/>
              <a:t>‹N°›</a:t>
            </a:fld>
            <a:endParaRPr lang="fr-FR"/>
          </a:p>
        </p:txBody>
      </p:sp>
    </p:spTree>
    <p:extLst>
      <p:ext uri="{BB962C8B-B14F-4D97-AF65-F5344CB8AC3E}">
        <p14:creationId xmlns:p14="http://schemas.microsoft.com/office/powerpoint/2010/main" val="1512124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A7E4311B-2197-4A7E-AE69-6F6E22D813E1}" type="datetime1">
              <a:rPr lang="fr-FR" smtClean="0"/>
              <a:t>12/04/2022</a:t>
            </a:fld>
            <a:endParaRPr lang="fr-FR"/>
          </a:p>
        </p:txBody>
      </p:sp>
      <p:sp>
        <p:nvSpPr>
          <p:cNvPr id="4" name="Footer Placeholder 3"/>
          <p:cNvSpPr>
            <a:spLocks noGrp="1"/>
          </p:cNvSpPr>
          <p:nvPr>
            <p:ph type="ftr" sz="quarter" idx="11"/>
          </p:nvPr>
        </p:nvSpPr>
        <p:spPr/>
        <p:txBody>
          <a:bodyPr/>
          <a:lstStyle/>
          <a:p>
            <a:endParaRPr lang="fr-F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762C2A69-ED4C-4AC1-B091-A30B2B27B64A}" type="slidenum">
              <a:rPr lang="fr-FR" smtClean="0"/>
              <a:t>‹N°›</a:t>
            </a:fld>
            <a:endParaRPr lang="fr-FR"/>
          </a:p>
        </p:txBody>
      </p:sp>
    </p:spTree>
    <p:extLst>
      <p:ext uri="{BB962C8B-B14F-4D97-AF65-F5344CB8AC3E}">
        <p14:creationId xmlns:p14="http://schemas.microsoft.com/office/powerpoint/2010/main" val="1789495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56079-535D-4727-8729-2D2D95528048}" type="datetime1">
              <a:rPr lang="fr-FR" smtClean="0"/>
              <a:t>12/04/2022</a:t>
            </a:fld>
            <a:endParaRPr lang="fr-FR"/>
          </a:p>
        </p:txBody>
      </p:sp>
      <p:sp>
        <p:nvSpPr>
          <p:cNvPr id="3" name="Footer Placeholder 2"/>
          <p:cNvSpPr>
            <a:spLocks noGrp="1"/>
          </p:cNvSpPr>
          <p:nvPr>
            <p:ph type="ftr" sz="quarter" idx="11"/>
          </p:nvPr>
        </p:nvSpPr>
        <p:spPr/>
        <p:txBody>
          <a:bodyPr/>
          <a:lstStyle/>
          <a:p>
            <a:endParaRPr lang="fr-F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62C2A69-ED4C-4AC1-B091-A30B2B27B64A}" type="slidenum">
              <a:rPr lang="fr-FR" smtClean="0"/>
              <a:t>‹N°›</a:t>
            </a:fld>
            <a:endParaRPr lang="fr-FR"/>
          </a:p>
        </p:txBody>
      </p:sp>
    </p:spTree>
    <p:extLst>
      <p:ext uri="{BB962C8B-B14F-4D97-AF65-F5344CB8AC3E}">
        <p14:creationId xmlns:p14="http://schemas.microsoft.com/office/powerpoint/2010/main" val="2467070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smtClean="0"/>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D20FE628-5C3E-4FDB-885B-C821F36E39B7}" type="datetime1">
              <a:rPr lang="fr-FR" smtClean="0"/>
              <a:t>12/04/2022</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62C2A69-ED4C-4AC1-B091-A30B2B27B64A}" type="slidenum">
              <a:rPr lang="fr-FR" smtClean="0"/>
              <a:t>‹N°›</a:t>
            </a:fld>
            <a:endParaRPr lang="fr-FR"/>
          </a:p>
        </p:txBody>
      </p:sp>
    </p:spTree>
    <p:extLst>
      <p:ext uri="{BB962C8B-B14F-4D97-AF65-F5344CB8AC3E}">
        <p14:creationId xmlns:p14="http://schemas.microsoft.com/office/powerpoint/2010/main" val="1935246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56C3B2C5-EDEA-4731-B85A-756C5B474AD4}" type="datetime1">
              <a:rPr lang="fr-FR" smtClean="0"/>
              <a:t>12/04/2022</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62C2A69-ED4C-4AC1-B091-A30B2B27B64A}" type="slidenum">
              <a:rPr lang="fr-FR" smtClean="0"/>
              <a:t>‹N°›</a:t>
            </a:fld>
            <a:endParaRPr lang="fr-FR"/>
          </a:p>
        </p:txBody>
      </p:sp>
    </p:spTree>
    <p:extLst>
      <p:ext uri="{BB962C8B-B14F-4D97-AF65-F5344CB8AC3E}">
        <p14:creationId xmlns:p14="http://schemas.microsoft.com/office/powerpoint/2010/main" val="237334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2D0411D1-A352-441D-AFFD-9040612E519F}" type="datetime1">
              <a:rPr lang="fr-FR" smtClean="0"/>
              <a:t>12/04/2022</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62C2A69-ED4C-4AC1-B091-A30B2B27B64A}" type="slidenum">
              <a:rPr lang="fr-FR" smtClean="0"/>
              <a:t>‹N°›</a:t>
            </a:fld>
            <a:endParaRPr lang="fr-FR"/>
          </a:p>
        </p:txBody>
      </p:sp>
    </p:spTree>
    <p:extLst>
      <p:ext uri="{BB962C8B-B14F-4D97-AF65-F5344CB8AC3E}">
        <p14:creationId xmlns:p14="http://schemas.microsoft.com/office/powerpoint/2010/main" val="1216375063"/>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2D0411D1-A352-441D-AFFD-9040612E519F}" type="datetime1">
              <a:rPr lang="fr-FR" smtClean="0"/>
              <a:t>12/04/2022</a:t>
            </a:fld>
            <a:endParaRPr lang="fr-FR"/>
          </a:p>
        </p:txBody>
      </p:sp>
      <p:sp>
        <p:nvSpPr>
          <p:cNvPr id="5" name="Footer Placeholder 4"/>
          <p:cNvSpPr>
            <a:spLocks noGrp="1"/>
          </p:cNvSpPr>
          <p:nvPr>
            <p:ph type="ftr" sz="quarter" idx="11"/>
          </p:nvPr>
        </p:nvSpPr>
        <p:spPr/>
        <p:txBody>
          <a:bodyPr/>
          <a:lstStyle/>
          <a:p>
            <a:endParaRPr lang="fr-F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62C2A69-ED4C-4AC1-B091-A30B2B27B64A}" type="slidenum">
              <a:rPr lang="fr-FR" smtClean="0"/>
              <a:t>‹N°›</a:t>
            </a:fld>
            <a:endParaRPr lang="fr-F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227564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smtClean="0"/>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2D0411D1-A352-441D-AFFD-9040612E519F}" type="datetime1">
              <a:rPr lang="fr-FR" smtClean="0"/>
              <a:t>12/04/2022</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62C2A69-ED4C-4AC1-B091-A30B2B27B64A}" type="slidenum">
              <a:rPr lang="fr-FR" smtClean="0"/>
              <a:t>‹N°›</a:t>
            </a:fld>
            <a:endParaRPr lang="fr-FR"/>
          </a:p>
        </p:txBody>
      </p:sp>
    </p:spTree>
    <p:extLst>
      <p:ext uri="{BB962C8B-B14F-4D97-AF65-F5344CB8AC3E}">
        <p14:creationId xmlns:p14="http://schemas.microsoft.com/office/powerpoint/2010/main" val="3436959759"/>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2D0411D1-A352-441D-AFFD-9040612E519F}" type="datetime1">
              <a:rPr lang="fr-FR" smtClean="0"/>
              <a:t>12/04/2022</a:t>
            </a:fld>
            <a:endParaRPr lang="fr-FR"/>
          </a:p>
        </p:txBody>
      </p:sp>
      <p:sp>
        <p:nvSpPr>
          <p:cNvPr id="6" name="Footer Placeholder 5"/>
          <p:cNvSpPr>
            <a:spLocks noGrp="1"/>
          </p:cNvSpPr>
          <p:nvPr>
            <p:ph type="ftr" sz="quarter" idx="11"/>
          </p:nvPr>
        </p:nvSpPr>
        <p:spPr/>
        <p:txBody>
          <a:bodyPr/>
          <a:lstStyle/>
          <a:p>
            <a:endParaRPr lang="fr-F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62C2A69-ED4C-4AC1-B091-A30B2B27B64A}" type="slidenum">
              <a:rPr lang="fr-FR" smtClean="0"/>
              <a:t>‹N°›</a:t>
            </a:fld>
            <a:endParaRPr lang="fr-F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80014728"/>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2D0411D1-A352-441D-AFFD-9040612E519F}" type="datetime1">
              <a:rPr lang="fr-FR" smtClean="0"/>
              <a:t>12/04/2022</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62C2A69-ED4C-4AC1-B091-A30B2B27B64A}" type="slidenum">
              <a:rPr lang="fr-FR" smtClean="0"/>
              <a:t>‹N°›</a:t>
            </a:fld>
            <a:endParaRPr lang="fr-FR"/>
          </a:p>
        </p:txBody>
      </p:sp>
    </p:spTree>
    <p:extLst>
      <p:ext uri="{BB962C8B-B14F-4D97-AF65-F5344CB8AC3E}">
        <p14:creationId xmlns:p14="http://schemas.microsoft.com/office/powerpoint/2010/main" val="337333923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19856E37-A318-4152-AEF0-1FEC169ABC11}" type="datetime1">
              <a:rPr lang="fr-FR" smtClean="0"/>
              <a:t>12/04/2022</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62C2A69-ED4C-4AC1-B091-A30B2B27B64A}" type="slidenum">
              <a:rPr lang="fr-FR" smtClean="0"/>
              <a:t>‹N°›</a:t>
            </a:fld>
            <a:endParaRPr lang="fr-FR"/>
          </a:p>
        </p:txBody>
      </p:sp>
    </p:spTree>
    <p:extLst>
      <p:ext uri="{BB962C8B-B14F-4D97-AF65-F5344CB8AC3E}">
        <p14:creationId xmlns:p14="http://schemas.microsoft.com/office/powerpoint/2010/main" val="14583142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EB1A3D96-178A-42B4-BBE7-DBF99922ED25}" type="datetime1">
              <a:rPr lang="fr-FR" smtClean="0"/>
              <a:t>12/04/2022</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62C2A69-ED4C-4AC1-B091-A30B2B27B64A}" type="slidenum">
              <a:rPr lang="fr-FR" smtClean="0"/>
              <a:t>‹N°›</a:t>
            </a:fld>
            <a:endParaRPr lang="fr-FR"/>
          </a:p>
        </p:txBody>
      </p:sp>
    </p:spTree>
    <p:extLst>
      <p:ext uri="{BB962C8B-B14F-4D97-AF65-F5344CB8AC3E}">
        <p14:creationId xmlns:p14="http://schemas.microsoft.com/office/powerpoint/2010/main" val="29533099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3 colonn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7" name="Date Placeholder 3"/>
          <p:cNvSpPr>
            <a:spLocks noGrp="1"/>
          </p:cNvSpPr>
          <p:nvPr>
            <p:ph type="dt" sz="half" idx="10"/>
          </p:nvPr>
        </p:nvSpPr>
        <p:spPr/>
        <p:txBody>
          <a:bodyPr/>
          <a:lstStyle/>
          <a:p>
            <a:fld id="{2D7E632F-3A53-490A-94FD-9720728BCE13}" type="datetime1">
              <a:rPr lang="fr-FR" smtClean="0"/>
              <a:t>12/04/2022</a:t>
            </a:fld>
            <a:endParaRPr lang="fr-FR"/>
          </a:p>
        </p:txBody>
      </p:sp>
      <p:sp>
        <p:nvSpPr>
          <p:cNvPr id="4"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62C2A69-ED4C-4AC1-B091-A30B2B27B64A}" type="slidenum">
              <a:rPr lang="fr-FR" smtClean="0"/>
              <a:t>‹N°›</a:t>
            </a:fld>
            <a:endParaRPr lang="fr-FR"/>
          </a:p>
        </p:txBody>
      </p:sp>
    </p:spTree>
    <p:extLst>
      <p:ext uri="{BB962C8B-B14F-4D97-AF65-F5344CB8AC3E}">
        <p14:creationId xmlns:p14="http://schemas.microsoft.com/office/powerpoint/2010/main" val="1343604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2D0411D1-A352-441D-AFFD-9040612E519F}" type="datetime1">
              <a:rPr lang="fr-FR" smtClean="0"/>
              <a:t>12/04/2022</a:t>
            </a:fld>
            <a:endParaRPr lang="fr-F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762C2A69-ED4C-4AC1-B091-A30B2B27B64A}" type="slidenum">
              <a:rPr lang="fr-FR" smtClean="0"/>
              <a:t>‹N°›</a:t>
            </a:fld>
            <a:endParaRPr lang="fr-FR"/>
          </a:p>
        </p:txBody>
      </p:sp>
    </p:spTree>
    <p:extLst>
      <p:ext uri="{BB962C8B-B14F-4D97-AF65-F5344CB8AC3E}">
        <p14:creationId xmlns:p14="http://schemas.microsoft.com/office/powerpoint/2010/main" val="2477184649"/>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Lst>
  <p:hf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modules-iae.univ-lille.fr/M06/cours/co/01_trajectoire.html" TargetMode="External"/><Relationship Id="rId2" Type="http://schemas.openxmlformats.org/officeDocument/2006/relationships/hyperlink" Target="http://www.mysti2d.net/polynesie2/ETT/C031/12/EtapesDemarcheConception/index.html?LeCahierdesChargesFonctionnelCdC.html" TargetMode="External"/><Relationship Id="rId1" Type="http://schemas.openxmlformats.org/officeDocument/2006/relationships/slideLayout" Target="../slideLayouts/slideLayout2.xml"/><Relationship Id="rId4" Type="http://schemas.openxmlformats.org/officeDocument/2006/relationships/hyperlink" Target="http://www.clubcanin-lesptilous.fr/wp-content/uploads/2017/04/CAHIER-DES-CHARGES-R.SILAS-1-14.11.2015-.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154955" y="1063416"/>
            <a:ext cx="8825658" cy="3329581"/>
          </a:xfrm>
        </p:spPr>
        <p:txBody>
          <a:bodyPr/>
          <a:lstStyle/>
          <a:p>
            <a:r>
              <a:rPr lang="fr-FR" dirty="0"/>
              <a:t>LE CAHIER DES CHARGES</a:t>
            </a:r>
          </a:p>
        </p:txBody>
      </p:sp>
      <p:sp>
        <p:nvSpPr>
          <p:cNvPr id="3" name="Sous-titre 2"/>
          <p:cNvSpPr>
            <a:spLocks noGrp="1"/>
          </p:cNvSpPr>
          <p:nvPr>
            <p:ph type="subTitle" idx="1"/>
          </p:nvPr>
        </p:nvSpPr>
        <p:spPr/>
        <p:txBody>
          <a:bodyPr/>
          <a:lstStyle/>
          <a:p>
            <a:pPr algn="r"/>
            <a:r>
              <a:rPr lang="fr-FR" dirty="0" smtClean="0"/>
              <a:t>GESTION DE PROJET INFORMATIQUE</a:t>
            </a:r>
          </a:p>
          <a:p>
            <a:pPr algn="r"/>
            <a:r>
              <a:rPr lang="fr-FR" dirty="0" smtClean="0"/>
              <a:t>Mmes CHATTI &amp; POUCLET</a:t>
            </a:r>
            <a:endParaRPr lang="fr-FR" dirty="0"/>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1</a:t>
            </a:fld>
            <a:endParaRPr lang="fr-FR"/>
          </a:p>
        </p:txBody>
      </p:sp>
    </p:spTree>
    <p:extLst>
      <p:ext uri="{BB962C8B-B14F-4D97-AF65-F5344CB8AC3E}">
        <p14:creationId xmlns:p14="http://schemas.microsoft.com/office/powerpoint/2010/main" val="22824260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Définition</a:t>
            </a:r>
          </a:p>
        </p:txBody>
      </p:sp>
      <p:sp>
        <p:nvSpPr>
          <p:cNvPr id="3" name="Espace réservé du contenu 2"/>
          <p:cNvSpPr>
            <a:spLocks noGrp="1"/>
          </p:cNvSpPr>
          <p:nvPr>
            <p:ph idx="1"/>
          </p:nvPr>
        </p:nvSpPr>
        <p:spPr>
          <a:xfrm>
            <a:off x="1103312" y="2052918"/>
            <a:ext cx="9751501" cy="4195481"/>
          </a:xfrm>
        </p:spPr>
        <p:txBody>
          <a:bodyPr>
            <a:noAutofit/>
          </a:bodyPr>
          <a:lstStyle/>
          <a:p>
            <a:r>
              <a:rPr lang="fr-FR" sz="2400" dirty="0"/>
              <a:t>Le cahier des charges est une description plus ou moins détaillée d'un projet à réaliser et qui sert de document de référence entre plusieurs parties</a:t>
            </a:r>
            <a:r>
              <a:rPr lang="fr-FR" sz="2400" dirty="0" smtClean="0"/>
              <a:t>.</a:t>
            </a:r>
            <a:endParaRPr lang="fr-FR" sz="2400" dirty="0"/>
          </a:p>
          <a:p>
            <a:r>
              <a:rPr lang="fr-FR" sz="2400" dirty="0"/>
              <a:t>On trouvera par exemple souvent l'appellation «cahier des charges fonctionnel» qui est davantage lié à l'expression des besoins: il décrit le résultat attendu. </a:t>
            </a:r>
          </a:p>
          <a:p>
            <a:r>
              <a:rPr lang="fr-FR" sz="2400" dirty="0"/>
              <a:t>Le  cahier des charges opérationnel va décrire le moyen pour arriver à un résultat défini. </a:t>
            </a:r>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2</a:t>
            </a:fld>
            <a:endParaRPr lang="fr-FR"/>
          </a:p>
        </p:txBody>
      </p:sp>
    </p:spTree>
    <p:extLst>
      <p:ext uri="{BB962C8B-B14F-4D97-AF65-F5344CB8AC3E}">
        <p14:creationId xmlns:p14="http://schemas.microsoft.com/office/powerpoint/2010/main" val="471183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57423" y="452642"/>
            <a:ext cx="10345543" cy="1400530"/>
          </a:xfrm>
        </p:spPr>
        <p:txBody>
          <a:bodyPr>
            <a:normAutofit/>
          </a:bodyPr>
          <a:lstStyle/>
          <a:p>
            <a:r>
              <a:rPr lang="fr-FR" dirty="0"/>
              <a:t>Cahier des charges fonctionnel/cahier des charges opérationnel</a:t>
            </a:r>
          </a:p>
        </p:txBody>
      </p:sp>
      <p:sp>
        <p:nvSpPr>
          <p:cNvPr id="3" name="Espace réservé du contenu 2"/>
          <p:cNvSpPr>
            <a:spLocks noGrp="1"/>
          </p:cNvSpPr>
          <p:nvPr>
            <p:ph idx="1"/>
          </p:nvPr>
        </p:nvSpPr>
        <p:spPr>
          <a:xfrm>
            <a:off x="2153265" y="2133600"/>
            <a:ext cx="9351347" cy="4562168"/>
          </a:xfrm>
        </p:spPr>
        <p:txBody>
          <a:bodyPr/>
          <a:lstStyle/>
          <a:p>
            <a:r>
              <a:rPr lang="fr-FR" dirty="0"/>
              <a:t>L</a:t>
            </a:r>
            <a:r>
              <a:rPr lang="fr-FR" dirty="0" smtClean="0"/>
              <a:t>e </a:t>
            </a:r>
            <a:r>
              <a:rPr lang="fr-FR" dirty="0"/>
              <a:t>cahier des charges fonctionnel exprime un besoin en identifiant le quoi, le quand, et le pourquoi ». </a:t>
            </a:r>
          </a:p>
          <a:p>
            <a:r>
              <a:rPr lang="fr-FR" dirty="0"/>
              <a:t>Tandis que </a:t>
            </a:r>
            <a:r>
              <a:rPr lang="fr-FR" dirty="0" smtClean="0"/>
              <a:t>le </a:t>
            </a:r>
            <a:r>
              <a:rPr lang="fr-FR" dirty="0"/>
              <a:t>cahier des charges </a:t>
            </a:r>
            <a:r>
              <a:rPr lang="fr-FR" dirty="0" smtClean="0"/>
              <a:t>opérationnel/technique répond </a:t>
            </a:r>
            <a:r>
              <a:rPr lang="fr-FR" dirty="0"/>
              <a:t>à ce besoin en indiquant le </a:t>
            </a:r>
            <a:r>
              <a:rPr lang="fr-FR" dirty="0" smtClean="0"/>
              <a:t>comment.</a:t>
            </a:r>
            <a:endParaRPr lang="fr-FR" dirty="0"/>
          </a:p>
        </p:txBody>
      </p:sp>
      <p:sp>
        <p:nvSpPr>
          <p:cNvPr id="5" name="Espace réservé du numéro de diapositive 4"/>
          <p:cNvSpPr>
            <a:spLocks noGrp="1"/>
          </p:cNvSpPr>
          <p:nvPr>
            <p:ph type="sldNum" sz="quarter" idx="12"/>
          </p:nvPr>
        </p:nvSpPr>
        <p:spPr/>
        <p:txBody>
          <a:bodyPr/>
          <a:lstStyle/>
          <a:p>
            <a:fld id="{762C2A69-ED4C-4AC1-B091-A30B2B27B64A}" type="slidenum">
              <a:rPr lang="fr-FR" smtClean="0"/>
              <a:t>3</a:t>
            </a:fld>
            <a:endParaRPr lang="fr-FR"/>
          </a:p>
        </p:txBody>
      </p:sp>
      <p:pic>
        <p:nvPicPr>
          <p:cNvPr id="4" name="Image 3"/>
          <p:cNvPicPr>
            <a:picLocks noChangeAspect="1"/>
          </p:cNvPicPr>
          <p:nvPr/>
        </p:nvPicPr>
        <p:blipFill rotWithShape="1">
          <a:blip r:embed="rId2"/>
          <a:srcRect t="33893"/>
          <a:stretch/>
        </p:blipFill>
        <p:spPr>
          <a:xfrm>
            <a:off x="4052478" y="3715384"/>
            <a:ext cx="5812040" cy="2877145"/>
          </a:xfrm>
          <a:prstGeom prst="rect">
            <a:avLst/>
          </a:prstGeom>
        </p:spPr>
      </p:pic>
    </p:spTree>
    <p:extLst>
      <p:ext uri="{BB962C8B-B14F-4D97-AF65-F5344CB8AC3E}">
        <p14:creationId xmlns:p14="http://schemas.microsoft.com/office/powerpoint/2010/main" val="2852433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 rédaction du CDC</a:t>
            </a:r>
          </a:p>
        </p:txBody>
      </p:sp>
      <p:sp>
        <p:nvSpPr>
          <p:cNvPr id="3" name="Espace réservé du contenu 2"/>
          <p:cNvSpPr>
            <a:spLocks noGrp="1"/>
          </p:cNvSpPr>
          <p:nvPr>
            <p:ph idx="1"/>
          </p:nvPr>
        </p:nvSpPr>
        <p:spPr>
          <a:xfrm>
            <a:off x="1430595" y="1787448"/>
            <a:ext cx="10456606" cy="4156152"/>
          </a:xfrm>
        </p:spPr>
        <p:txBody>
          <a:bodyPr>
            <a:noAutofit/>
          </a:bodyPr>
          <a:lstStyle/>
          <a:p>
            <a:pPr algn="just"/>
            <a:r>
              <a:rPr lang="fr-FR" sz="2800" dirty="0"/>
              <a:t>Qui rédige le cahier des charges : client ou fournisseur ? </a:t>
            </a:r>
          </a:p>
          <a:p>
            <a:pPr algn="just"/>
            <a:r>
              <a:rPr lang="fr-FR" sz="2800" dirty="0" smtClean="0"/>
              <a:t>Le </a:t>
            </a:r>
            <a:r>
              <a:rPr lang="fr-FR" sz="2800" dirty="0"/>
              <a:t>CDC fonctionnel sera rédigé par le client avec l'aide du prestataire : il traduit un besoin que seul le client est capable de définir mais le fournisseur pourra l'aider à mettre ce besoin en mots. </a:t>
            </a:r>
          </a:p>
          <a:p>
            <a:pPr algn="just"/>
            <a:r>
              <a:rPr lang="fr-FR" sz="2800" dirty="0"/>
              <a:t>Le CDC opérationnel est rédigé par le prestataire en s'appuyant sur le CDC fonctionnel, c'est à dire les besoins exprimés. </a:t>
            </a:r>
          </a:p>
          <a:p>
            <a:pPr algn="just"/>
            <a:r>
              <a:rPr lang="fr-FR" sz="2800" dirty="0"/>
              <a:t>Le CDC fonctionnel est un document contractuel entre le client et le prestataire. </a:t>
            </a:r>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4</a:t>
            </a:fld>
            <a:endParaRPr lang="fr-FR"/>
          </a:p>
        </p:txBody>
      </p:sp>
    </p:spTree>
    <p:extLst>
      <p:ext uri="{BB962C8B-B14F-4D97-AF65-F5344CB8AC3E}">
        <p14:creationId xmlns:p14="http://schemas.microsoft.com/office/powerpoint/2010/main" val="2835676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L’utilité du CDC</a:t>
            </a:r>
          </a:p>
        </p:txBody>
      </p:sp>
      <p:sp>
        <p:nvSpPr>
          <p:cNvPr id="3" name="Espace réservé du contenu 2"/>
          <p:cNvSpPr>
            <a:spLocks noGrp="1"/>
          </p:cNvSpPr>
          <p:nvPr>
            <p:ph idx="1"/>
          </p:nvPr>
        </p:nvSpPr>
        <p:spPr>
          <a:xfrm>
            <a:off x="1103312" y="1677972"/>
            <a:ext cx="9884236" cy="4570428"/>
          </a:xfrm>
        </p:spPr>
        <p:txBody>
          <a:bodyPr/>
          <a:lstStyle/>
          <a:p>
            <a:pPr algn="just"/>
            <a:r>
              <a:rPr lang="fr-FR" dirty="0"/>
              <a:t>C'est un document clair, qui sera compris par les différents acteurs du projet. Il sera élaboré avec tous les acteurs concernés</a:t>
            </a:r>
          </a:p>
          <a:p>
            <a:pPr algn="just"/>
            <a:r>
              <a:rPr lang="fr-FR" dirty="0"/>
              <a:t>Ce document servira ensuite de référence et sera là pour permettre le bon déroulement du projet : il guidera le maître d’</a:t>
            </a:r>
            <a:r>
              <a:rPr lang="fr-FR" dirty="0" err="1"/>
              <a:t>oeuvre</a:t>
            </a:r>
            <a:r>
              <a:rPr lang="fr-FR" dirty="0"/>
              <a:t> dans la réalisation du travail demandé. </a:t>
            </a:r>
          </a:p>
        </p:txBody>
      </p:sp>
      <p:sp>
        <p:nvSpPr>
          <p:cNvPr id="5" name="Espace réservé du numéro de diapositive 4"/>
          <p:cNvSpPr>
            <a:spLocks noGrp="1"/>
          </p:cNvSpPr>
          <p:nvPr>
            <p:ph type="sldNum" sz="quarter" idx="12"/>
          </p:nvPr>
        </p:nvSpPr>
        <p:spPr/>
        <p:txBody>
          <a:bodyPr/>
          <a:lstStyle/>
          <a:p>
            <a:fld id="{762C2A69-ED4C-4AC1-B091-A30B2B27B64A}" type="slidenum">
              <a:rPr lang="fr-FR" smtClean="0"/>
              <a:t>5</a:t>
            </a:fld>
            <a:endParaRPr lang="fr-FR"/>
          </a:p>
        </p:txBody>
      </p:sp>
      <p:pic>
        <p:nvPicPr>
          <p:cNvPr id="4" name="Image 3"/>
          <p:cNvPicPr>
            <a:picLocks noChangeAspect="1"/>
          </p:cNvPicPr>
          <p:nvPr/>
        </p:nvPicPr>
        <p:blipFill>
          <a:blip r:embed="rId2"/>
          <a:stretch>
            <a:fillRect/>
          </a:stretch>
        </p:blipFill>
        <p:spPr>
          <a:xfrm>
            <a:off x="4172301" y="3463588"/>
            <a:ext cx="4210638" cy="3143689"/>
          </a:xfrm>
          <a:prstGeom prst="rect">
            <a:avLst/>
          </a:prstGeom>
        </p:spPr>
      </p:pic>
    </p:spTree>
    <p:extLst>
      <p:ext uri="{BB962C8B-B14F-4D97-AF65-F5344CB8AC3E}">
        <p14:creationId xmlns:p14="http://schemas.microsoft.com/office/powerpoint/2010/main" val="1153295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95092" y="241648"/>
            <a:ext cx="9481296" cy="1045494"/>
          </a:xfrm>
        </p:spPr>
        <p:txBody>
          <a:bodyPr>
            <a:normAutofit/>
          </a:bodyPr>
          <a:lstStyle/>
          <a:p>
            <a:r>
              <a:rPr lang="fr-FR" sz="2800" dirty="0"/>
              <a:t>Parties d’un cahier des charges fonctionnel (il y a une norme ISO NF EN 16271 depuis 2013)</a:t>
            </a:r>
          </a:p>
        </p:txBody>
      </p:sp>
      <p:sp>
        <p:nvSpPr>
          <p:cNvPr id="4" name="Espace réservé du texte 3">
            <a:extLst>
              <a:ext uri="{FF2B5EF4-FFF2-40B4-BE49-F238E27FC236}">
                <a16:creationId xmlns:a16="http://schemas.microsoft.com/office/drawing/2014/main" id="{AAF9677D-8B35-4E4F-9A74-FDB1BDA166F9}"/>
              </a:ext>
            </a:extLst>
          </p:cNvPr>
          <p:cNvSpPr>
            <a:spLocks noGrp="1"/>
          </p:cNvSpPr>
          <p:nvPr>
            <p:ph type="body" idx="1"/>
          </p:nvPr>
        </p:nvSpPr>
        <p:spPr>
          <a:xfrm>
            <a:off x="380671" y="1571573"/>
            <a:ext cx="3226888" cy="576262"/>
          </a:xfrm>
        </p:spPr>
        <p:txBody>
          <a:bodyPr/>
          <a:lstStyle/>
          <a:p>
            <a:r>
              <a:rPr lang="fr-FR" sz="1800" dirty="0"/>
              <a:t>I</a:t>
            </a:r>
            <a:r>
              <a:rPr lang="fr-FR" sz="2000" dirty="0" smtClean="0"/>
              <a:t>) </a:t>
            </a:r>
            <a:r>
              <a:rPr lang="fr-FR" sz="2000" dirty="0"/>
              <a:t>Présenter l’entreprise</a:t>
            </a:r>
          </a:p>
        </p:txBody>
      </p:sp>
      <p:sp>
        <p:nvSpPr>
          <p:cNvPr id="7" name="Espace réservé du texte 6">
            <a:extLst>
              <a:ext uri="{FF2B5EF4-FFF2-40B4-BE49-F238E27FC236}">
                <a16:creationId xmlns:a16="http://schemas.microsoft.com/office/drawing/2014/main" id="{8823BAA7-8917-4B05-B29D-5422359C4713}"/>
              </a:ext>
            </a:extLst>
          </p:cNvPr>
          <p:cNvSpPr>
            <a:spLocks noGrp="1"/>
          </p:cNvSpPr>
          <p:nvPr>
            <p:ph type="body" sz="half" idx="15"/>
          </p:nvPr>
        </p:nvSpPr>
        <p:spPr>
          <a:xfrm>
            <a:off x="441963" y="2687518"/>
            <a:ext cx="2927350" cy="3589338"/>
          </a:xfrm>
        </p:spPr>
        <p:txBody>
          <a:bodyPr>
            <a:normAutofit/>
          </a:bodyPr>
          <a:lstStyle/>
          <a:p>
            <a:pPr marL="342900" indent="-342900">
              <a:buAutoNum type="arabicParenR"/>
            </a:pPr>
            <a:r>
              <a:rPr lang="fr-FR" sz="1800" dirty="0"/>
              <a:t>Présenter ses produits et ses services</a:t>
            </a:r>
          </a:p>
          <a:p>
            <a:pPr marL="342900" indent="-342900">
              <a:buAutoNum type="arabicParenR"/>
            </a:pPr>
            <a:r>
              <a:rPr lang="fr-FR" sz="1800" dirty="0"/>
              <a:t>Présenter la cible</a:t>
            </a:r>
          </a:p>
          <a:p>
            <a:pPr marL="342900" indent="-342900">
              <a:buAutoNum type="arabicParenR"/>
            </a:pPr>
            <a:r>
              <a:rPr lang="fr-FR" sz="1800" dirty="0"/>
              <a:t>Présenter les concurrents</a:t>
            </a:r>
          </a:p>
          <a:p>
            <a:r>
              <a:rPr lang="fr-FR" sz="1800" dirty="0">
                <a:sym typeface="Wingdings" panose="05000000000000000000" pitchFamily="2" charset="2"/>
              </a:rPr>
              <a:t> Il s’agit de présenter le contexte du projet pour une meilleure compréhension des besoins</a:t>
            </a:r>
            <a:endParaRPr lang="fr-FR" sz="1800" dirty="0"/>
          </a:p>
        </p:txBody>
      </p:sp>
      <p:sp>
        <p:nvSpPr>
          <p:cNvPr id="5" name="Espace réservé du texte 4">
            <a:extLst>
              <a:ext uri="{FF2B5EF4-FFF2-40B4-BE49-F238E27FC236}">
                <a16:creationId xmlns:a16="http://schemas.microsoft.com/office/drawing/2014/main" id="{C5146067-1301-487B-BCEC-949B6FF4F22E}"/>
              </a:ext>
            </a:extLst>
          </p:cNvPr>
          <p:cNvSpPr>
            <a:spLocks noGrp="1"/>
          </p:cNvSpPr>
          <p:nvPr>
            <p:ph type="body" sz="quarter" idx="3"/>
          </p:nvPr>
        </p:nvSpPr>
        <p:spPr>
          <a:xfrm>
            <a:off x="3892050" y="1826825"/>
            <a:ext cx="2936241" cy="576262"/>
          </a:xfrm>
        </p:spPr>
        <p:txBody>
          <a:bodyPr/>
          <a:lstStyle/>
          <a:p>
            <a:r>
              <a:rPr lang="fr-FR" sz="2000" dirty="0" smtClean="0"/>
              <a:t>II) </a:t>
            </a:r>
            <a:r>
              <a:rPr lang="fr-FR" sz="2000" dirty="0"/>
              <a:t>Présenter le projet et les besoins de l’entreprise</a:t>
            </a:r>
          </a:p>
        </p:txBody>
      </p:sp>
      <p:sp>
        <p:nvSpPr>
          <p:cNvPr id="8" name="Espace réservé du texte 7">
            <a:extLst>
              <a:ext uri="{FF2B5EF4-FFF2-40B4-BE49-F238E27FC236}">
                <a16:creationId xmlns:a16="http://schemas.microsoft.com/office/drawing/2014/main" id="{032DCEC1-8B3E-488B-814B-6ED8DC9FACA6}"/>
              </a:ext>
            </a:extLst>
          </p:cNvPr>
          <p:cNvSpPr>
            <a:spLocks noGrp="1"/>
          </p:cNvSpPr>
          <p:nvPr>
            <p:ph type="body" sz="half" idx="16"/>
          </p:nvPr>
        </p:nvSpPr>
        <p:spPr>
          <a:xfrm>
            <a:off x="3706796" y="2687518"/>
            <a:ext cx="2946794" cy="3589338"/>
          </a:xfrm>
        </p:spPr>
        <p:txBody>
          <a:bodyPr>
            <a:normAutofit/>
          </a:bodyPr>
          <a:lstStyle/>
          <a:p>
            <a:pPr marL="342900" indent="-342900">
              <a:buAutoNum type="arabicParenR"/>
            </a:pPr>
            <a:r>
              <a:rPr lang="fr-FR" sz="1800" dirty="0"/>
              <a:t>Analyser les besoins</a:t>
            </a:r>
          </a:p>
          <a:p>
            <a:pPr marL="342900" indent="-342900">
              <a:buAutoNum type="arabicParenR"/>
            </a:pPr>
            <a:r>
              <a:rPr lang="fr-FR" sz="1800" dirty="0"/>
              <a:t>Présentation du projet</a:t>
            </a:r>
          </a:p>
          <a:p>
            <a:pPr marL="342900" indent="-342900">
              <a:buAutoNum type="arabicParenR"/>
            </a:pPr>
            <a:r>
              <a:rPr lang="fr-FR" sz="1800" dirty="0"/>
              <a:t>Les objectifs</a:t>
            </a:r>
          </a:p>
          <a:p>
            <a:pPr marL="342900" indent="-342900">
              <a:buAutoNum type="arabicParenR"/>
            </a:pPr>
            <a:r>
              <a:rPr lang="fr-FR" sz="1800" dirty="0"/>
              <a:t>L’analyse de l’existant</a:t>
            </a:r>
          </a:p>
          <a:p>
            <a:pPr marL="342900" indent="-342900">
              <a:buAutoNum type="arabicParenR"/>
            </a:pPr>
            <a:r>
              <a:rPr lang="fr-FR" sz="1800" dirty="0"/>
              <a:t>Les intervenants et l’environnement</a:t>
            </a:r>
          </a:p>
        </p:txBody>
      </p:sp>
      <p:sp>
        <p:nvSpPr>
          <p:cNvPr id="6" name="Espace réservé du texte 5">
            <a:extLst>
              <a:ext uri="{FF2B5EF4-FFF2-40B4-BE49-F238E27FC236}">
                <a16:creationId xmlns:a16="http://schemas.microsoft.com/office/drawing/2014/main" id="{267A411A-D997-4C1E-8C18-9A5FA1E0F5AA}"/>
              </a:ext>
            </a:extLst>
          </p:cNvPr>
          <p:cNvSpPr>
            <a:spLocks noGrp="1"/>
          </p:cNvSpPr>
          <p:nvPr>
            <p:ph type="body" sz="quarter" idx="13"/>
          </p:nvPr>
        </p:nvSpPr>
        <p:spPr>
          <a:xfrm>
            <a:off x="7112782" y="1363026"/>
            <a:ext cx="3447063" cy="576262"/>
          </a:xfrm>
        </p:spPr>
        <p:txBody>
          <a:bodyPr/>
          <a:lstStyle/>
          <a:p>
            <a:r>
              <a:rPr lang="fr-FR" sz="1800" dirty="0" smtClean="0"/>
              <a:t>III) </a:t>
            </a:r>
            <a:r>
              <a:rPr lang="fr-FR" sz="2000" dirty="0"/>
              <a:t>Prestations attendus</a:t>
            </a:r>
          </a:p>
        </p:txBody>
      </p:sp>
      <p:sp>
        <p:nvSpPr>
          <p:cNvPr id="9" name="Espace réservé du texte 8">
            <a:extLst>
              <a:ext uri="{FF2B5EF4-FFF2-40B4-BE49-F238E27FC236}">
                <a16:creationId xmlns:a16="http://schemas.microsoft.com/office/drawing/2014/main" id="{D0202789-EF05-4A5B-8DA8-6D1AA2B3CB04}"/>
              </a:ext>
            </a:extLst>
          </p:cNvPr>
          <p:cNvSpPr>
            <a:spLocks noGrp="1"/>
          </p:cNvSpPr>
          <p:nvPr>
            <p:ph type="body" sz="half" idx="17"/>
          </p:nvPr>
        </p:nvSpPr>
        <p:spPr>
          <a:xfrm>
            <a:off x="7002992" y="2114956"/>
            <a:ext cx="3556853" cy="3589338"/>
          </a:xfrm>
        </p:spPr>
        <p:txBody>
          <a:bodyPr>
            <a:noAutofit/>
          </a:bodyPr>
          <a:lstStyle/>
          <a:p>
            <a:pPr marL="342900" indent="-342900" algn="just">
              <a:buFont typeface="+mj-lt"/>
              <a:buAutoNum type="arabicParenR"/>
            </a:pPr>
            <a:r>
              <a:rPr lang="fr-FR" sz="1800" dirty="0"/>
              <a:t>La chartre graphique, la navigation, le zoning</a:t>
            </a:r>
          </a:p>
          <a:p>
            <a:pPr marL="342900" indent="-342900" algn="just">
              <a:buFont typeface="+mj-lt"/>
              <a:buAutoNum type="arabicParenR"/>
            </a:pPr>
            <a:r>
              <a:rPr lang="fr-FR" sz="1800" dirty="0"/>
              <a:t>Les spécificités et les livrables</a:t>
            </a:r>
          </a:p>
          <a:p>
            <a:pPr marL="342900" indent="-342900" algn="just">
              <a:buFont typeface="+mj-lt"/>
              <a:buAutoNum type="arabicParenR"/>
            </a:pPr>
            <a:r>
              <a:rPr lang="fr-FR" sz="1800" dirty="0" smtClean="0">
                <a:sym typeface="Wingdings" panose="05000000000000000000" pitchFamily="2" charset="2"/>
              </a:rPr>
              <a:t>3) Les </a:t>
            </a:r>
            <a:r>
              <a:rPr lang="fr-FR" sz="1800" dirty="0">
                <a:sym typeface="Wingdings" panose="05000000000000000000" pitchFamily="2" charset="2"/>
              </a:rPr>
              <a:t>contenus du site (fiche produit)</a:t>
            </a:r>
          </a:p>
          <a:p>
            <a:pPr marL="342900" indent="-342900" algn="just">
              <a:buFont typeface="+mj-lt"/>
              <a:buAutoNum type="arabicParenR"/>
            </a:pPr>
            <a:r>
              <a:rPr lang="fr-FR" sz="1800" dirty="0">
                <a:sym typeface="Wingdings" panose="05000000000000000000" pitchFamily="2" charset="2"/>
              </a:rPr>
              <a:t>Les informations techniques et pratiques</a:t>
            </a:r>
          </a:p>
          <a:p>
            <a:pPr marL="342900" indent="-342900" algn="just">
              <a:buFont typeface="+mj-lt"/>
              <a:buAutoNum type="arabicParenR"/>
            </a:pPr>
            <a:r>
              <a:rPr lang="fr-FR" sz="1800" dirty="0">
                <a:sym typeface="Wingdings" panose="05000000000000000000" pitchFamily="2" charset="2"/>
              </a:rPr>
              <a:t>La promotion du site</a:t>
            </a:r>
          </a:p>
          <a:p>
            <a:pPr marL="342900" indent="-342900" algn="just">
              <a:buFont typeface="+mj-lt"/>
              <a:buAutoNum type="arabicParenR"/>
            </a:pPr>
            <a:r>
              <a:rPr lang="fr-FR" sz="1800" dirty="0">
                <a:sym typeface="Wingdings" panose="05000000000000000000" pitchFamily="2" charset="2"/>
              </a:rPr>
              <a:t>Les contraintes techniques</a:t>
            </a:r>
          </a:p>
          <a:p>
            <a:pPr marL="342900" indent="-342900" algn="just">
              <a:buFont typeface="+mj-lt"/>
              <a:buAutoNum type="arabicParenR"/>
            </a:pPr>
            <a:r>
              <a:rPr lang="fr-FR" sz="1800" dirty="0">
                <a:sym typeface="Wingdings" panose="05000000000000000000" pitchFamily="2" charset="2"/>
              </a:rPr>
              <a:t>Les livrables</a:t>
            </a:r>
          </a:p>
          <a:p>
            <a:pPr marL="342900" indent="-342900" algn="just">
              <a:buFont typeface="+mj-lt"/>
              <a:buAutoNum type="arabicParenR"/>
            </a:pPr>
            <a:r>
              <a:rPr lang="fr-FR" sz="1800" dirty="0">
                <a:sym typeface="Wingdings" panose="05000000000000000000" pitchFamily="2" charset="2"/>
              </a:rPr>
              <a:t>Le planning et le budget</a:t>
            </a:r>
            <a:endParaRPr lang="fr-FR" sz="1800" dirty="0"/>
          </a:p>
        </p:txBody>
      </p:sp>
      <p:sp>
        <p:nvSpPr>
          <p:cNvPr id="3" name="Espace réservé du numéro de diapositive 2"/>
          <p:cNvSpPr>
            <a:spLocks noGrp="1"/>
          </p:cNvSpPr>
          <p:nvPr>
            <p:ph type="sldNum" sz="quarter" idx="12"/>
          </p:nvPr>
        </p:nvSpPr>
        <p:spPr/>
        <p:txBody>
          <a:bodyPr/>
          <a:lstStyle/>
          <a:p>
            <a:fld id="{762C2A69-ED4C-4AC1-B091-A30B2B27B64A}" type="slidenum">
              <a:rPr lang="fr-FR" smtClean="0"/>
              <a:t>6</a:t>
            </a:fld>
            <a:endParaRPr lang="fr-FR"/>
          </a:p>
        </p:txBody>
      </p:sp>
    </p:spTree>
    <p:extLst>
      <p:ext uri="{BB962C8B-B14F-4D97-AF65-F5344CB8AC3E}">
        <p14:creationId xmlns:p14="http://schemas.microsoft.com/office/powerpoint/2010/main" val="40980925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Partons d’un cahier des charges pour un site web</a:t>
            </a:r>
          </a:p>
        </p:txBody>
      </p:sp>
      <p:sp>
        <p:nvSpPr>
          <p:cNvPr id="3" name="Espace réservé du contenu 2"/>
          <p:cNvSpPr>
            <a:spLocks noGrp="1"/>
          </p:cNvSpPr>
          <p:nvPr>
            <p:ph idx="1"/>
          </p:nvPr>
        </p:nvSpPr>
        <p:spPr/>
        <p:txBody>
          <a:bodyPr>
            <a:normAutofit/>
          </a:bodyPr>
          <a:lstStyle/>
          <a:p>
            <a:pPr marL="0" indent="0">
              <a:buNone/>
            </a:pPr>
            <a:r>
              <a:rPr lang="fr-FR" dirty="0" smtClean="0"/>
              <a:t>I. Présenter </a:t>
            </a:r>
            <a:r>
              <a:rPr lang="fr-FR" dirty="0"/>
              <a:t>l’entreprise</a:t>
            </a:r>
          </a:p>
          <a:p>
            <a:pPr marL="514350" indent="-514350">
              <a:buAutoNum type="arabicPeriod"/>
            </a:pPr>
            <a:endParaRPr lang="fr-FR" dirty="0"/>
          </a:p>
          <a:p>
            <a:pPr marL="0" indent="0">
              <a:buNone/>
            </a:pPr>
            <a:r>
              <a:rPr lang="fr-FR" dirty="0"/>
              <a:t>Bien sûr une page de garde :</a:t>
            </a:r>
          </a:p>
          <a:p>
            <a:r>
              <a:rPr lang="fr-FR" dirty="0"/>
              <a:t>Nom de l’entreprise</a:t>
            </a:r>
          </a:p>
          <a:p>
            <a:r>
              <a:rPr lang="fr-FR" dirty="0"/>
              <a:t>Logo</a:t>
            </a:r>
          </a:p>
          <a:p>
            <a:r>
              <a:rPr lang="fr-FR" dirty="0" smtClean="0"/>
              <a:t>Adresse</a:t>
            </a:r>
            <a:endParaRPr lang="fr-FR" dirty="0"/>
          </a:p>
          <a:p>
            <a:r>
              <a:rPr lang="fr-FR" dirty="0"/>
              <a:t>Tel</a:t>
            </a:r>
          </a:p>
          <a:p>
            <a:r>
              <a:rPr lang="fr-FR" dirty="0"/>
              <a:t>Email</a:t>
            </a:r>
          </a:p>
          <a:p>
            <a:r>
              <a:rPr lang="fr-FR" dirty="0"/>
              <a:t>Personne à contacter dans l’entreprise</a:t>
            </a:r>
          </a:p>
          <a:p>
            <a:pPr marL="0" indent="0">
              <a:buNone/>
            </a:pPr>
            <a:endParaRPr lang="fr-FR" dirty="0"/>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7</a:t>
            </a:fld>
            <a:endParaRPr lang="fr-FR"/>
          </a:p>
        </p:txBody>
      </p:sp>
    </p:spTree>
    <p:extLst>
      <p:ext uri="{BB962C8B-B14F-4D97-AF65-F5344CB8AC3E}">
        <p14:creationId xmlns:p14="http://schemas.microsoft.com/office/powerpoint/2010/main" val="6825385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1. Présenter l’entreprise pour comprendre le contexte du CDC</a:t>
            </a:r>
          </a:p>
        </p:txBody>
      </p:sp>
      <p:sp>
        <p:nvSpPr>
          <p:cNvPr id="3" name="Espace réservé du contenu 2"/>
          <p:cNvSpPr>
            <a:spLocks noGrp="1"/>
          </p:cNvSpPr>
          <p:nvPr>
            <p:ph idx="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762C2A69-ED4C-4AC1-B091-A30B2B27B64A}" type="slidenum">
              <a:rPr lang="fr-FR" smtClean="0"/>
              <a:t>8</a:t>
            </a:fld>
            <a:endParaRPr lang="fr-FR"/>
          </a:p>
        </p:txBody>
      </p:sp>
      <p:pic>
        <p:nvPicPr>
          <p:cNvPr id="4" name="Image 3"/>
          <p:cNvPicPr>
            <a:picLocks noChangeAspect="1"/>
          </p:cNvPicPr>
          <p:nvPr/>
        </p:nvPicPr>
        <p:blipFill>
          <a:blip r:embed="rId2"/>
          <a:stretch>
            <a:fillRect/>
          </a:stretch>
        </p:blipFill>
        <p:spPr>
          <a:xfrm>
            <a:off x="1103312" y="2046130"/>
            <a:ext cx="5182400" cy="3600162"/>
          </a:xfrm>
          <a:prstGeom prst="rect">
            <a:avLst/>
          </a:prstGeom>
        </p:spPr>
      </p:pic>
      <p:pic>
        <p:nvPicPr>
          <p:cNvPr id="6" name="Image 5"/>
          <p:cNvPicPr>
            <a:picLocks noChangeAspect="1"/>
          </p:cNvPicPr>
          <p:nvPr/>
        </p:nvPicPr>
        <p:blipFill rotWithShape="1">
          <a:blip r:embed="rId3"/>
          <a:srcRect b="53429"/>
          <a:stretch/>
        </p:blipFill>
        <p:spPr>
          <a:xfrm>
            <a:off x="6622515" y="2728453"/>
            <a:ext cx="4956886" cy="1776166"/>
          </a:xfrm>
          <a:prstGeom prst="rect">
            <a:avLst/>
          </a:prstGeom>
        </p:spPr>
      </p:pic>
    </p:spTree>
    <p:extLst>
      <p:ext uri="{BB962C8B-B14F-4D97-AF65-F5344CB8AC3E}">
        <p14:creationId xmlns:p14="http://schemas.microsoft.com/office/powerpoint/2010/main" val="2361234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Exemple </a:t>
            </a:r>
            <a:r>
              <a:rPr lang="fr-FR" dirty="0" smtClean="0"/>
              <a:t>de présentation </a:t>
            </a:r>
            <a:r>
              <a:rPr lang="fr-FR" dirty="0"/>
              <a:t>de l’entreprise</a:t>
            </a:r>
          </a:p>
        </p:txBody>
      </p:sp>
      <p:sp>
        <p:nvSpPr>
          <p:cNvPr id="3" name="Espace réservé du numéro de diapositive 2"/>
          <p:cNvSpPr>
            <a:spLocks noGrp="1"/>
          </p:cNvSpPr>
          <p:nvPr>
            <p:ph type="sldNum" sz="quarter" idx="12"/>
          </p:nvPr>
        </p:nvSpPr>
        <p:spPr/>
        <p:txBody>
          <a:bodyPr/>
          <a:lstStyle/>
          <a:p>
            <a:fld id="{762C2A69-ED4C-4AC1-B091-A30B2B27B64A}" type="slidenum">
              <a:rPr lang="fr-FR" smtClean="0"/>
              <a:t>9</a:t>
            </a:fld>
            <a:endParaRPr lang="fr-FR"/>
          </a:p>
        </p:txBody>
      </p:sp>
      <p:sp>
        <p:nvSpPr>
          <p:cNvPr id="4" name="Rectangle 3"/>
          <p:cNvSpPr/>
          <p:nvPr/>
        </p:nvSpPr>
        <p:spPr>
          <a:xfrm>
            <a:off x="658041" y="2049420"/>
            <a:ext cx="10960869" cy="4247317"/>
          </a:xfrm>
          <a:prstGeom prst="rect">
            <a:avLst/>
          </a:prstGeom>
        </p:spPr>
        <p:txBody>
          <a:bodyPr wrap="square">
            <a:spAutoFit/>
          </a:bodyPr>
          <a:lstStyle/>
          <a:p>
            <a:pPr algn="just">
              <a:lnSpc>
                <a:spcPct val="150000"/>
              </a:lnSpc>
            </a:pPr>
            <a:r>
              <a:rPr lang="fr-FR" dirty="0"/>
              <a:t>Le magasin </a:t>
            </a:r>
            <a:r>
              <a:rPr lang="fr-FR" dirty="0" err="1"/>
              <a:t>xxxxxxxxx</a:t>
            </a:r>
            <a:r>
              <a:rPr lang="fr-FR" dirty="0"/>
              <a:t> a été crée il y a plus de 12 ans. Depuis plus de 6 ans déjà, ce magasin </a:t>
            </a:r>
            <a:r>
              <a:rPr lang="fr-FR" dirty="0" smtClean="0"/>
              <a:t>s’est doté d’un </a:t>
            </a:r>
            <a:r>
              <a:rPr lang="fr-FR" dirty="0"/>
              <a:t>site internet qui a été mis a jour plusieurs fois, soit graphiquement, soit dans sa construction. </a:t>
            </a:r>
            <a:endParaRPr lang="fr-FR" dirty="0" smtClean="0"/>
          </a:p>
          <a:p>
            <a:pPr algn="just">
              <a:lnSpc>
                <a:spcPct val="150000"/>
              </a:lnSpc>
            </a:pPr>
            <a:r>
              <a:rPr lang="fr-FR" dirty="0" smtClean="0"/>
              <a:t>Les </a:t>
            </a:r>
            <a:r>
              <a:rPr lang="fr-FR" dirty="0"/>
              <a:t>résultats financiers ou qualitatifs </a:t>
            </a:r>
            <a:r>
              <a:rPr lang="fr-FR" dirty="0" smtClean="0"/>
              <a:t>n’étant </a:t>
            </a:r>
            <a:r>
              <a:rPr lang="fr-FR" dirty="0"/>
              <a:t>pas toujours conformes aux importants investissements réalisés, le magasin </a:t>
            </a:r>
            <a:r>
              <a:rPr lang="fr-FR" dirty="0" err="1"/>
              <a:t>xxxxxx</a:t>
            </a:r>
            <a:r>
              <a:rPr lang="fr-FR" dirty="0"/>
              <a:t> a ainsi eu </a:t>
            </a:r>
            <a:r>
              <a:rPr lang="fr-FR" dirty="0" smtClean="0"/>
              <a:t>à </a:t>
            </a:r>
            <a:r>
              <a:rPr lang="fr-FR" dirty="0"/>
              <a:t>changer un certain nombre de fois de prestataires et pour la création ou gestion de son site et pour sa promotion (référencement, publicité etc.). </a:t>
            </a:r>
            <a:endParaRPr lang="fr-FR" dirty="0" smtClean="0"/>
          </a:p>
          <a:p>
            <a:pPr algn="just">
              <a:lnSpc>
                <a:spcPct val="150000"/>
              </a:lnSpc>
            </a:pPr>
            <a:r>
              <a:rPr lang="fr-FR" dirty="0" smtClean="0"/>
              <a:t>L´objectif </a:t>
            </a:r>
            <a:r>
              <a:rPr lang="fr-FR" dirty="0"/>
              <a:t>de ce cahier des charges est de tenter, une dernière fois, de relancer ce site qui après des débuts encourageants et une coopération de plus de 2 ans avec </a:t>
            </a:r>
            <a:r>
              <a:rPr lang="fr-FR" dirty="0" smtClean="0"/>
              <a:t>l’actuel </a:t>
            </a:r>
            <a:r>
              <a:rPr lang="fr-FR" dirty="0"/>
              <a:t>prestataire se retrouve aujourd’hui face a une impasse avec un nombre de visites et </a:t>
            </a:r>
            <a:r>
              <a:rPr lang="fr-FR" dirty="0" smtClean="0"/>
              <a:t>d’achats </a:t>
            </a:r>
            <a:r>
              <a:rPr lang="fr-FR" dirty="0"/>
              <a:t>en forte </a:t>
            </a:r>
            <a:r>
              <a:rPr lang="fr-FR" dirty="0" smtClean="0"/>
              <a:t>baisse.</a:t>
            </a:r>
            <a:endParaRPr lang="fr-FR" dirty="0"/>
          </a:p>
        </p:txBody>
      </p:sp>
    </p:spTree>
    <p:extLst>
      <p:ext uri="{BB962C8B-B14F-4D97-AF65-F5344CB8AC3E}">
        <p14:creationId xmlns:p14="http://schemas.microsoft.com/office/powerpoint/2010/main" val="3868690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produits et services</a:t>
            </a:r>
          </a:p>
        </p:txBody>
      </p:sp>
      <p:sp>
        <p:nvSpPr>
          <p:cNvPr id="3" name="Espace réservé du numéro de diapositive 2"/>
          <p:cNvSpPr>
            <a:spLocks noGrp="1"/>
          </p:cNvSpPr>
          <p:nvPr>
            <p:ph type="sldNum" sz="quarter" idx="12"/>
          </p:nvPr>
        </p:nvSpPr>
        <p:spPr/>
        <p:txBody>
          <a:bodyPr/>
          <a:lstStyle/>
          <a:p>
            <a:fld id="{762C2A69-ED4C-4AC1-B091-A30B2B27B64A}" type="slidenum">
              <a:rPr lang="fr-FR" smtClean="0"/>
              <a:t>10</a:t>
            </a:fld>
            <a:endParaRPr lang="fr-FR"/>
          </a:p>
        </p:txBody>
      </p:sp>
      <p:pic>
        <p:nvPicPr>
          <p:cNvPr id="4" name="Image 3"/>
          <p:cNvPicPr>
            <a:picLocks noChangeAspect="1"/>
          </p:cNvPicPr>
          <p:nvPr/>
        </p:nvPicPr>
        <p:blipFill rotWithShape="1">
          <a:blip r:embed="rId2"/>
          <a:srcRect t="47802" b="24360"/>
          <a:stretch/>
        </p:blipFill>
        <p:spPr>
          <a:xfrm>
            <a:off x="3042196" y="1799302"/>
            <a:ext cx="7661270" cy="1640959"/>
          </a:xfrm>
          <a:prstGeom prst="rect">
            <a:avLst/>
          </a:prstGeom>
        </p:spPr>
      </p:pic>
      <p:sp>
        <p:nvSpPr>
          <p:cNvPr id="6" name="Rectangle 5"/>
          <p:cNvSpPr/>
          <p:nvPr/>
        </p:nvSpPr>
        <p:spPr>
          <a:xfrm>
            <a:off x="5408611" y="3660834"/>
            <a:ext cx="6096000" cy="2862322"/>
          </a:xfrm>
          <a:prstGeom prst="rect">
            <a:avLst/>
          </a:prstGeom>
        </p:spPr>
        <p:txBody>
          <a:bodyPr>
            <a:spAutoFit/>
          </a:bodyPr>
          <a:lstStyle/>
          <a:p>
            <a:r>
              <a:rPr lang="fr-FR" u="sng" dirty="0"/>
              <a:t>Exemple</a:t>
            </a:r>
            <a:r>
              <a:rPr lang="fr-FR" dirty="0"/>
              <a:t> </a:t>
            </a:r>
            <a:r>
              <a:rPr lang="fr-FR" dirty="0" smtClean="0"/>
              <a:t>:</a:t>
            </a:r>
          </a:p>
          <a:p>
            <a:endParaRPr lang="fr-FR" dirty="0"/>
          </a:p>
          <a:p>
            <a:r>
              <a:rPr lang="fr-FR" dirty="0"/>
              <a:t>Différents types </a:t>
            </a:r>
            <a:r>
              <a:rPr lang="fr-FR" dirty="0" smtClean="0"/>
              <a:t>:</a:t>
            </a:r>
          </a:p>
          <a:p>
            <a:r>
              <a:rPr lang="fr-FR" dirty="0" smtClean="0"/>
              <a:t> </a:t>
            </a:r>
            <a:r>
              <a:rPr lang="fr-FR" dirty="0"/>
              <a:t>- Meubles </a:t>
            </a:r>
            <a:endParaRPr lang="fr-FR" dirty="0" smtClean="0"/>
          </a:p>
          <a:p>
            <a:pPr marL="285750" indent="-285750">
              <a:buFontTx/>
              <a:buChar char="-"/>
            </a:pPr>
            <a:r>
              <a:rPr lang="fr-FR" dirty="0" smtClean="0"/>
              <a:t>Luminaires </a:t>
            </a:r>
          </a:p>
          <a:p>
            <a:pPr marL="285750" indent="-285750">
              <a:buFontTx/>
              <a:buChar char="-"/>
            </a:pPr>
            <a:r>
              <a:rPr lang="fr-FR" dirty="0" smtClean="0"/>
              <a:t>Senteurs</a:t>
            </a:r>
          </a:p>
          <a:p>
            <a:r>
              <a:rPr lang="fr-FR" dirty="0" smtClean="0"/>
              <a:t> </a:t>
            </a:r>
            <a:r>
              <a:rPr lang="fr-FR" dirty="0"/>
              <a:t>- Gourmet de luxe </a:t>
            </a:r>
            <a:endParaRPr lang="fr-FR" dirty="0" smtClean="0"/>
          </a:p>
          <a:p>
            <a:pPr marL="285750" indent="-285750">
              <a:buFontTx/>
              <a:buChar char="-"/>
            </a:pPr>
            <a:r>
              <a:rPr lang="fr-FR" dirty="0" smtClean="0"/>
              <a:t>Produits </a:t>
            </a:r>
            <a:r>
              <a:rPr lang="fr-FR" dirty="0"/>
              <a:t>de salles de bain </a:t>
            </a:r>
            <a:endParaRPr lang="fr-FR" dirty="0" smtClean="0"/>
          </a:p>
          <a:p>
            <a:pPr marL="285750" indent="-285750">
              <a:buFontTx/>
              <a:buChar char="-"/>
            </a:pPr>
            <a:r>
              <a:rPr lang="fr-FR" dirty="0" smtClean="0"/>
              <a:t>- </a:t>
            </a:r>
            <a:r>
              <a:rPr lang="fr-FR" dirty="0"/>
              <a:t>Jardin </a:t>
            </a:r>
            <a:endParaRPr lang="fr-FR" dirty="0" smtClean="0"/>
          </a:p>
          <a:p>
            <a:pPr marL="285750" indent="-285750">
              <a:buFontTx/>
              <a:buChar char="-"/>
            </a:pPr>
            <a:r>
              <a:rPr lang="fr-FR" dirty="0" smtClean="0"/>
              <a:t>- </a:t>
            </a:r>
            <a:r>
              <a:rPr lang="fr-FR" dirty="0"/>
              <a:t>Etc. </a:t>
            </a:r>
          </a:p>
        </p:txBody>
      </p:sp>
    </p:spTree>
    <p:extLst>
      <p:ext uri="{BB962C8B-B14F-4D97-AF65-F5344CB8AC3E}">
        <p14:creationId xmlns:p14="http://schemas.microsoft.com/office/powerpoint/2010/main" val="492735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Cible</a:t>
            </a:r>
          </a:p>
        </p:txBody>
      </p:sp>
      <p:sp>
        <p:nvSpPr>
          <p:cNvPr id="3" name="Espace réservé du contenu 2"/>
          <p:cNvSpPr>
            <a:spLocks noGrp="1"/>
          </p:cNvSpPr>
          <p:nvPr>
            <p:ph idx="1"/>
          </p:nvPr>
        </p:nvSpPr>
        <p:spPr/>
        <p:txBody>
          <a:bodyPr/>
          <a:lstStyle/>
          <a:p>
            <a:r>
              <a:rPr lang="en-US" dirty="0" err="1"/>
              <a:t>Décrivez</a:t>
            </a:r>
            <a:r>
              <a:rPr lang="en-US" dirty="0"/>
              <a:t> le </a:t>
            </a:r>
            <a:r>
              <a:rPr lang="en-US" dirty="0" err="1"/>
              <a:t>profil</a:t>
            </a:r>
            <a:r>
              <a:rPr lang="en-US" dirty="0"/>
              <a:t> des clients de </a:t>
            </a:r>
            <a:r>
              <a:rPr lang="en-US" dirty="0" err="1"/>
              <a:t>votre</a:t>
            </a:r>
            <a:r>
              <a:rPr lang="en-US" dirty="0"/>
              <a:t> </a:t>
            </a:r>
            <a:r>
              <a:rPr lang="en-US" dirty="0" err="1"/>
              <a:t>entreprise</a:t>
            </a:r>
            <a:r>
              <a:rPr lang="en-US" dirty="0"/>
              <a:t> et de </a:t>
            </a:r>
            <a:r>
              <a:rPr lang="en-US" dirty="0" err="1"/>
              <a:t>celui</a:t>
            </a:r>
            <a:r>
              <a:rPr lang="en-US" dirty="0"/>
              <a:t> des </a:t>
            </a:r>
            <a:r>
              <a:rPr lang="en-US" dirty="0" err="1"/>
              <a:t>visiteurs</a:t>
            </a:r>
            <a:r>
              <a:rPr lang="en-US" dirty="0"/>
              <a:t> de </a:t>
            </a:r>
            <a:r>
              <a:rPr lang="en-US" dirty="0" err="1"/>
              <a:t>votre</a:t>
            </a:r>
            <a:r>
              <a:rPr lang="en-US" dirty="0"/>
              <a:t> </a:t>
            </a:r>
            <a:r>
              <a:rPr lang="en-US" dirty="0" smtClean="0"/>
              <a:t>site. </a:t>
            </a:r>
            <a:endParaRPr lang="fr-FR" dirty="0"/>
          </a:p>
        </p:txBody>
      </p:sp>
      <p:sp>
        <p:nvSpPr>
          <p:cNvPr id="5" name="Espace réservé du numéro de diapositive 4"/>
          <p:cNvSpPr>
            <a:spLocks noGrp="1"/>
          </p:cNvSpPr>
          <p:nvPr>
            <p:ph type="sldNum" sz="quarter" idx="12"/>
          </p:nvPr>
        </p:nvSpPr>
        <p:spPr/>
        <p:txBody>
          <a:bodyPr/>
          <a:lstStyle/>
          <a:p>
            <a:fld id="{762C2A69-ED4C-4AC1-B091-A30B2B27B64A}" type="slidenum">
              <a:rPr lang="fr-FR" smtClean="0"/>
              <a:t>11</a:t>
            </a:fld>
            <a:endParaRPr lang="fr-FR"/>
          </a:p>
        </p:txBody>
      </p:sp>
      <p:pic>
        <p:nvPicPr>
          <p:cNvPr id="4" name="Image 3"/>
          <p:cNvPicPr>
            <a:picLocks noChangeAspect="1"/>
          </p:cNvPicPr>
          <p:nvPr/>
        </p:nvPicPr>
        <p:blipFill>
          <a:blip r:embed="rId2"/>
          <a:stretch>
            <a:fillRect/>
          </a:stretch>
        </p:blipFill>
        <p:spPr>
          <a:xfrm>
            <a:off x="4029245" y="2967588"/>
            <a:ext cx="4937774" cy="3683556"/>
          </a:xfrm>
          <a:prstGeom prst="rect">
            <a:avLst/>
          </a:prstGeom>
        </p:spPr>
      </p:pic>
    </p:spTree>
    <p:extLst>
      <p:ext uri="{BB962C8B-B14F-4D97-AF65-F5344CB8AC3E}">
        <p14:creationId xmlns:p14="http://schemas.microsoft.com/office/powerpoint/2010/main" val="1321575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Exemple cible</a:t>
            </a:r>
          </a:p>
        </p:txBody>
      </p:sp>
      <p:sp>
        <p:nvSpPr>
          <p:cNvPr id="3" name="Espace réservé du contenu 2"/>
          <p:cNvSpPr>
            <a:spLocks noGrp="1"/>
          </p:cNvSpPr>
          <p:nvPr>
            <p:ph idx="1"/>
          </p:nvPr>
        </p:nvSpPr>
        <p:spPr>
          <a:xfrm>
            <a:off x="1015181" y="2326739"/>
            <a:ext cx="10515600" cy="4351338"/>
          </a:xfrm>
        </p:spPr>
        <p:txBody>
          <a:bodyPr>
            <a:normAutofit/>
          </a:bodyPr>
          <a:lstStyle/>
          <a:p>
            <a:endParaRPr lang="fr-FR" dirty="0"/>
          </a:p>
          <a:p>
            <a:r>
              <a:rPr lang="fr-FR" dirty="0"/>
              <a:t>Cible Le magasin </a:t>
            </a:r>
            <a:r>
              <a:rPr lang="fr-FR" dirty="0" err="1"/>
              <a:t>xxxxx</a:t>
            </a:r>
            <a:r>
              <a:rPr lang="fr-FR" dirty="0"/>
              <a:t> </a:t>
            </a:r>
            <a:r>
              <a:rPr lang="fr-FR" dirty="0" smtClean="0"/>
              <a:t>s’adresse </a:t>
            </a:r>
            <a:r>
              <a:rPr lang="fr-FR" dirty="0"/>
              <a:t>à</a:t>
            </a:r>
            <a:r>
              <a:rPr lang="fr-FR" dirty="0" smtClean="0"/>
              <a:t> </a:t>
            </a:r>
            <a:r>
              <a:rPr lang="fr-FR" dirty="0"/>
              <a:t>deux types de cibles.  </a:t>
            </a:r>
          </a:p>
          <a:p>
            <a:r>
              <a:rPr lang="fr-FR" dirty="0"/>
              <a:t>En magasin, il s agit surtout de la femme a 75%, entre 35 et 55 ans, active, de </a:t>
            </a:r>
            <a:r>
              <a:rPr lang="fr-FR" dirty="0" err="1"/>
              <a:t>xxxx</a:t>
            </a:r>
            <a:r>
              <a:rPr lang="fr-FR" dirty="0"/>
              <a:t> VILLE </a:t>
            </a:r>
            <a:r>
              <a:rPr lang="fr-FR" dirty="0" err="1"/>
              <a:t>xxxx</a:t>
            </a:r>
            <a:r>
              <a:rPr lang="fr-FR" dirty="0"/>
              <a:t> et sa </a:t>
            </a:r>
            <a:r>
              <a:rPr lang="fr-FR" dirty="0" smtClean="0"/>
              <a:t>région. </a:t>
            </a:r>
            <a:endParaRPr lang="fr-FR" dirty="0"/>
          </a:p>
          <a:p>
            <a:r>
              <a:rPr lang="fr-FR" dirty="0"/>
              <a:t> Sur Internet, la cible est la même. Seul change </a:t>
            </a:r>
            <a:r>
              <a:rPr lang="fr-FR" dirty="0" smtClean="0"/>
              <a:t>l’origine </a:t>
            </a:r>
            <a:r>
              <a:rPr lang="fr-FR" dirty="0"/>
              <a:t>géographique, puisque 95% des clients habitent en dehors de xxx DEPARTEMENT xxx. </a:t>
            </a:r>
          </a:p>
          <a:p>
            <a:r>
              <a:rPr lang="fr-FR" dirty="0"/>
              <a:t>A noter que quelque clients se sont manifestes a </a:t>
            </a:r>
            <a:r>
              <a:rPr lang="fr-FR" dirty="0" smtClean="0"/>
              <a:t>l’étranger</a:t>
            </a:r>
            <a:r>
              <a:rPr lang="fr-FR" dirty="0"/>
              <a:t>, mais que pour des raisons de gestion de cartes de crédits le choix a été fait de ne pas se développer sur ces </a:t>
            </a:r>
            <a:r>
              <a:rPr lang="fr-FR" dirty="0" smtClean="0"/>
              <a:t>marchés</a:t>
            </a:r>
            <a:r>
              <a:rPr lang="fr-FR" dirty="0"/>
              <a:t>, francophones surtout.</a:t>
            </a:r>
          </a:p>
        </p:txBody>
      </p:sp>
      <p:sp>
        <p:nvSpPr>
          <p:cNvPr id="5" name="Espace réservé du numéro de diapositive 4"/>
          <p:cNvSpPr>
            <a:spLocks noGrp="1"/>
          </p:cNvSpPr>
          <p:nvPr>
            <p:ph type="sldNum" sz="quarter" idx="12"/>
          </p:nvPr>
        </p:nvSpPr>
        <p:spPr/>
        <p:txBody>
          <a:bodyPr/>
          <a:lstStyle/>
          <a:p>
            <a:fld id="{762C2A69-ED4C-4AC1-B091-A30B2B27B64A}" type="slidenum">
              <a:rPr lang="fr-FR" smtClean="0"/>
              <a:t>12</a:t>
            </a:fld>
            <a:endParaRPr lang="fr-FR"/>
          </a:p>
        </p:txBody>
      </p:sp>
      <p:pic>
        <p:nvPicPr>
          <p:cNvPr id="4" name="Image 3"/>
          <p:cNvPicPr>
            <a:picLocks noChangeAspect="1"/>
          </p:cNvPicPr>
          <p:nvPr/>
        </p:nvPicPr>
        <p:blipFill>
          <a:blip r:embed="rId2"/>
          <a:stretch>
            <a:fillRect/>
          </a:stretch>
        </p:blipFill>
        <p:spPr>
          <a:xfrm>
            <a:off x="8041613" y="0"/>
            <a:ext cx="3600953" cy="2391109"/>
          </a:xfrm>
          <a:prstGeom prst="rect">
            <a:avLst/>
          </a:prstGeom>
        </p:spPr>
      </p:pic>
    </p:spTree>
    <p:extLst>
      <p:ext uri="{BB962C8B-B14F-4D97-AF65-F5344CB8AC3E}">
        <p14:creationId xmlns:p14="http://schemas.microsoft.com/office/powerpoint/2010/main" val="3174839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Analyse concurrentielle</a:t>
            </a:r>
          </a:p>
        </p:txBody>
      </p:sp>
      <p:sp>
        <p:nvSpPr>
          <p:cNvPr id="3" name="Espace réservé du contenu 2"/>
          <p:cNvSpPr>
            <a:spLocks noGrp="1"/>
          </p:cNvSpPr>
          <p:nvPr>
            <p:ph idx="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762C2A69-ED4C-4AC1-B091-A30B2B27B64A}" type="slidenum">
              <a:rPr lang="fr-FR" smtClean="0"/>
              <a:t>13</a:t>
            </a:fld>
            <a:endParaRPr lang="fr-FR"/>
          </a:p>
        </p:txBody>
      </p:sp>
      <p:pic>
        <p:nvPicPr>
          <p:cNvPr id="4" name="Image 3"/>
          <p:cNvPicPr>
            <a:picLocks noChangeAspect="1"/>
          </p:cNvPicPr>
          <p:nvPr/>
        </p:nvPicPr>
        <p:blipFill rotWithShape="1">
          <a:blip r:embed="rId2"/>
          <a:srcRect l="-840" t="13494" r="840" b="-4779"/>
          <a:stretch/>
        </p:blipFill>
        <p:spPr>
          <a:xfrm>
            <a:off x="2713703" y="1661518"/>
            <a:ext cx="6990735" cy="4862014"/>
          </a:xfrm>
          <a:prstGeom prst="rect">
            <a:avLst/>
          </a:prstGeom>
        </p:spPr>
      </p:pic>
    </p:spTree>
    <p:extLst>
      <p:ext uri="{BB962C8B-B14F-4D97-AF65-F5344CB8AC3E}">
        <p14:creationId xmlns:p14="http://schemas.microsoft.com/office/powerpoint/2010/main" val="15047421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Exemple</a:t>
            </a:r>
          </a:p>
        </p:txBody>
      </p:sp>
      <p:sp>
        <p:nvSpPr>
          <p:cNvPr id="3" name="Espace réservé du contenu 2"/>
          <p:cNvSpPr>
            <a:spLocks noGrp="1"/>
          </p:cNvSpPr>
          <p:nvPr>
            <p:ph idx="1"/>
          </p:nvPr>
        </p:nvSpPr>
        <p:spPr>
          <a:xfrm>
            <a:off x="1103312" y="1578078"/>
            <a:ext cx="10400430" cy="4999703"/>
          </a:xfrm>
        </p:spPr>
        <p:txBody>
          <a:bodyPr>
            <a:normAutofit/>
          </a:bodyPr>
          <a:lstStyle/>
          <a:p>
            <a:pPr algn="just"/>
            <a:r>
              <a:rPr lang="fr-FR" dirty="0"/>
              <a:t>Le marche de la </a:t>
            </a:r>
            <a:r>
              <a:rPr lang="fr-FR" dirty="0" err="1"/>
              <a:t>xxxxx</a:t>
            </a:r>
            <a:r>
              <a:rPr lang="fr-FR" dirty="0"/>
              <a:t> sur Internet est aujourd’hui le 3e plus gros </a:t>
            </a:r>
            <a:r>
              <a:rPr lang="fr-FR" dirty="0" smtClean="0"/>
              <a:t>marché </a:t>
            </a:r>
            <a:r>
              <a:rPr lang="fr-FR" dirty="0"/>
              <a:t>du net avec un chiffre </a:t>
            </a:r>
            <a:r>
              <a:rPr lang="fr-FR" dirty="0" smtClean="0"/>
              <a:t>d’affaires </a:t>
            </a:r>
            <a:r>
              <a:rPr lang="fr-FR" dirty="0"/>
              <a:t>de 614 millions </a:t>
            </a:r>
            <a:r>
              <a:rPr lang="fr-FR" dirty="0" smtClean="0"/>
              <a:t>d’euros </a:t>
            </a:r>
            <a:r>
              <a:rPr lang="fr-FR" dirty="0"/>
              <a:t>en 2008 et une croissance annuelle proche des 20%. Avec des paniers moyens de 160 a 220€ par clients, </a:t>
            </a:r>
            <a:r>
              <a:rPr lang="fr-FR" dirty="0" smtClean="0"/>
              <a:t>c’est l’un </a:t>
            </a:r>
            <a:r>
              <a:rPr lang="fr-FR" dirty="0"/>
              <a:t>des rares secteurs qui ne connaît pas la crise, les consommateurs français rattrapant de ce point de vue le retard qu’ils connaissent, en terme de dépenses dans ce secteur, par rapport aux Anglais et aux Allemands.</a:t>
            </a:r>
          </a:p>
          <a:p>
            <a:pPr algn="just"/>
            <a:r>
              <a:rPr lang="fr-FR" dirty="0" smtClean="0"/>
              <a:t>Les </a:t>
            </a:r>
            <a:r>
              <a:rPr lang="fr-FR" dirty="0"/>
              <a:t>leaders incontestés de ce domaine sont aussi bien les vépécistes classiques comme la Redoute que les pure </a:t>
            </a:r>
            <a:r>
              <a:rPr lang="fr-FR" dirty="0" err="1"/>
              <a:t>players</a:t>
            </a:r>
            <a:r>
              <a:rPr lang="fr-FR" dirty="0"/>
              <a:t> comme </a:t>
            </a:r>
            <a:r>
              <a:rPr lang="fr-FR" dirty="0" err="1"/>
              <a:t>xxxxxxxxx</a:t>
            </a:r>
            <a:r>
              <a:rPr lang="fr-FR" dirty="0"/>
              <a:t> </a:t>
            </a:r>
            <a:r>
              <a:rPr lang="fr-FR" dirty="0" smtClean="0"/>
              <a:t>l’ </a:t>
            </a:r>
            <a:r>
              <a:rPr lang="fr-FR" dirty="0"/>
              <a:t>étude de ces sites, ainsi que </a:t>
            </a:r>
            <a:r>
              <a:rPr lang="fr-FR" dirty="0" smtClean="0"/>
              <a:t>l’analyse </a:t>
            </a:r>
            <a:r>
              <a:rPr lang="fr-FR" dirty="0"/>
              <a:t>des facteurs clés de réussite du </a:t>
            </a:r>
            <a:r>
              <a:rPr lang="fr-FR" dirty="0" err="1"/>
              <a:t>ecommerce</a:t>
            </a:r>
            <a:r>
              <a:rPr lang="fr-FR" dirty="0"/>
              <a:t> en France, révèlent que les critères clés qui font le succès ne sont pas en réalité le prix (les Français cherchant surtout de la qualité, par opposition aux Ikea et autres supermarchés de la décoration) mais </a:t>
            </a:r>
            <a:r>
              <a:rPr lang="fr-FR" dirty="0" smtClean="0"/>
              <a:t>l’ambiance</a:t>
            </a:r>
            <a:r>
              <a:rPr lang="fr-FR" dirty="0"/>
              <a:t>, la rapidité de livraison, la sécurité de paiement, le contenu, le conseil, ces deux derniers points constituant la stratégie sur laquelle </a:t>
            </a:r>
            <a:r>
              <a:rPr lang="fr-FR" dirty="0" err="1"/>
              <a:t>xxxxxxx</a:t>
            </a:r>
            <a:r>
              <a:rPr lang="fr-FR" dirty="0"/>
              <a:t> entend marquer sa différence</a:t>
            </a:r>
            <a:r>
              <a:rPr lang="fr-FR" dirty="0" smtClean="0"/>
              <a:t>. qui </a:t>
            </a:r>
            <a:r>
              <a:rPr lang="fr-FR" dirty="0"/>
              <a:t>répondront </a:t>
            </a:r>
            <a:r>
              <a:rPr lang="fr-FR" dirty="0" smtClean="0"/>
              <a:t>à </a:t>
            </a:r>
            <a:r>
              <a:rPr lang="fr-FR" dirty="0"/>
              <a:t>un manque évident de compétitivité prix et logistique (absence de stocks, délai de livraison plus importants) propre aux moyens d un magasin physique. </a:t>
            </a:r>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14</a:t>
            </a:fld>
            <a:endParaRPr lang="fr-FR"/>
          </a:p>
        </p:txBody>
      </p:sp>
    </p:spTree>
    <p:extLst>
      <p:ext uri="{BB962C8B-B14F-4D97-AF65-F5344CB8AC3E}">
        <p14:creationId xmlns:p14="http://schemas.microsoft.com/office/powerpoint/2010/main" val="2243100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Outils pour le recueil de besoins </a:t>
            </a:r>
            <a:br>
              <a:rPr lang="fr-FR" dirty="0"/>
            </a:br>
            <a:endParaRPr lang="fr-FR" dirty="0"/>
          </a:p>
        </p:txBody>
      </p:sp>
      <p:sp>
        <p:nvSpPr>
          <p:cNvPr id="3" name="Espace réservé du contenu 2"/>
          <p:cNvSpPr>
            <a:spLocks noGrp="1"/>
          </p:cNvSpPr>
          <p:nvPr>
            <p:ph idx="1"/>
          </p:nvPr>
        </p:nvSpPr>
        <p:spPr/>
        <p:txBody>
          <a:bodyPr>
            <a:normAutofit/>
          </a:bodyPr>
          <a:lstStyle/>
          <a:p>
            <a:pPr algn="just"/>
            <a:r>
              <a:rPr lang="fr-FR" dirty="0"/>
              <a:t>Pour mener à bien cette tâche, on pourra éventuellement s'aider de plusieurs outils qu'on aura préparés à l'avance.</a:t>
            </a:r>
          </a:p>
          <a:p>
            <a:pPr algn="just"/>
            <a:r>
              <a:rPr lang="fr-FR" dirty="0"/>
              <a:t> On préparera par exemple des grilles d'entretien qui permettront d'orienter, sous forme de plusieurs points clés, les questions et les relances. </a:t>
            </a:r>
            <a:endParaRPr lang="fr-FR" dirty="0" smtClean="0"/>
          </a:p>
          <a:p>
            <a:pPr algn="just"/>
            <a:r>
              <a:rPr lang="fr-FR" dirty="0" smtClean="0"/>
              <a:t>On </a:t>
            </a:r>
            <a:r>
              <a:rPr lang="fr-FR" dirty="0"/>
              <a:t>établira aussi une liste des personnes à contacter, aussi bien côté utilisateurs que client. </a:t>
            </a:r>
            <a:endParaRPr lang="fr-FR" dirty="0" smtClean="0"/>
          </a:p>
          <a:p>
            <a:pPr algn="just"/>
            <a:r>
              <a:rPr lang="fr-FR" dirty="0" smtClean="0"/>
              <a:t>Si </a:t>
            </a:r>
            <a:r>
              <a:rPr lang="fr-FR" dirty="0"/>
              <a:t>certaines informations nous ont été apportées par une unique personne ces informations seront peu fiables. En croisant les sources on augmentera la fiabilité des informations</a:t>
            </a:r>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15</a:t>
            </a:fld>
            <a:endParaRPr lang="fr-FR"/>
          </a:p>
        </p:txBody>
      </p:sp>
    </p:spTree>
    <p:extLst>
      <p:ext uri="{BB962C8B-B14F-4D97-AF65-F5344CB8AC3E}">
        <p14:creationId xmlns:p14="http://schemas.microsoft.com/office/powerpoint/2010/main" val="3434166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5DBB94-C287-42FD-840D-4F00B83AC052}"/>
              </a:ext>
            </a:extLst>
          </p:cNvPr>
          <p:cNvSpPr>
            <a:spLocks noGrp="1"/>
          </p:cNvSpPr>
          <p:nvPr>
            <p:ph type="title"/>
          </p:nvPr>
        </p:nvSpPr>
        <p:spPr/>
        <p:txBody>
          <a:bodyPr/>
          <a:lstStyle/>
          <a:p>
            <a:r>
              <a:rPr lang="fr-FR" dirty="0"/>
              <a:t>Le recueil des besoins: verbaliser le besoin</a:t>
            </a:r>
          </a:p>
        </p:txBody>
      </p:sp>
      <p:sp>
        <p:nvSpPr>
          <p:cNvPr id="3" name="Espace réservé du numéro de diapositive 2"/>
          <p:cNvSpPr>
            <a:spLocks noGrp="1"/>
          </p:cNvSpPr>
          <p:nvPr>
            <p:ph type="sldNum" sz="quarter" idx="12"/>
          </p:nvPr>
        </p:nvSpPr>
        <p:spPr/>
        <p:txBody>
          <a:bodyPr/>
          <a:lstStyle/>
          <a:p>
            <a:fld id="{762C2A69-ED4C-4AC1-B091-A30B2B27B64A}" type="slidenum">
              <a:rPr lang="fr-FR" smtClean="0"/>
              <a:t>16</a:t>
            </a:fld>
            <a:endParaRPr lang="fr-FR"/>
          </a:p>
        </p:txBody>
      </p:sp>
      <p:pic>
        <p:nvPicPr>
          <p:cNvPr id="4" name="Image 3">
            <a:extLst>
              <a:ext uri="{FF2B5EF4-FFF2-40B4-BE49-F238E27FC236}">
                <a16:creationId xmlns:a16="http://schemas.microsoft.com/office/drawing/2014/main" id="{13E66427-7AC0-4305-9DDB-2DAD167C4E7B}"/>
              </a:ext>
            </a:extLst>
          </p:cNvPr>
          <p:cNvPicPr>
            <a:picLocks noChangeAspect="1"/>
          </p:cNvPicPr>
          <p:nvPr/>
        </p:nvPicPr>
        <p:blipFill>
          <a:blip r:embed="rId2"/>
          <a:stretch>
            <a:fillRect/>
          </a:stretch>
        </p:blipFill>
        <p:spPr>
          <a:xfrm>
            <a:off x="524253" y="1912689"/>
            <a:ext cx="4682265" cy="4123189"/>
          </a:xfrm>
          <a:prstGeom prst="rect">
            <a:avLst/>
          </a:prstGeom>
        </p:spPr>
      </p:pic>
      <p:pic>
        <p:nvPicPr>
          <p:cNvPr id="5" name="Image 4">
            <a:extLst>
              <a:ext uri="{FF2B5EF4-FFF2-40B4-BE49-F238E27FC236}">
                <a16:creationId xmlns:a16="http://schemas.microsoft.com/office/drawing/2014/main" id="{0AB8747D-D1CA-417F-B681-38AB51B2833C}"/>
              </a:ext>
            </a:extLst>
          </p:cNvPr>
          <p:cNvPicPr>
            <a:picLocks noChangeAspect="1"/>
          </p:cNvPicPr>
          <p:nvPr/>
        </p:nvPicPr>
        <p:blipFill>
          <a:blip r:embed="rId3"/>
          <a:stretch>
            <a:fillRect/>
          </a:stretch>
        </p:blipFill>
        <p:spPr>
          <a:xfrm>
            <a:off x="5478010" y="1988427"/>
            <a:ext cx="6331378" cy="1644005"/>
          </a:xfrm>
          <a:prstGeom prst="rect">
            <a:avLst/>
          </a:prstGeom>
        </p:spPr>
      </p:pic>
      <p:pic>
        <p:nvPicPr>
          <p:cNvPr id="6" name="Image 5">
            <a:extLst>
              <a:ext uri="{FF2B5EF4-FFF2-40B4-BE49-F238E27FC236}">
                <a16:creationId xmlns:a16="http://schemas.microsoft.com/office/drawing/2014/main" id="{EE584D83-F3A2-45AE-9AC1-5B4EE78A1330}"/>
              </a:ext>
            </a:extLst>
          </p:cNvPr>
          <p:cNvPicPr>
            <a:picLocks noChangeAspect="1"/>
          </p:cNvPicPr>
          <p:nvPr/>
        </p:nvPicPr>
        <p:blipFill>
          <a:blip r:embed="rId4"/>
          <a:stretch>
            <a:fillRect/>
          </a:stretch>
        </p:blipFill>
        <p:spPr>
          <a:xfrm>
            <a:off x="4591399" y="4022477"/>
            <a:ext cx="7480359" cy="542518"/>
          </a:xfrm>
          <a:prstGeom prst="rect">
            <a:avLst/>
          </a:prstGeom>
        </p:spPr>
      </p:pic>
    </p:spTree>
    <p:extLst>
      <p:ext uri="{BB962C8B-B14F-4D97-AF65-F5344CB8AC3E}">
        <p14:creationId xmlns:p14="http://schemas.microsoft.com/office/powerpoint/2010/main" val="570191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1DB096-E926-4F31-A42F-8FDD5E52BA2B}"/>
              </a:ext>
            </a:extLst>
          </p:cNvPr>
          <p:cNvSpPr>
            <a:spLocks noGrp="1"/>
          </p:cNvSpPr>
          <p:nvPr>
            <p:ph type="title"/>
          </p:nvPr>
        </p:nvSpPr>
        <p:spPr/>
        <p:txBody>
          <a:bodyPr/>
          <a:lstStyle/>
          <a:p>
            <a:r>
              <a:rPr lang="fr-FR" dirty="0"/>
              <a:t>Exemple</a:t>
            </a:r>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17</a:t>
            </a:fld>
            <a:endParaRPr lang="fr-FR"/>
          </a:p>
        </p:txBody>
      </p:sp>
      <p:pic>
        <p:nvPicPr>
          <p:cNvPr id="3" name="Image 2">
            <a:extLst>
              <a:ext uri="{FF2B5EF4-FFF2-40B4-BE49-F238E27FC236}">
                <a16:creationId xmlns:a16="http://schemas.microsoft.com/office/drawing/2014/main" id="{26A562A4-93A1-4136-A1E2-DF6A882AC3FC}"/>
              </a:ext>
            </a:extLst>
          </p:cNvPr>
          <p:cNvPicPr>
            <a:picLocks noChangeAspect="1"/>
          </p:cNvPicPr>
          <p:nvPr/>
        </p:nvPicPr>
        <p:blipFill>
          <a:blip r:embed="rId2"/>
          <a:stretch>
            <a:fillRect/>
          </a:stretch>
        </p:blipFill>
        <p:spPr>
          <a:xfrm>
            <a:off x="5144113" y="-28344"/>
            <a:ext cx="6035163" cy="6784131"/>
          </a:xfrm>
          <a:prstGeom prst="rect">
            <a:avLst/>
          </a:prstGeom>
        </p:spPr>
      </p:pic>
    </p:spTree>
    <p:extLst>
      <p:ext uri="{BB962C8B-B14F-4D97-AF65-F5344CB8AC3E}">
        <p14:creationId xmlns:p14="http://schemas.microsoft.com/office/powerpoint/2010/main" val="6571112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E277AF-21A4-4AD9-ABAB-0307B6C4E303}"/>
              </a:ext>
            </a:extLst>
          </p:cNvPr>
          <p:cNvSpPr>
            <a:spLocks noGrp="1"/>
          </p:cNvSpPr>
          <p:nvPr>
            <p:ph type="title"/>
          </p:nvPr>
        </p:nvSpPr>
        <p:spPr/>
        <p:txBody>
          <a:bodyPr>
            <a:normAutofit/>
          </a:bodyPr>
          <a:lstStyle/>
          <a:p>
            <a:r>
              <a:rPr lang="fr-FR" dirty="0"/>
              <a:t>Lien de la bête à cornes avec les autres éléments</a:t>
            </a:r>
          </a:p>
        </p:txBody>
      </p:sp>
      <p:sp>
        <p:nvSpPr>
          <p:cNvPr id="3" name="Espace réservé du contenu 2">
            <a:extLst>
              <a:ext uri="{FF2B5EF4-FFF2-40B4-BE49-F238E27FC236}">
                <a16:creationId xmlns:a16="http://schemas.microsoft.com/office/drawing/2014/main" id="{B630D7B0-0BE5-4452-AC19-C8BCF7373997}"/>
              </a:ext>
            </a:extLst>
          </p:cNvPr>
          <p:cNvSpPr>
            <a:spLocks noGrp="1"/>
          </p:cNvSpPr>
          <p:nvPr>
            <p:ph idx="1"/>
          </p:nvPr>
        </p:nvSpPr>
        <p:spPr>
          <a:xfrm>
            <a:off x="1103312" y="2052918"/>
            <a:ext cx="10075965" cy="4195481"/>
          </a:xfrm>
        </p:spPr>
        <p:txBody>
          <a:bodyPr>
            <a:normAutofit fontScale="92500"/>
          </a:bodyPr>
          <a:lstStyle/>
          <a:p>
            <a:pPr marL="0" indent="0" algn="just">
              <a:buNone/>
            </a:pPr>
            <a:r>
              <a:rPr lang="fr-FR" sz="2400" dirty="0"/>
              <a:t>De par sa structure, la bête à cornes est en relation directe avec d'autres outils utilisés en gestion de projet :</a:t>
            </a:r>
          </a:p>
          <a:p>
            <a:pPr algn="just"/>
            <a:r>
              <a:rPr lang="fr-FR" sz="2400" dirty="0"/>
              <a:t>Les cornes servent de base à la réalisation de l'analyse fonctionnelle, et constituent le contexte de la « pieuvre », autre outil utilisé en gestion de </a:t>
            </a:r>
            <a:r>
              <a:rPr lang="fr-FR" sz="2400" dirty="0" smtClean="0"/>
              <a:t>projet.</a:t>
            </a:r>
            <a:endParaRPr lang="fr-FR" sz="2400" dirty="0"/>
          </a:p>
          <a:p>
            <a:pPr algn="just"/>
            <a:r>
              <a:rPr lang="fr-FR" sz="2400" dirty="0"/>
              <a:t>Les deux pattes avant servent de base à la construction de l'arbre d'objectifs (but et pourquoi ce but</a:t>
            </a:r>
            <a:r>
              <a:rPr lang="fr-FR" sz="2400" dirty="0" smtClean="0"/>
              <a:t>).</a:t>
            </a:r>
            <a:endParaRPr lang="fr-FR" sz="2400" dirty="0"/>
          </a:p>
          <a:p>
            <a:pPr algn="just"/>
            <a:r>
              <a:rPr lang="fr-FR" sz="2400" dirty="0"/>
              <a:t>L'identification du besoin (les deux pattes arrières : besoin et cause) est en interaction avec la matrice de diagnostic permettant d'identifier la situation initiale sur laquelle le projet se propose d'agir (matrice MOFF, </a:t>
            </a:r>
            <a:r>
              <a:rPr lang="fr-FR" sz="2400" b="1" dirty="0"/>
              <a:t>M</a:t>
            </a:r>
            <a:r>
              <a:rPr lang="fr-FR" sz="2400" dirty="0"/>
              <a:t>enaces, </a:t>
            </a:r>
            <a:r>
              <a:rPr lang="fr-FR" sz="2400" b="1" dirty="0"/>
              <a:t>O</a:t>
            </a:r>
            <a:r>
              <a:rPr lang="fr-FR" sz="2400" dirty="0"/>
              <a:t>pportunités, </a:t>
            </a:r>
            <a:r>
              <a:rPr lang="fr-FR" sz="2400" b="1" dirty="0"/>
              <a:t>F</a:t>
            </a:r>
            <a:r>
              <a:rPr lang="fr-FR" sz="2400" dirty="0"/>
              <a:t>orces, </a:t>
            </a:r>
            <a:r>
              <a:rPr lang="fr-FR" sz="2400" b="1" dirty="0"/>
              <a:t>F</a:t>
            </a:r>
            <a:r>
              <a:rPr lang="fr-FR" sz="2400" dirty="0"/>
              <a:t>aiblesses</a:t>
            </a:r>
            <a:r>
              <a:rPr lang="fr-FR" sz="2400" dirty="0" smtClean="0"/>
              <a:t>).</a:t>
            </a:r>
            <a:endParaRPr lang="fr-FR" sz="2400" dirty="0"/>
          </a:p>
          <a:p>
            <a:endParaRPr lang="fr-FR" dirty="0"/>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18</a:t>
            </a:fld>
            <a:endParaRPr lang="fr-FR"/>
          </a:p>
        </p:txBody>
      </p:sp>
    </p:spTree>
    <p:extLst>
      <p:ext uri="{BB962C8B-B14F-4D97-AF65-F5344CB8AC3E}">
        <p14:creationId xmlns:p14="http://schemas.microsoft.com/office/powerpoint/2010/main" val="2703291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CF7DBD-388B-4767-9918-DA690A4CCA6D}"/>
              </a:ext>
            </a:extLst>
          </p:cNvPr>
          <p:cNvSpPr>
            <a:spLocks noGrp="1"/>
          </p:cNvSpPr>
          <p:nvPr>
            <p:ph type="title"/>
          </p:nvPr>
        </p:nvSpPr>
        <p:spPr/>
        <p:txBody>
          <a:bodyPr>
            <a:normAutofit/>
          </a:bodyPr>
          <a:lstStyle/>
          <a:p>
            <a:r>
              <a:rPr lang="fr-FR" dirty="0"/>
              <a:t>Le recueil des besoins: l’analyse fonctionnelle des besoins</a:t>
            </a:r>
          </a:p>
        </p:txBody>
      </p:sp>
      <p:sp>
        <p:nvSpPr>
          <p:cNvPr id="3" name="Espace réservé du contenu 2">
            <a:extLst>
              <a:ext uri="{FF2B5EF4-FFF2-40B4-BE49-F238E27FC236}">
                <a16:creationId xmlns:a16="http://schemas.microsoft.com/office/drawing/2014/main" id="{A07A63F3-1DD6-45DA-8E35-1DC539D90084}"/>
              </a:ext>
            </a:extLst>
          </p:cNvPr>
          <p:cNvSpPr>
            <a:spLocks noGrp="1"/>
          </p:cNvSpPr>
          <p:nvPr>
            <p:ph idx="1"/>
          </p:nvPr>
        </p:nvSpPr>
        <p:spPr>
          <a:xfrm>
            <a:off x="1333499" y="1905000"/>
            <a:ext cx="10858501" cy="4339222"/>
          </a:xfrm>
        </p:spPr>
        <p:txBody>
          <a:bodyPr>
            <a:normAutofit/>
          </a:bodyPr>
          <a:lstStyle/>
          <a:p>
            <a:pPr algn="just">
              <a:lnSpc>
                <a:spcPct val="150000"/>
              </a:lnSpc>
            </a:pPr>
            <a:r>
              <a:rPr lang="fr-FR" dirty="0"/>
              <a:t>Hypothèse 1 : Le besoin est satisfait par l’utilisation d’un produit.</a:t>
            </a:r>
          </a:p>
          <a:p>
            <a:pPr algn="just">
              <a:lnSpc>
                <a:spcPct val="150000"/>
              </a:lnSpc>
            </a:pPr>
            <a:r>
              <a:rPr lang="fr-FR" dirty="0"/>
              <a:t>Hypothèse 2 : Le produit est un générateur de services (ou « prestations client »)</a:t>
            </a:r>
          </a:p>
          <a:p>
            <a:pPr algn="just">
              <a:lnSpc>
                <a:spcPct val="150000"/>
              </a:lnSpc>
            </a:pPr>
            <a:r>
              <a:rPr lang="fr-FR" dirty="0"/>
              <a:t>L’Analyse Fonctionnelle du Besoin est appelée ainsi car elle va permettre de traduire le besoin par des fonctions à réaliser : les Fonctions de Service.</a:t>
            </a:r>
          </a:p>
          <a:p>
            <a:pPr algn="just">
              <a:lnSpc>
                <a:spcPct val="150000"/>
              </a:lnSpc>
            </a:pPr>
            <a:r>
              <a:rPr lang="fr-FR" dirty="0"/>
              <a:t>Fonction de service: Action demandée à un produit ou réalisée par lui, afin de satisfaire une partie du besoin d’un utilisateur </a:t>
            </a:r>
            <a:r>
              <a:rPr lang="fr-FR" dirty="0" smtClean="0"/>
              <a:t>donné.</a:t>
            </a:r>
            <a:endParaRPr lang="fr-FR" dirty="0"/>
          </a:p>
          <a:p>
            <a:pPr algn="just">
              <a:lnSpc>
                <a:spcPct val="150000"/>
              </a:lnSpc>
            </a:pPr>
            <a:r>
              <a:rPr lang="fr-FR" dirty="0"/>
              <a:t>Pour identifier les fonctions du produit, il faut être capable de décrire son environnement (appelé « Milieu Extérieur »). Toutes les entités qui sont identifiées comme extérieures au produit sont appelées </a:t>
            </a:r>
            <a:r>
              <a:rPr lang="fr-FR" b="1" i="1" dirty="0"/>
              <a:t>Eléments du Milieu Extérieur </a:t>
            </a:r>
            <a:r>
              <a:rPr lang="fr-FR" dirty="0"/>
              <a:t>: </a:t>
            </a:r>
            <a:r>
              <a:rPr lang="fr-FR" i="1" dirty="0"/>
              <a:t>E.M.E.</a:t>
            </a:r>
            <a:endParaRPr lang="fr-FR" dirty="0"/>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19</a:t>
            </a:fld>
            <a:endParaRPr lang="fr-FR"/>
          </a:p>
        </p:txBody>
      </p:sp>
    </p:spTree>
    <p:extLst>
      <p:ext uri="{BB962C8B-B14F-4D97-AF65-F5344CB8AC3E}">
        <p14:creationId xmlns:p14="http://schemas.microsoft.com/office/powerpoint/2010/main" val="2652558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E5EF79-391D-4FEC-82BB-A672110B62E0}"/>
              </a:ext>
            </a:extLst>
          </p:cNvPr>
          <p:cNvSpPr>
            <a:spLocks noGrp="1"/>
          </p:cNvSpPr>
          <p:nvPr>
            <p:ph type="title"/>
          </p:nvPr>
        </p:nvSpPr>
        <p:spPr/>
        <p:txBody>
          <a:bodyPr>
            <a:normAutofit/>
          </a:bodyPr>
          <a:lstStyle/>
          <a:p>
            <a:r>
              <a:rPr lang="fr-FR" dirty="0"/>
              <a:t>Le recueil des besoins: l’analyse fonctionnelle des besoins</a:t>
            </a:r>
          </a:p>
        </p:txBody>
      </p:sp>
      <p:sp>
        <p:nvSpPr>
          <p:cNvPr id="3" name="Espace réservé du numéro de diapositive 2"/>
          <p:cNvSpPr>
            <a:spLocks noGrp="1"/>
          </p:cNvSpPr>
          <p:nvPr>
            <p:ph type="sldNum" sz="quarter" idx="12"/>
          </p:nvPr>
        </p:nvSpPr>
        <p:spPr/>
        <p:txBody>
          <a:bodyPr/>
          <a:lstStyle/>
          <a:p>
            <a:fld id="{762C2A69-ED4C-4AC1-B091-A30B2B27B64A}" type="slidenum">
              <a:rPr lang="fr-FR" smtClean="0"/>
              <a:t>20</a:t>
            </a:fld>
            <a:endParaRPr lang="fr-FR"/>
          </a:p>
        </p:txBody>
      </p:sp>
      <p:pic>
        <p:nvPicPr>
          <p:cNvPr id="4" name="Image 3">
            <a:extLst>
              <a:ext uri="{FF2B5EF4-FFF2-40B4-BE49-F238E27FC236}">
                <a16:creationId xmlns:a16="http://schemas.microsoft.com/office/drawing/2014/main" id="{455FE432-DBE9-4886-85E2-2C4EEA2DF604}"/>
              </a:ext>
            </a:extLst>
          </p:cNvPr>
          <p:cNvPicPr>
            <a:picLocks noChangeAspect="1"/>
          </p:cNvPicPr>
          <p:nvPr/>
        </p:nvPicPr>
        <p:blipFill>
          <a:blip r:embed="rId2"/>
          <a:stretch>
            <a:fillRect/>
          </a:stretch>
        </p:blipFill>
        <p:spPr>
          <a:xfrm>
            <a:off x="274962" y="1853248"/>
            <a:ext cx="5443747" cy="3678572"/>
          </a:xfrm>
          <a:prstGeom prst="rect">
            <a:avLst/>
          </a:prstGeom>
        </p:spPr>
      </p:pic>
      <p:sp>
        <p:nvSpPr>
          <p:cNvPr id="5" name="ZoneTexte 4">
            <a:extLst>
              <a:ext uri="{FF2B5EF4-FFF2-40B4-BE49-F238E27FC236}">
                <a16:creationId xmlns:a16="http://schemas.microsoft.com/office/drawing/2014/main" id="{4BAFAC81-1389-42F5-B6DD-D59DD2495F73}"/>
              </a:ext>
            </a:extLst>
          </p:cNvPr>
          <p:cNvSpPr txBox="1"/>
          <p:nvPr/>
        </p:nvSpPr>
        <p:spPr>
          <a:xfrm>
            <a:off x="5880683" y="1786855"/>
            <a:ext cx="6107185" cy="3970318"/>
          </a:xfrm>
          <a:prstGeom prst="rect">
            <a:avLst/>
          </a:prstGeom>
          <a:noFill/>
        </p:spPr>
        <p:txBody>
          <a:bodyPr wrap="square" rtlCol="0">
            <a:spAutoFit/>
          </a:bodyPr>
          <a:lstStyle/>
          <a:p>
            <a:r>
              <a:rPr lang="fr-FR" i="1" dirty="0"/>
              <a:t>Fonctions Principales : F.P.</a:t>
            </a:r>
          </a:p>
          <a:p>
            <a:r>
              <a:rPr lang="fr-FR" b="1" i="1" dirty="0"/>
              <a:t>« Fonction de service qui met en relation deux EME (ou plus), via le produit »</a:t>
            </a:r>
          </a:p>
          <a:p>
            <a:r>
              <a:rPr lang="fr-FR" b="1" dirty="0"/>
              <a:t>Les fonctions principales traduisent obligatoirement des actions réalisées par le produit.</a:t>
            </a:r>
          </a:p>
          <a:p>
            <a:endParaRPr lang="fr-FR" b="1" dirty="0"/>
          </a:p>
          <a:p>
            <a:r>
              <a:rPr lang="fr-FR" i="1" dirty="0"/>
              <a:t>Fonctions Contraintes : F.C.</a:t>
            </a:r>
          </a:p>
          <a:p>
            <a:r>
              <a:rPr lang="fr-FR" b="1" i="1" dirty="0"/>
              <a:t>« Fonction de service qui met en relation le produit avec un seul EME »</a:t>
            </a:r>
          </a:p>
          <a:p>
            <a:r>
              <a:rPr lang="fr-FR" dirty="0"/>
              <a:t>Chaque EME doit être relié au produit par au moins une fonction contrainte.</a:t>
            </a:r>
          </a:p>
          <a:p>
            <a:r>
              <a:rPr lang="fr-FR" dirty="0"/>
              <a:t>Les fonctions contraintes traduisent la plupart du temps une adaptation du produit à son milieu</a:t>
            </a:r>
          </a:p>
          <a:p>
            <a:r>
              <a:rPr lang="fr-FR" dirty="0"/>
              <a:t>extérieur.</a:t>
            </a:r>
          </a:p>
        </p:txBody>
      </p:sp>
      <p:sp>
        <p:nvSpPr>
          <p:cNvPr id="7" name="ZoneTexte 6">
            <a:extLst>
              <a:ext uri="{FF2B5EF4-FFF2-40B4-BE49-F238E27FC236}">
                <a16:creationId xmlns:a16="http://schemas.microsoft.com/office/drawing/2014/main" id="{E5E58500-057A-46EF-A28F-80214119E43A}"/>
              </a:ext>
            </a:extLst>
          </p:cNvPr>
          <p:cNvSpPr txBox="1"/>
          <p:nvPr/>
        </p:nvSpPr>
        <p:spPr>
          <a:xfrm>
            <a:off x="274962" y="5757173"/>
            <a:ext cx="10966286" cy="923330"/>
          </a:xfrm>
          <a:prstGeom prst="rect">
            <a:avLst/>
          </a:prstGeom>
          <a:noFill/>
        </p:spPr>
        <p:txBody>
          <a:bodyPr wrap="square" rtlCol="0">
            <a:spAutoFit/>
          </a:bodyPr>
          <a:lstStyle/>
          <a:p>
            <a:r>
              <a:rPr lang="fr-FR" dirty="0"/>
              <a:t>Une fonction se compose d’un verbe ou d'un groupe verbal caractérisant l'action, et de compléments représentant les éléments du milieu extérieur concernés par la fonction. Le sujet de la phrase n'apparait pas, mais il renvoie toujours au produit.</a:t>
            </a:r>
          </a:p>
        </p:txBody>
      </p:sp>
    </p:spTree>
    <p:extLst>
      <p:ext uri="{BB962C8B-B14F-4D97-AF65-F5344CB8AC3E}">
        <p14:creationId xmlns:p14="http://schemas.microsoft.com/office/powerpoint/2010/main" val="3977657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C93DAD-321C-489E-AD0A-CCB23A8B715F}"/>
              </a:ext>
            </a:extLst>
          </p:cNvPr>
          <p:cNvSpPr>
            <a:spLocks noGrp="1"/>
          </p:cNvSpPr>
          <p:nvPr>
            <p:ph type="title"/>
          </p:nvPr>
        </p:nvSpPr>
        <p:spPr/>
        <p:txBody>
          <a:bodyPr/>
          <a:lstStyle/>
          <a:p>
            <a:r>
              <a:rPr lang="fr-FR" dirty="0"/>
              <a:t>Exemple</a:t>
            </a:r>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21</a:t>
            </a:fld>
            <a:endParaRPr lang="fr-FR"/>
          </a:p>
        </p:txBody>
      </p:sp>
      <p:pic>
        <p:nvPicPr>
          <p:cNvPr id="3" name="Image 2">
            <a:extLst>
              <a:ext uri="{FF2B5EF4-FFF2-40B4-BE49-F238E27FC236}">
                <a16:creationId xmlns:a16="http://schemas.microsoft.com/office/drawing/2014/main" id="{AC111DB9-6D22-4243-98A7-CBA64768746F}"/>
              </a:ext>
            </a:extLst>
          </p:cNvPr>
          <p:cNvPicPr>
            <a:picLocks noChangeAspect="1"/>
          </p:cNvPicPr>
          <p:nvPr/>
        </p:nvPicPr>
        <p:blipFill>
          <a:blip r:embed="rId2"/>
          <a:stretch>
            <a:fillRect/>
          </a:stretch>
        </p:blipFill>
        <p:spPr>
          <a:xfrm>
            <a:off x="3694673" y="1595435"/>
            <a:ext cx="5641056" cy="5121472"/>
          </a:xfrm>
          <a:prstGeom prst="rect">
            <a:avLst/>
          </a:prstGeom>
        </p:spPr>
      </p:pic>
    </p:spTree>
    <p:extLst>
      <p:ext uri="{BB962C8B-B14F-4D97-AF65-F5344CB8AC3E}">
        <p14:creationId xmlns:p14="http://schemas.microsoft.com/office/powerpoint/2010/main" val="17896830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0D39CD-659A-4B8D-8CFE-9D56BA7C069E}"/>
              </a:ext>
            </a:extLst>
          </p:cNvPr>
          <p:cNvSpPr>
            <a:spLocks noGrp="1"/>
          </p:cNvSpPr>
          <p:nvPr>
            <p:ph type="title"/>
          </p:nvPr>
        </p:nvSpPr>
        <p:spPr/>
        <p:txBody>
          <a:bodyPr/>
          <a:lstStyle/>
          <a:p>
            <a:r>
              <a:rPr lang="fr-FR" dirty="0"/>
              <a:t>Méthode </a:t>
            </a:r>
          </a:p>
        </p:txBody>
      </p:sp>
      <p:sp>
        <p:nvSpPr>
          <p:cNvPr id="5" name="Espace réservé du numéro de diapositive 4"/>
          <p:cNvSpPr>
            <a:spLocks noGrp="1"/>
          </p:cNvSpPr>
          <p:nvPr>
            <p:ph type="sldNum" sz="quarter" idx="12"/>
          </p:nvPr>
        </p:nvSpPr>
        <p:spPr/>
        <p:txBody>
          <a:bodyPr/>
          <a:lstStyle/>
          <a:p>
            <a:fld id="{762C2A69-ED4C-4AC1-B091-A30B2B27B64A}" type="slidenum">
              <a:rPr lang="fr-FR" smtClean="0"/>
              <a:t>22</a:t>
            </a:fld>
            <a:endParaRPr lang="fr-FR"/>
          </a:p>
        </p:txBody>
      </p:sp>
      <p:pic>
        <p:nvPicPr>
          <p:cNvPr id="3" name="Image 2">
            <a:extLst>
              <a:ext uri="{FF2B5EF4-FFF2-40B4-BE49-F238E27FC236}">
                <a16:creationId xmlns:a16="http://schemas.microsoft.com/office/drawing/2014/main" id="{9340A146-2CC3-4341-971D-5B6E88A1EAE8}"/>
              </a:ext>
            </a:extLst>
          </p:cNvPr>
          <p:cNvPicPr>
            <a:picLocks noChangeAspect="1"/>
          </p:cNvPicPr>
          <p:nvPr/>
        </p:nvPicPr>
        <p:blipFill>
          <a:blip r:embed="rId2"/>
          <a:stretch>
            <a:fillRect/>
          </a:stretch>
        </p:blipFill>
        <p:spPr>
          <a:xfrm>
            <a:off x="729842" y="1300293"/>
            <a:ext cx="6554396" cy="3596171"/>
          </a:xfrm>
          <a:prstGeom prst="rect">
            <a:avLst/>
          </a:prstGeom>
        </p:spPr>
      </p:pic>
      <p:sp>
        <p:nvSpPr>
          <p:cNvPr id="4" name="ZoneTexte 3">
            <a:extLst>
              <a:ext uri="{FF2B5EF4-FFF2-40B4-BE49-F238E27FC236}">
                <a16:creationId xmlns:a16="http://schemas.microsoft.com/office/drawing/2014/main" id="{8C94AB61-5FDC-409E-9EFE-FE9F1D91041C}"/>
              </a:ext>
            </a:extLst>
          </p:cNvPr>
          <p:cNvSpPr txBox="1"/>
          <p:nvPr/>
        </p:nvSpPr>
        <p:spPr>
          <a:xfrm>
            <a:off x="6875725" y="5056830"/>
            <a:ext cx="4955796" cy="1200329"/>
          </a:xfrm>
          <a:prstGeom prst="rect">
            <a:avLst/>
          </a:prstGeom>
          <a:noFill/>
        </p:spPr>
        <p:txBody>
          <a:bodyPr wrap="square" rtlCol="0">
            <a:spAutoFit/>
          </a:bodyPr>
          <a:lstStyle/>
          <a:p>
            <a:r>
              <a:rPr lang="fr-FR" dirty="0"/>
              <a:t>Les éléments de l'environnement du projet sont issus de la bête à cornes : « sur quoi le projet agit ? » et « A qui le projet rend service ? » </a:t>
            </a:r>
          </a:p>
        </p:txBody>
      </p:sp>
    </p:spTree>
    <p:extLst>
      <p:ext uri="{BB962C8B-B14F-4D97-AF65-F5344CB8AC3E}">
        <p14:creationId xmlns:p14="http://schemas.microsoft.com/office/powerpoint/2010/main" val="41004382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571847-87B9-438B-95F7-D3F2BCD7EC3D}"/>
              </a:ext>
            </a:extLst>
          </p:cNvPr>
          <p:cNvSpPr>
            <a:spLocks noGrp="1"/>
          </p:cNvSpPr>
          <p:nvPr>
            <p:ph type="title"/>
          </p:nvPr>
        </p:nvSpPr>
        <p:spPr/>
        <p:txBody>
          <a:bodyPr>
            <a:normAutofit/>
          </a:bodyPr>
          <a:lstStyle/>
          <a:p>
            <a:r>
              <a:rPr lang="fr-FR" dirty="0"/>
              <a:t>Le recueil des besoins: l’analyse fonctionnelle des besoins</a:t>
            </a:r>
          </a:p>
        </p:txBody>
      </p:sp>
      <p:sp>
        <p:nvSpPr>
          <p:cNvPr id="3" name="Espace réservé du contenu 2">
            <a:extLst>
              <a:ext uri="{FF2B5EF4-FFF2-40B4-BE49-F238E27FC236}">
                <a16:creationId xmlns:a16="http://schemas.microsoft.com/office/drawing/2014/main" id="{2661BA7C-7F68-42A9-B42C-DFB93F256F71}"/>
              </a:ext>
            </a:extLst>
          </p:cNvPr>
          <p:cNvSpPr>
            <a:spLocks noGrp="1"/>
          </p:cNvSpPr>
          <p:nvPr>
            <p:ph idx="1"/>
          </p:nvPr>
        </p:nvSpPr>
        <p:spPr/>
        <p:txBody>
          <a:bodyPr/>
          <a:lstStyle/>
          <a:p>
            <a:r>
              <a:rPr lang="fr-FR" dirty="0"/>
              <a:t>A chaque fonction de service va être associée une fonction technique</a:t>
            </a:r>
          </a:p>
          <a:p>
            <a:r>
              <a:rPr lang="fr-FR" dirty="0"/>
              <a:t>Une </a:t>
            </a:r>
            <a:r>
              <a:rPr lang="fr-FR" b="1" i="1" dirty="0"/>
              <a:t>F</a:t>
            </a:r>
            <a:r>
              <a:rPr lang="fr-FR" i="1" dirty="0"/>
              <a:t>onction </a:t>
            </a:r>
            <a:r>
              <a:rPr lang="fr-FR" b="1" i="1" dirty="0"/>
              <a:t>T</a:t>
            </a:r>
            <a:r>
              <a:rPr lang="fr-FR" i="1" dirty="0"/>
              <a:t>echnique </a:t>
            </a:r>
            <a:r>
              <a:rPr lang="fr-FR" dirty="0"/>
              <a:t>(</a:t>
            </a:r>
            <a:r>
              <a:rPr lang="fr-FR" b="1" i="1" dirty="0"/>
              <a:t>F.T.</a:t>
            </a:r>
            <a:r>
              <a:rPr lang="fr-FR" dirty="0"/>
              <a:t>) est une fonction contribuant à réaliser une fonction de service par un moyen technique</a:t>
            </a:r>
          </a:p>
          <a:p>
            <a:r>
              <a:rPr lang="fr-FR" dirty="0"/>
              <a:t>Chaque fonction technique se décline ensuite en solution technologique (on passe du CDC fonctionnel au CDC technique)</a:t>
            </a:r>
          </a:p>
        </p:txBody>
      </p:sp>
      <p:sp>
        <p:nvSpPr>
          <p:cNvPr id="5" name="Espace réservé du numéro de diapositive 4"/>
          <p:cNvSpPr>
            <a:spLocks noGrp="1"/>
          </p:cNvSpPr>
          <p:nvPr>
            <p:ph type="sldNum" sz="quarter" idx="12"/>
          </p:nvPr>
        </p:nvSpPr>
        <p:spPr/>
        <p:txBody>
          <a:bodyPr/>
          <a:lstStyle/>
          <a:p>
            <a:fld id="{762C2A69-ED4C-4AC1-B091-A30B2B27B64A}" type="slidenum">
              <a:rPr lang="fr-FR" smtClean="0"/>
              <a:t>23</a:t>
            </a:fld>
            <a:endParaRPr lang="fr-FR"/>
          </a:p>
        </p:txBody>
      </p:sp>
      <p:pic>
        <p:nvPicPr>
          <p:cNvPr id="4" name="Image 3">
            <a:extLst>
              <a:ext uri="{FF2B5EF4-FFF2-40B4-BE49-F238E27FC236}">
                <a16:creationId xmlns:a16="http://schemas.microsoft.com/office/drawing/2014/main" id="{14CB1BAD-34E5-4B77-B96C-E83F2AC62D95}"/>
              </a:ext>
            </a:extLst>
          </p:cNvPr>
          <p:cNvPicPr>
            <a:picLocks noChangeAspect="1"/>
          </p:cNvPicPr>
          <p:nvPr/>
        </p:nvPicPr>
        <p:blipFill>
          <a:blip r:embed="rId2"/>
          <a:stretch>
            <a:fillRect/>
          </a:stretch>
        </p:blipFill>
        <p:spPr>
          <a:xfrm>
            <a:off x="3493829" y="4274956"/>
            <a:ext cx="4859847" cy="2393353"/>
          </a:xfrm>
          <a:prstGeom prst="rect">
            <a:avLst/>
          </a:prstGeom>
        </p:spPr>
      </p:pic>
    </p:spTree>
    <p:extLst>
      <p:ext uri="{BB962C8B-B14F-4D97-AF65-F5344CB8AC3E}">
        <p14:creationId xmlns:p14="http://schemas.microsoft.com/office/powerpoint/2010/main" val="711271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Classement des besoins</a:t>
            </a:r>
          </a:p>
        </p:txBody>
      </p:sp>
      <p:sp>
        <p:nvSpPr>
          <p:cNvPr id="3" name="Espace réservé du contenu 2"/>
          <p:cNvSpPr>
            <a:spLocks noGrp="1"/>
          </p:cNvSpPr>
          <p:nvPr>
            <p:ph idx="1"/>
          </p:nvPr>
        </p:nvSpPr>
        <p:spPr/>
        <p:txBody>
          <a:bodyPr>
            <a:normAutofit/>
          </a:bodyPr>
          <a:lstStyle/>
          <a:p>
            <a:r>
              <a:rPr lang="fr-FR" dirty="0"/>
              <a:t>On peut aussi envisager un autre type de classement, par types de besoins, comme ci-dessous : </a:t>
            </a:r>
          </a:p>
          <a:p>
            <a:pPr marL="0" indent="0">
              <a:buNone/>
            </a:pPr>
            <a:r>
              <a:rPr lang="fr-FR" dirty="0"/>
              <a:t>• BESOINS FONCTIONNELS (mettre à jour des articles, pages légères à charger, … ) </a:t>
            </a:r>
          </a:p>
          <a:p>
            <a:pPr marL="0" indent="0">
              <a:buNone/>
            </a:pPr>
            <a:r>
              <a:rPr lang="fr-FR" dirty="0"/>
              <a:t>• BESOINS EDITORIAUX (ligne éditoriale, guide de rédaction, ...) </a:t>
            </a:r>
          </a:p>
          <a:p>
            <a:pPr marL="0" indent="0">
              <a:buNone/>
            </a:pPr>
            <a:r>
              <a:rPr lang="fr-FR" dirty="0"/>
              <a:t>• BESOINS ERGONOMIQUES </a:t>
            </a:r>
          </a:p>
          <a:p>
            <a:pPr marL="0" indent="0">
              <a:buNone/>
            </a:pPr>
            <a:r>
              <a:rPr lang="fr-FR" dirty="0"/>
              <a:t>• BESOINS GRAPHIQUES </a:t>
            </a:r>
          </a:p>
          <a:p>
            <a:pPr marL="0" indent="0">
              <a:buNone/>
            </a:pPr>
            <a:r>
              <a:rPr lang="fr-FR" dirty="0"/>
              <a:t>• BESOINS TECHNIQUES</a:t>
            </a:r>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24</a:t>
            </a:fld>
            <a:endParaRPr lang="fr-FR"/>
          </a:p>
        </p:txBody>
      </p:sp>
    </p:spTree>
    <p:extLst>
      <p:ext uri="{BB962C8B-B14F-4D97-AF65-F5344CB8AC3E}">
        <p14:creationId xmlns:p14="http://schemas.microsoft.com/office/powerpoint/2010/main" val="4217977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Classement des besoins</a:t>
            </a:r>
          </a:p>
        </p:txBody>
      </p:sp>
      <p:sp>
        <p:nvSpPr>
          <p:cNvPr id="3" name="Espace réservé du contenu 2"/>
          <p:cNvSpPr>
            <a:spLocks noGrp="1"/>
          </p:cNvSpPr>
          <p:nvPr>
            <p:ph idx="1"/>
          </p:nvPr>
        </p:nvSpPr>
        <p:spPr/>
        <p:txBody>
          <a:bodyPr>
            <a:normAutofit fontScale="92500" lnSpcReduction="20000"/>
          </a:bodyPr>
          <a:lstStyle/>
          <a:p>
            <a:pPr marL="0" indent="0" algn="just">
              <a:buNone/>
            </a:pPr>
            <a:r>
              <a:rPr lang="fr-FR" dirty="0"/>
              <a:t>Une fois les besoins recueillis on s'attachera à les classer par grands groupes pour pouvoir les présenter de façon claire dans le CDCF. </a:t>
            </a:r>
            <a:endParaRPr lang="fr-FR" dirty="0" smtClean="0"/>
          </a:p>
          <a:p>
            <a:pPr marL="0" indent="0" algn="just">
              <a:buNone/>
            </a:pPr>
            <a:endParaRPr lang="fr-FR" dirty="0"/>
          </a:p>
          <a:p>
            <a:pPr marL="0" indent="0" algn="just">
              <a:buNone/>
            </a:pPr>
            <a:r>
              <a:rPr lang="fr-FR" u="sng" dirty="0"/>
              <a:t>Voici un exemple de groupes qui pourraient être retenus : </a:t>
            </a:r>
          </a:p>
          <a:p>
            <a:pPr marL="0" indent="176213" algn="just">
              <a:buNone/>
            </a:pPr>
            <a:r>
              <a:rPr lang="fr-FR" dirty="0"/>
              <a:t>• ARCHITECTURE DU SITE </a:t>
            </a:r>
          </a:p>
          <a:p>
            <a:pPr marL="0" indent="176213" algn="just">
              <a:buNone/>
            </a:pPr>
            <a:r>
              <a:rPr lang="fr-FR" dirty="0"/>
              <a:t>• STRUCTURE DES PAGES </a:t>
            </a:r>
          </a:p>
          <a:p>
            <a:pPr marL="0" indent="176213" algn="just">
              <a:buNone/>
            </a:pPr>
            <a:r>
              <a:rPr lang="fr-FR" dirty="0"/>
              <a:t>• NAVIGATION / CONTENUS CLIQUABLE</a:t>
            </a:r>
          </a:p>
          <a:p>
            <a:pPr marL="0" indent="176213" algn="just">
              <a:buNone/>
            </a:pPr>
            <a:r>
              <a:rPr lang="fr-FR" dirty="0" smtClean="0"/>
              <a:t> • </a:t>
            </a:r>
            <a:r>
              <a:rPr lang="fr-FR" dirty="0"/>
              <a:t>CONTENUS NON CLIQUABLES </a:t>
            </a:r>
          </a:p>
          <a:p>
            <a:pPr marL="0" indent="176213" algn="just">
              <a:buNone/>
            </a:pPr>
            <a:r>
              <a:rPr lang="fr-FR" dirty="0"/>
              <a:t>• CONTENUS MULTIMEDIA </a:t>
            </a:r>
          </a:p>
          <a:p>
            <a:pPr marL="0" indent="176213" algn="just">
              <a:buNone/>
            </a:pPr>
            <a:r>
              <a:rPr lang="fr-FR" dirty="0"/>
              <a:t>• FONCTIONNALITES INTERACTIVES</a:t>
            </a:r>
          </a:p>
          <a:p>
            <a:pPr marL="0" indent="176213" algn="just">
              <a:buNone/>
            </a:pPr>
            <a:r>
              <a:rPr lang="fr-FR" dirty="0"/>
              <a:t> • BACK OFFICE</a:t>
            </a:r>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25</a:t>
            </a:fld>
            <a:endParaRPr lang="fr-FR"/>
          </a:p>
        </p:txBody>
      </p:sp>
    </p:spTree>
    <p:extLst>
      <p:ext uri="{BB962C8B-B14F-4D97-AF65-F5344CB8AC3E}">
        <p14:creationId xmlns:p14="http://schemas.microsoft.com/office/powerpoint/2010/main" val="3440364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FBFB2B-764B-44E2-BDCB-E4357A0AC715}"/>
              </a:ext>
            </a:extLst>
          </p:cNvPr>
          <p:cNvSpPr>
            <a:spLocks noGrp="1"/>
          </p:cNvSpPr>
          <p:nvPr>
            <p:ph type="title"/>
          </p:nvPr>
        </p:nvSpPr>
        <p:spPr/>
        <p:txBody>
          <a:bodyPr/>
          <a:lstStyle/>
          <a:p>
            <a:r>
              <a:rPr lang="fr-FR" dirty="0"/>
              <a:t>Lien </a:t>
            </a:r>
            <a:r>
              <a:rPr lang="fr-FR"/>
              <a:t>avec le </a:t>
            </a:r>
            <a:r>
              <a:rPr lang="fr-FR" dirty="0"/>
              <a:t>WBS exemple</a:t>
            </a:r>
          </a:p>
        </p:txBody>
      </p:sp>
      <p:sp>
        <p:nvSpPr>
          <p:cNvPr id="3" name="Espace réservé du numéro de diapositive 2"/>
          <p:cNvSpPr>
            <a:spLocks noGrp="1"/>
          </p:cNvSpPr>
          <p:nvPr>
            <p:ph type="sldNum" sz="quarter" idx="12"/>
          </p:nvPr>
        </p:nvSpPr>
        <p:spPr/>
        <p:txBody>
          <a:bodyPr/>
          <a:lstStyle/>
          <a:p>
            <a:fld id="{762C2A69-ED4C-4AC1-B091-A30B2B27B64A}" type="slidenum">
              <a:rPr lang="fr-FR" smtClean="0"/>
              <a:t>26</a:t>
            </a:fld>
            <a:endParaRPr lang="fr-FR"/>
          </a:p>
        </p:txBody>
      </p:sp>
      <p:pic>
        <p:nvPicPr>
          <p:cNvPr id="4" name="Image 3">
            <a:extLst>
              <a:ext uri="{FF2B5EF4-FFF2-40B4-BE49-F238E27FC236}">
                <a16:creationId xmlns:a16="http://schemas.microsoft.com/office/drawing/2014/main" id="{F02A3EC5-224A-4BC7-829B-EECB5BB0B891}"/>
              </a:ext>
            </a:extLst>
          </p:cNvPr>
          <p:cNvPicPr>
            <a:picLocks noChangeAspect="1"/>
          </p:cNvPicPr>
          <p:nvPr/>
        </p:nvPicPr>
        <p:blipFill>
          <a:blip r:embed="rId2"/>
          <a:stretch>
            <a:fillRect/>
          </a:stretch>
        </p:blipFill>
        <p:spPr>
          <a:xfrm>
            <a:off x="1476462" y="1493241"/>
            <a:ext cx="9194334" cy="4102216"/>
          </a:xfrm>
          <a:prstGeom prst="rect">
            <a:avLst/>
          </a:prstGeom>
        </p:spPr>
      </p:pic>
    </p:spTree>
    <p:extLst>
      <p:ext uri="{BB962C8B-B14F-4D97-AF65-F5344CB8AC3E}">
        <p14:creationId xmlns:p14="http://schemas.microsoft.com/office/powerpoint/2010/main" val="36956791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Présentation du projet</a:t>
            </a:r>
          </a:p>
        </p:txBody>
      </p:sp>
      <p:sp>
        <p:nvSpPr>
          <p:cNvPr id="3" name="Espace réservé du contenu 2"/>
          <p:cNvSpPr>
            <a:spLocks noGrp="1"/>
          </p:cNvSpPr>
          <p:nvPr>
            <p:ph idx="1"/>
          </p:nvPr>
        </p:nvSpPr>
        <p:spPr/>
        <p:txBody>
          <a:bodyPr>
            <a:normAutofit/>
          </a:bodyPr>
          <a:lstStyle/>
          <a:p>
            <a:r>
              <a:rPr lang="fr-FR" sz="2400" dirty="0"/>
              <a:t>Création d’un nouveau site internet</a:t>
            </a:r>
          </a:p>
          <a:p>
            <a:r>
              <a:rPr lang="fr-FR" sz="2400" dirty="0"/>
              <a:t>Travailler à partir d’un ancien site internet et apporter les évolutions </a:t>
            </a:r>
            <a:r>
              <a:rPr lang="fr-FR" sz="2400" dirty="0" smtClean="0"/>
              <a:t>nécessaires</a:t>
            </a:r>
            <a:endParaRPr lang="fr-FR" sz="2400" dirty="0"/>
          </a:p>
          <a:p>
            <a:r>
              <a:rPr lang="fr-FR" sz="2400" dirty="0"/>
              <a:t>Date à laquelle il doit voir le jour.</a:t>
            </a:r>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27</a:t>
            </a:fld>
            <a:endParaRPr lang="fr-FR"/>
          </a:p>
        </p:txBody>
      </p:sp>
    </p:spTree>
    <p:extLst>
      <p:ext uri="{BB962C8B-B14F-4D97-AF65-F5344CB8AC3E}">
        <p14:creationId xmlns:p14="http://schemas.microsoft.com/office/powerpoint/2010/main" val="13957576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objectifs</a:t>
            </a:r>
          </a:p>
        </p:txBody>
      </p:sp>
      <p:sp>
        <p:nvSpPr>
          <p:cNvPr id="3" name="Espace réservé du contenu 2"/>
          <p:cNvSpPr>
            <a:spLocks noGrp="1"/>
          </p:cNvSpPr>
          <p:nvPr>
            <p:ph idx="1"/>
          </p:nvPr>
        </p:nvSpPr>
        <p:spPr>
          <a:xfrm>
            <a:off x="792228" y="1331260"/>
            <a:ext cx="10505037" cy="5025296"/>
          </a:xfrm>
        </p:spPr>
        <p:txBody>
          <a:bodyPr>
            <a:normAutofit fontScale="92500" lnSpcReduction="10000"/>
          </a:bodyPr>
          <a:lstStyle/>
          <a:p>
            <a:pPr marL="0" indent="0" algn="just">
              <a:buNone/>
            </a:pPr>
            <a:r>
              <a:rPr lang="fr-FR" b="1" u="sng" dirty="0"/>
              <a:t>Objectifs </a:t>
            </a:r>
            <a:r>
              <a:rPr lang="fr-FR" b="1" u="sng" dirty="0" smtClean="0"/>
              <a:t>qualitatifs :</a:t>
            </a:r>
            <a:endParaRPr lang="fr-FR" b="1" u="sng" dirty="0"/>
          </a:p>
          <a:p>
            <a:pPr algn="just"/>
            <a:r>
              <a:rPr lang="fr-FR" dirty="0"/>
              <a:t>Se faire connaître, améliorer son image , se démarquer des concurrents, lancer un produit, toucher un nouveau </a:t>
            </a:r>
            <a:r>
              <a:rPr lang="fr-FR" dirty="0" smtClean="0"/>
              <a:t>marché</a:t>
            </a:r>
          </a:p>
          <a:p>
            <a:pPr marL="0" indent="0" algn="just">
              <a:buNone/>
            </a:pPr>
            <a:endParaRPr lang="fr-FR" dirty="0"/>
          </a:p>
          <a:p>
            <a:pPr marL="0" indent="0" algn="just">
              <a:buNone/>
            </a:pPr>
            <a:r>
              <a:rPr lang="fr-FR" b="1" u="sng" dirty="0"/>
              <a:t>Objectifs quantitatifs :</a:t>
            </a:r>
          </a:p>
          <a:p>
            <a:pPr algn="just"/>
            <a:r>
              <a:rPr lang="fr-FR" dirty="0"/>
              <a:t>Vendre, augmenter son CA, générer des contacts, acquérir de nouveaux clients</a:t>
            </a:r>
          </a:p>
          <a:p>
            <a:pPr marL="0" indent="0" algn="just">
              <a:buNone/>
            </a:pPr>
            <a:r>
              <a:rPr lang="fr-FR" u="sng" dirty="0" smtClean="0"/>
              <a:t>Exemple :</a:t>
            </a:r>
          </a:p>
          <a:p>
            <a:pPr marL="0" indent="0" algn="just">
              <a:buNone/>
            </a:pPr>
            <a:r>
              <a:rPr lang="fr-FR" dirty="0" smtClean="0"/>
              <a:t>Deux </a:t>
            </a:r>
            <a:r>
              <a:rPr lang="fr-FR" dirty="0"/>
              <a:t>types de </a:t>
            </a:r>
            <a:r>
              <a:rPr lang="fr-FR" dirty="0" smtClean="0"/>
              <a:t>présentation :</a:t>
            </a:r>
            <a:endParaRPr lang="fr-FR" dirty="0"/>
          </a:p>
          <a:p>
            <a:pPr marL="0" indent="0" algn="just">
              <a:buNone/>
            </a:pPr>
            <a:r>
              <a:rPr lang="fr-FR" dirty="0" smtClean="0"/>
              <a:t>1 </a:t>
            </a:r>
            <a:r>
              <a:rPr lang="fr-FR" u="sng" dirty="0" smtClean="0"/>
              <a:t>Présentation générale </a:t>
            </a:r>
            <a:r>
              <a:rPr lang="fr-FR" dirty="0" smtClean="0"/>
              <a:t>:La maîtrise d’ouvrage présente la typologie du site (e-commerce, vitrine, catalogue, portail, communautaire etc.), ainsi que la précision s’il s’agit d’une refonte ( si oui de quelle version) ou d’une création. </a:t>
            </a:r>
          </a:p>
          <a:p>
            <a:pPr marL="0" indent="0" algn="just">
              <a:buNone/>
            </a:pPr>
            <a:r>
              <a:rPr lang="fr-FR" dirty="0" smtClean="0"/>
              <a:t>Nous </a:t>
            </a:r>
            <a:r>
              <a:rPr lang="fr-FR" dirty="0"/>
              <a:t>devrons également identifier </a:t>
            </a:r>
            <a:r>
              <a:rPr lang="fr-FR" b="1" dirty="0"/>
              <a:t>l’objectif principal </a:t>
            </a:r>
            <a:r>
              <a:rPr lang="fr-FR" dirty="0"/>
              <a:t>du site (vendre, communiquer, acquérir des prospects, informer, acquérir des membres et créer une base de données etc.) </a:t>
            </a:r>
          </a:p>
          <a:p>
            <a:pPr marL="0" indent="0" algn="just">
              <a:buNone/>
            </a:pPr>
            <a:r>
              <a:rPr lang="fr-FR" dirty="0"/>
              <a:t>2 </a:t>
            </a:r>
            <a:r>
              <a:rPr lang="fr-FR" dirty="0" smtClean="0"/>
              <a:t>les </a:t>
            </a:r>
            <a:r>
              <a:rPr lang="fr-FR" dirty="0"/>
              <a:t>objectifs secondaires du </a:t>
            </a:r>
            <a:r>
              <a:rPr lang="fr-FR" dirty="0" smtClean="0"/>
              <a:t>site :  automatiser certaines tâches pour gagner du temps (réservation en ligne, relance automatique…)</a:t>
            </a:r>
            <a:endParaRPr lang="fr-FR" dirty="0"/>
          </a:p>
          <a:p>
            <a:pPr algn="just"/>
            <a:endParaRPr lang="fr-FR" dirty="0"/>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28</a:t>
            </a:fld>
            <a:endParaRPr lang="fr-FR"/>
          </a:p>
        </p:txBody>
      </p:sp>
    </p:spTree>
    <p:extLst>
      <p:ext uri="{BB962C8B-B14F-4D97-AF65-F5344CB8AC3E}">
        <p14:creationId xmlns:p14="http://schemas.microsoft.com/office/powerpoint/2010/main" val="2365513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Analyse de l’existant</a:t>
            </a:r>
          </a:p>
        </p:txBody>
      </p:sp>
      <p:sp>
        <p:nvSpPr>
          <p:cNvPr id="3" name="Espace réservé du contenu 2"/>
          <p:cNvSpPr>
            <a:spLocks noGrp="1"/>
          </p:cNvSpPr>
          <p:nvPr>
            <p:ph idx="1"/>
          </p:nvPr>
        </p:nvSpPr>
        <p:spPr/>
        <p:txBody>
          <a:bodyPr>
            <a:normAutofit fontScale="85000" lnSpcReduction="20000"/>
          </a:bodyPr>
          <a:lstStyle/>
          <a:p>
            <a:pPr lvl="0" fontAlgn="base"/>
            <a:r>
              <a:rPr lang="fr-FR" dirty="0"/>
              <a:t>Le langage de programmation (ou le CMS)</a:t>
            </a:r>
            <a:r>
              <a:rPr lang="it-IT" dirty="0"/>
              <a:t> utilis</a:t>
            </a:r>
            <a:r>
              <a:rPr lang="fr-FR" dirty="0"/>
              <a:t>é actuellement</a:t>
            </a:r>
          </a:p>
          <a:p>
            <a:pPr lvl="0" fontAlgn="base"/>
            <a:r>
              <a:rPr lang="fr-FR" dirty="0"/>
              <a:t>La version du langage</a:t>
            </a:r>
          </a:p>
          <a:p>
            <a:pPr lvl="0" fontAlgn="base"/>
            <a:r>
              <a:rPr lang="fr-FR" dirty="0"/>
              <a:t>L’hébergement utilisé</a:t>
            </a:r>
          </a:p>
          <a:p>
            <a:pPr lvl="0" fontAlgn="base"/>
            <a:r>
              <a:rPr lang="fr-FR" dirty="0"/>
              <a:t>Les statistiques actuelles (trafic mensuel, taux de rebond, taux de conversion)</a:t>
            </a:r>
          </a:p>
          <a:p>
            <a:pPr lvl="0" fontAlgn="base"/>
            <a:r>
              <a:rPr lang="fr-FR" dirty="0"/>
              <a:t>Références / projets similaires </a:t>
            </a:r>
          </a:p>
          <a:p>
            <a:pPr lvl="1" fontAlgn="base"/>
            <a:r>
              <a:rPr lang="fr-FR" dirty="0"/>
              <a:t>documents existants : </a:t>
            </a:r>
          </a:p>
          <a:p>
            <a:pPr lvl="2" fontAlgn="base">
              <a:buFont typeface="Arial" panose="020B0604020202020204" pitchFamily="34" charset="0"/>
              <a:buChar char="•"/>
            </a:pPr>
            <a:r>
              <a:rPr lang="fr-FR" i="1" dirty="0"/>
              <a:t>de ce projet </a:t>
            </a:r>
            <a:r>
              <a:rPr lang="fr-FR" dirty="0"/>
              <a:t>charte de projet, lettre de mission etc..</a:t>
            </a:r>
          </a:p>
          <a:p>
            <a:pPr lvl="2" fontAlgn="base">
              <a:buFont typeface="Arial" panose="020B0604020202020204" pitchFamily="34" charset="0"/>
              <a:buChar char="•"/>
            </a:pPr>
            <a:r>
              <a:rPr lang="fr-FR" i="1" dirty="0"/>
              <a:t>des autres projets</a:t>
            </a:r>
            <a:r>
              <a:rPr lang="fr-FR" dirty="0"/>
              <a:t> ou d’autres sources : études de marché, post-mortem des projets précédents …</a:t>
            </a:r>
          </a:p>
          <a:p>
            <a:pPr lvl="0" fontAlgn="base"/>
            <a:r>
              <a:rPr lang="fr-FR" dirty="0"/>
              <a:t>Ce qui marche / ce qui ne marche pas : </a:t>
            </a:r>
          </a:p>
          <a:p>
            <a:pPr lvl="1" fontAlgn="base">
              <a:buFont typeface="Arial" panose="020B0604020202020204" pitchFamily="34" charset="0"/>
              <a:buChar char="•"/>
            </a:pPr>
            <a:r>
              <a:rPr lang="fr-FR" dirty="0"/>
              <a:t>solutions déjà explorées, exclues</a:t>
            </a:r>
          </a:p>
          <a:p>
            <a:pPr lvl="1" fontAlgn="base">
              <a:buFont typeface="Arial" panose="020B0604020202020204" pitchFamily="34" charset="0"/>
              <a:buChar char="•"/>
            </a:pPr>
            <a:r>
              <a:rPr lang="fr-FR" dirty="0"/>
              <a:t>solutions conseillées, mises en </a:t>
            </a:r>
            <a:r>
              <a:rPr lang="fr-FR" dirty="0" err="1"/>
              <a:t>oeuvre</a:t>
            </a:r>
            <a:r>
              <a:rPr lang="fr-FR" dirty="0"/>
              <a:t> par les concurrents</a:t>
            </a:r>
          </a:p>
          <a:p>
            <a:pPr lvl="1" fontAlgn="base">
              <a:buFont typeface="Arial" panose="020B0604020202020204" pitchFamily="34" charset="0"/>
              <a:buChar char="•"/>
            </a:pPr>
            <a:r>
              <a:rPr lang="fr-FR" dirty="0"/>
              <a:t>Outils à conserver, à supprimer, à actualiser</a:t>
            </a:r>
          </a:p>
          <a:p>
            <a:endParaRPr lang="fr-FR" dirty="0"/>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29</a:t>
            </a:fld>
            <a:endParaRPr lang="fr-FR"/>
          </a:p>
        </p:txBody>
      </p:sp>
    </p:spTree>
    <p:extLst>
      <p:ext uri="{BB962C8B-B14F-4D97-AF65-F5344CB8AC3E}">
        <p14:creationId xmlns:p14="http://schemas.microsoft.com/office/powerpoint/2010/main" val="3411643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Exemple</a:t>
            </a:r>
          </a:p>
        </p:txBody>
      </p:sp>
      <p:sp>
        <p:nvSpPr>
          <p:cNvPr id="3" name="Espace réservé du contenu 2"/>
          <p:cNvSpPr>
            <a:spLocks noGrp="1"/>
          </p:cNvSpPr>
          <p:nvPr>
            <p:ph idx="1"/>
          </p:nvPr>
        </p:nvSpPr>
        <p:spPr>
          <a:xfrm>
            <a:off x="1383531" y="1610466"/>
            <a:ext cx="8946541" cy="4195481"/>
          </a:xfrm>
        </p:spPr>
        <p:txBody>
          <a:bodyPr>
            <a:normAutofit lnSpcReduction="10000"/>
          </a:bodyPr>
          <a:lstStyle/>
          <a:p>
            <a:pPr algn="just">
              <a:lnSpc>
                <a:spcPct val="150000"/>
              </a:lnSpc>
            </a:pPr>
            <a:r>
              <a:rPr lang="fr-FR" dirty="0"/>
              <a:t>Nous devrons également décrire de façon détaillée l’environnement numérique autour du site web, les autres sites gérés par l’entreprise, les applications web ou mobiles associées et intégrer une synthèse de la stratégie de communication en ligne et hors-ligne (publicité on-line et </a:t>
            </a:r>
            <a:r>
              <a:rPr lang="fr-FR" dirty="0" err="1"/>
              <a:t>off-line</a:t>
            </a:r>
            <a:r>
              <a:rPr lang="fr-FR" dirty="0"/>
              <a:t>, communication événementielle). </a:t>
            </a:r>
            <a:endParaRPr lang="fr-FR" dirty="0" smtClean="0"/>
          </a:p>
          <a:p>
            <a:pPr algn="just">
              <a:lnSpc>
                <a:spcPct val="150000"/>
              </a:lnSpc>
            </a:pPr>
            <a:r>
              <a:rPr lang="fr-FR" dirty="0" smtClean="0"/>
              <a:t>Le </a:t>
            </a:r>
            <a:r>
              <a:rPr lang="fr-FR" dirty="0"/>
              <a:t>client doit également communiquer les KPI existants (nb de visites, nb de sessions, temps moyen passé sur le site, taux de rebond, nb de fans </a:t>
            </a:r>
            <a:r>
              <a:rPr lang="fr-FR" dirty="0" err="1"/>
              <a:t>facebook</a:t>
            </a:r>
            <a:r>
              <a:rPr lang="fr-FR" dirty="0"/>
              <a:t>, nb de </a:t>
            </a:r>
            <a:r>
              <a:rPr lang="fr-FR" dirty="0" err="1"/>
              <a:t>followers</a:t>
            </a:r>
            <a:r>
              <a:rPr lang="fr-FR" dirty="0"/>
              <a:t> sur twitter, campagnes d’emailing, etc.) et les enjeux du futur site web pour que le prestataire comprenne les enjeux du projet et les attentes.</a:t>
            </a:r>
          </a:p>
          <a:p>
            <a:endParaRPr lang="fr-FR" dirty="0"/>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30</a:t>
            </a:fld>
            <a:endParaRPr lang="fr-FR"/>
          </a:p>
        </p:txBody>
      </p:sp>
    </p:spTree>
    <p:extLst>
      <p:ext uri="{BB962C8B-B14F-4D97-AF65-F5344CB8AC3E}">
        <p14:creationId xmlns:p14="http://schemas.microsoft.com/office/powerpoint/2010/main" val="89365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ENVIRONNEMENT TECHNIQUE</a:t>
            </a:r>
          </a:p>
        </p:txBody>
      </p:sp>
      <p:sp>
        <p:nvSpPr>
          <p:cNvPr id="3" name="Espace réservé du numéro de diapositive 2"/>
          <p:cNvSpPr>
            <a:spLocks noGrp="1"/>
          </p:cNvSpPr>
          <p:nvPr>
            <p:ph type="sldNum" sz="quarter" idx="12"/>
          </p:nvPr>
        </p:nvSpPr>
        <p:spPr/>
        <p:txBody>
          <a:bodyPr/>
          <a:lstStyle/>
          <a:p>
            <a:fld id="{762C2A69-ED4C-4AC1-B091-A30B2B27B64A}" type="slidenum">
              <a:rPr lang="fr-FR" smtClean="0"/>
              <a:t>31</a:t>
            </a:fld>
            <a:endParaRPr lang="fr-FR"/>
          </a:p>
        </p:txBody>
      </p:sp>
      <p:sp>
        <p:nvSpPr>
          <p:cNvPr id="4" name="Rectangle 3"/>
          <p:cNvSpPr/>
          <p:nvPr/>
        </p:nvSpPr>
        <p:spPr>
          <a:xfrm>
            <a:off x="1277007" y="1497725"/>
            <a:ext cx="9112469" cy="4893647"/>
          </a:xfrm>
          <a:prstGeom prst="rect">
            <a:avLst/>
          </a:prstGeom>
        </p:spPr>
        <p:txBody>
          <a:bodyPr wrap="square">
            <a:spAutoFit/>
          </a:bodyPr>
          <a:lstStyle/>
          <a:p>
            <a:pPr algn="just"/>
            <a:r>
              <a:rPr lang="fr-FR" sz="2400" b="1" u="sng" dirty="0"/>
              <a:t>Choix technique </a:t>
            </a:r>
            <a:r>
              <a:rPr lang="fr-FR" sz="2400" b="1" u="sng" dirty="0" smtClean="0"/>
              <a:t>:</a:t>
            </a:r>
          </a:p>
          <a:p>
            <a:pPr algn="just"/>
            <a:endParaRPr lang="fr-FR" sz="2400" b="1" u="sng" dirty="0"/>
          </a:p>
          <a:p>
            <a:pPr algn="just"/>
            <a:r>
              <a:rPr lang="fr-FR" sz="2000" dirty="0"/>
              <a:t>Ici la maîtrise d’ouvrage exprime ses contraintes techniques de conception (développement sur mesure, l’utilisation d’un CMS </a:t>
            </a:r>
            <a:r>
              <a:rPr lang="fr-FR" sz="2000" dirty="0" err="1"/>
              <a:t>etc</a:t>
            </a:r>
            <a:r>
              <a:rPr lang="fr-FR" sz="2000" dirty="0"/>
              <a:t>) </a:t>
            </a:r>
          </a:p>
          <a:p>
            <a:pPr algn="just"/>
            <a:endParaRPr lang="fr-FR" sz="2000" dirty="0"/>
          </a:p>
          <a:p>
            <a:pPr algn="just"/>
            <a:r>
              <a:rPr lang="fr-FR" sz="2000" dirty="0"/>
              <a:t>Exemple : Le système de gestion de contenu (CMS) proposé devra s’appuyer sur la solution open source, </a:t>
            </a:r>
            <a:r>
              <a:rPr lang="fr-FR" sz="2000" dirty="0" err="1"/>
              <a:t>Wordpress</a:t>
            </a:r>
            <a:r>
              <a:rPr lang="fr-FR" sz="2000" dirty="0"/>
              <a:t> (solution utilisée en interne). </a:t>
            </a:r>
          </a:p>
          <a:p>
            <a:pPr algn="just"/>
            <a:r>
              <a:rPr lang="fr-FR" sz="2000" dirty="0"/>
              <a:t>L’ensemble des développements qui sera effectué dans le cadre de la prestation devra donc être réalisé en tenant compte de ce prérequis.</a:t>
            </a:r>
          </a:p>
          <a:p>
            <a:pPr algn="just"/>
            <a:r>
              <a:rPr lang="fr-FR" sz="2000" dirty="0"/>
              <a:t> De plus, afin d’assurer la maintenance et la pérennité du développement, il est demandé que l’ensemble du code spécifique utilisé dans le cadre de ce projet soit clair, commenté et respecte les standards du marché.</a:t>
            </a:r>
          </a:p>
          <a:p>
            <a:pPr algn="just"/>
            <a:endParaRPr lang="fr-FR" sz="2400" dirty="0"/>
          </a:p>
        </p:txBody>
      </p:sp>
    </p:spTree>
    <p:extLst>
      <p:ext uri="{BB962C8B-B14F-4D97-AF65-F5344CB8AC3E}">
        <p14:creationId xmlns:p14="http://schemas.microsoft.com/office/powerpoint/2010/main" val="2558843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76400" y="712169"/>
            <a:ext cx="10515600" cy="881475"/>
          </a:xfrm>
        </p:spPr>
        <p:txBody>
          <a:bodyPr/>
          <a:lstStyle/>
          <a:p>
            <a:r>
              <a:rPr lang="fr-FR" dirty="0"/>
              <a:t>Identifier les acteurs du projet</a:t>
            </a:r>
          </a:p>
        </p:txBody>
      </p:sp>
      <p:sp>
        <p:nvSpPr>
          <p:cNvPr id="3" name="Espace réservé du contenu 2"/>
          <p:cNvSpPr>
            <a:spLocks noGrp="1"/>
          </p:cNvSpPr>
          <p:nvPr>
            <p:ph idx="1"/>
          </p:nvPr>
        </p:nvSpPr>
        <p:spPr>
          <a:xfrm>
            <a:off x="1153510" y="1694441"/>
            <a:ext cx="10515600" cy="4351338"/>
          </a:xfrm>
        </p:spPr>
        <p:txBody>
          <a:bodyPr/>
          <a:lstStyle/>
          <a:p>
            <a:pPr algn="just"/>
            <a:r>
              <a:rPr lang="fr-FR" dirty="0"/>
              <a:t>L'objectif de cette partie est de recenser </a:t>
            </a:r>
            <a:r>
              <a:rPr lang="fr-FR" b="1" dirty="0"/>
              <a:t>exhaustivement </a:t>
            </a:r>
            <a:r>
              <a:rPr lang="fr-FR" dirty="0"/>
              <a:t>tous les acteurs concernés par le projet et ses conséquences. On veillera à inclure dans le groupe d’expression du besoin qui rédige ce cahier des charges de toutes les parties prenantes du projet</a:t>
            </a:r>
          </a:p>
          <a:p>
            <a:pPr algn="just"/>
            <a:r>
              <a:rPr lang="fr-FR" dirty="0"/>
              <a:t>Organisation de l’entreprise</a:t>
            </a:r>
          </a:p>
          <a:p>
            <a:pPr algn="just"/>
            <a:r>
              <a:rPr lang="fr-FR" dirty="0"/>
              <a:t>Application et départements de l’entreprise impliqués</a:t>
            </a:r>
          </a:p>
          <a:p>
            <a:pPr marL="0" indent="0">
              <a:buNone/>
            </a:pPr>
            <a:endParaRPr lang="fr-FR" dirty="0"/>
          </a:p>
          <a:p>
            <a:pPr marL="0" indent="0">
              <a:buNone/>
            </a:pPr>
            <a:endParaRPr lang="fr-FR" dirty="0"/>
          </a:p>
        </p:txBody>
      </p:sp>
      <p:sp>
        <p:nvSpPr>
          <p:cNvPr id="5" name="Espace réservé du numéro de diapositive 4"/>
          <p:cNvSpPr>
            <a:spLocks noGrp="1"/>
          </p:cNvSpPr>
          <p:nvPr>
            <p:ph type="sldNum" sz="quarter" idx="12"/>
          </p:nvPr>
        </p:nvSpPr>
        <p:spPr/>
        <p:txBody>
          <a:bodyPr/>
          <a:lstStyle/>
          <a:p>
            <a:fld id="{762C2A69-ED4C-4AC1-B091-A30B2B27B64A}" type="slidenum">
              <a:rPr lang="fr-FR" smtClean="0"/>
              <a:t>32</a:t>
            </a:fld>
            <a:endParaRPr lang="fr-FR"/>
          </a:p>
        </p:txBody>
      </p:sp>
      <p:pic>
        <p:nvPicPr>
          <p:cNvPr id="4" name="Image 3"/>
          <p:cNvPicPr>
            <a:picLocks noChangeAspect="1"/>
          </p:cNvPicPr>
          <p:nvPr/>
        </p:nvPicPr>
        <p:blipFill rotWithShape="1">
          <a:blip r:embed="rId2"/>
          <a:srcRect t="21248"/>
          <a:stretch/>
        </p:blipFill>
        <p:spPr>
          <a:xfrm>
            <a:off x="3687524" y="4320286"/>
            <a:ext cx="4534533" cy="1725493"/>
          </a:xfrm>
          <a:prstGeom prst="rect">
            <a:avLst/>
          </a:prstGeom>
        </p:spPr>
      </p:pic>
    </p:spTree>
    <p:extLst>
      <p:ext uri="{BB962C8B-B14F-4D97-AF65-F5344CB8AC3E}">
        <p14:creationId xmlns:p14="http://schemas.microsoft.com/office/powerpoint/2010/main" val="259693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Exemple</a:t>
            </a:r>
          </a:p>
        </p:txBody>
      </p:sp>
      <p:sp>
        <p:nvSpPr>
          <p:cNvPr id="3" name="Espace réservé du numéro de diapositive 2"/>
          <p:cNvSpPr>
            <a:spLocks noGrp="1"/>
          </p:cNvSpPr>
          <p:nvPr>
            <p:ph type="sldNum" sz="quarter" idx="12"/>
          </p:nvPr>
        </p:nvSpPr>
        <p:spPr/>
        <p:txBody>
          <a:bodyPr/>
          <a:lstStyle/>
          <a:p>
            <a:fld id="{762C2A69-ED4C-4AC1-B091-A30B2B27B64A}" type="slidenum">
              <a:rPr lang="fr-FR" smtClean="0"/>
              <a:t>33</a:t>
            </a:fld>
            <a:endParaRPr lang="fr-FR"/>
          </a:p>
        </p:txBody>
      </p:sp>
      <p:sp>
        <p:nvSpPr>
          <p:cNvPr id="4" name="Rectangle 3"/>
          <p:cNvSpPr/>
          <p:nvPr/>
        </p:nvSpPr>
        <p:spPr>
          <a:xfrm>
            <a:off x="1339286" y="1853248"/>
            <a:ext cx="9618766" cy="3046988"/>
          </a:xfrm>
          <a:prstGeom prst="rect">
            <a:avLst/>
          </a:prstGeom>
        </p:spPr>
        <p:txBody>
          <a:bodyPr wrap="square">
            <a:spAutoFit/>
          </a:bodyPr>
          <a:lstStyle/>
          <a:p>
            <a:pPr algn="just"/>
            <a:r>
              <a:rPr lang="fr-FR" sz="2400" b="1" dirty="0"/>
              <a:t>Ici la maîtrise d’ouvrage présente les aspects </a:t>
            </a:r>
            <a:r>
              <a:rPr lang="fr-FR" sz="2400" dirty="0"/>
              <a:t>organisationnels du projet. </a:t>
            </a:r>
          </a:p>
          <a:p>
            <a:pPr algn="just"/>
            <a:r>
              <a:rPr lang="fr-FR" sz="2400" dirty="0"/>
              <a:t>Qui sera le chef de projet en charge de la maitrise </a:t>
            </a:r>
            <a:r>
              <a:rPr lang="fr-FR" sz="2400" dirty="0" smtClean="0"/>
              <a:t>d’œuvre ?, </a:t>
            </a:r>
            <a:r>
              <a:rPr lang="fr-FR" sz="2400" dirty="0"/>
              <a:t>qui sont les interlocuteurs associés (graphiste, web designer, référenceur etc</a:t>
            </a:r>
            <a:r>
              <a:rPr lang="fr-FR" sz="2400" dirty="0" smtClean="0"/>
              <a:t>.)? </a:t>
            </a:r>
            <a:r>
              <a:rPr lang="fr-FR" sz="2400" dirty="0"/>
              <a:t>et </a:t>
            </a:r>
          </a:p>
          <a:p>
            <a:pPr algn="just"/>
            <a:r>
              <a:rPr lang="fr-FR" sz="2400" dirty="0"/>
              <a:t>Comment se déroulera la communication entre la maîtrise d’ouvrage et la maîtrise d’</a:t>
            </a:r>
            <a:r>
              <a:rPr lang="fr-FR" sz="2400" dirty="0" err="1"/>
              <a:t>oeuvre</a:t>
            </a:r>
            <a:r>
              <a:rPr lang="fr-FR" sz="2400" dirty="0"/>
              <a:t> (points réguliers, rendez-vous téléphoniques, etc.) </a:t>
            </a:r>
            <a:r>
              <a:rPr lang="fr-FR" sz="2400" dirty="0" smtClean="0"/>
              <a:t>?</a:t>
            </a:r>
            <a:endParaRPr lang="fr-FR" sz="2400" dirty="0"/>
          </a:p>
        </p:txBody>
      </p:sp>
    </p:spTree>
    <p:extLst>
      <p:ext uri="{BB962C8B-B14F-4D97-AF65-F5344CB8AC3E}">
        <p14:creationId xmlns:p14="http://schemas.microsoft.com/office/powerpoint/2010/main" val="278334376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a:t>
            </a:r>
            <a:r>
              <a:rPr lang="fr-FR" dirty="0" smtClean="0"/>
              <a:t>xemples</a:t>
            </a:r>
            <a:endParaRPr lang="fr-FR" dirty="0"/>
          </a:p>
        </p:txBody>
      </p:sp>
      <p:sp>
        <p:nvSpPr>
          <p:cNvPr id="3" name="Espace réservé du contenu 2"/>
          <p:cNvSpPr>
            <a:spLocks noGrp="1"/>
          </p:cNvSpPr>
          <p:nvPr>
            <p:ph idx="1"/>
          </p:nvPr>
        </p:nvSpPr>
        <p:spPr/>
        <p:txBody>
          <a:bodyPr>
            <a:normAutofit fontScale="85000" lnSpcReduction="20000"/>
          </a:bodyPr>
          <a:lstStyle/>
          <a:p>
            <a:r>
              <a:rPr lang="fr-FR" dirty="0"/>
              <a:t>Commanditaires, </a:t>
            </a:r>
          </a:p>
          <a:p>
            <a:pPr lvl="0"/>
            <a:r>
              <a:rPr lang="fr-FR" dirty="0"/>
              <a:t>initiateurs du projet, client, maître d’ouvrage, financeur …</a:t>
            </a:r>
          </a:p>
          <a:p>
            <a:pPr lvl="0"/>
            <a:r>
              <a:rPr lang="fr-FR" dirty="0"/>
              <a:t>responsable de la validation de ce cahier des charges</a:t>
            </a:r>
          </a:p>
          <a:p>
            <a:r>
              <a:rPr lang="fr-FR" dirty="0"/>
              <a:t>Équipe de réalisation (souvent en cours de constitution)</a:t>
            </a:r>
          </a:p>
          <a:p>
            <a:pPr lvl="0"/>
            <a:r>
              <a:rPr lang="fr-FR" dirty="0"/>
              <a:t>chef de projet</a:t>
            </a:r>
          </a:p>
          <a:p>
            <a:pPr lvl="0"/>
            <a:r>
              <a:rPr lang="fr-FR" dirty="0"/>
              <a:t>responsables des différent pôles</a:t>
            </a:r>
          </a:p>
          <a:p>
            <a:pPr lvl="0"/>
            <a:r>
              <a:rPr lang="fr-FR" dirty="0"/>
              <a:t>membres de l’équipe</a:t>
            </a:r>
          </a:p>
          <a:p>
            <a:pPr lvl="0"/>
            <a:r>
              <a:rPr lang="fr-FR" dirty="0"/>
              <a:t>prestataires / consultants </a:t>
            </a:r>
          </a:p>
          <a:p>
            <a:r>
              <a:rPr lang="fr-FR" dirty="0"/>
              <a:t>Autres parties prenantes </a:t>
            </a:r>
          </a:p>
          <a:p>
            <a:pPr lvl="0"/>
            <a:r>
              <a:rPr lang="fr-FR" dirty="0"/>
              <a:t>utilisateur finaux</a:t>
            </a:r>
          </a:p>
          <a:p>
            <a:pPr lvl="0"/>
            <a:r>
              <a:rPr lang="fr-FR" dirty="0"/>
              <a:t>soutiens et opposants au projet</a:t>
            </a:r>
          </a:p>
          <a:p>
            <a:pPr lvl="0"/>
            <a:r>
              <a:rPr lang="fr-FR" dirty="0"/>
              <a:t>personnes-ressources et experts..</a:t>
            </a:r>
          </a:p>
          <a:p>
            <a:pPr marL="0" indent="0">
              <a:buNone/>
            </a:pPr>
            <a:endParaRPr lang="fr-FR" dirty="0"/>
          </a:p>
          <a:p>
            <a:endParaRPr lang="fr-FR" dirty="0"/>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34</a:t>
            </a:fld>
            <a:endParaRPr lang="fr-FR"/>
          </a:p>
        </p:txBody>
      </p:sp>
    </p:spTree>
    <p:extLst>
      <p:ext uri="{BB962C8B-B14F-4D97-AF65-F5344CB8AC3E}">
        <p14:creationId xmlns:p14="http://schemas.microsoft.com/office/powerpoint/2010/main" val="40545314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L’objet de la prestation</a:t>
            </a:r>
          </a:p>
        </p:txBody>
      </p:sp>
      <p:sp>
        <p:nvSpPr>
          <p:cNvPr id="3" name="Espace réservé du contenu 2"/>
          <p:cNvSpPr>
            <a:spLocks noGrp="1"/>
          </p:cNvSpPr>
          <p:nvPr>
            <p:ph idx="1"/>
          </p:nvPr>
        </p:nvSpPr>
        <p:spPr/>
        <p:txBody>
          <a:bodyPr>
            <a:normAutofit fontScale="85000" lnSpcReduction="20000"/>
          </a:bodyPr>
          <a:lstStyle/>
          <a:p>
            <a:pPr algn="just"/>
            <a:r>
              <a:rPr lang="fr-FR" dirty="0"/>
              <a:t>la maîtrise d’ouvrage présente les prestations attendues. </a:t>
            </a:r>
          </a:p>
          <a:p>
            <a:pPr marL="0" indent="0" algn="just">
              <a:buNone/>
            </a:pPr>
            <a:endParaRPr lang="fr-FR" dirty="0" smtClean="0"/>
          </a:p>
          <a:p>
            <a:pPr marL="0" indent="0" algn="just">
              <a:buNone/>
            </a:pPr>
            <a:r>
              <a:rPr lang="fr-FR" b="1" u="sng" dirty="0" smtClean="0"/>
              <a:t>Exemple </a:t>
            </a:r>
            <a:r>
              <a:rPr lang="fr-FR" dirty="0"/>
              <a:t>: </a:t>
            </a:r>
          </a:p>
          <a:p>
            <a:pPr marL="0" indent="0" algn="just">
              <a:buNone/>
            </a:pPr>
            <a:r>
              <a:rPr lang="fr-FR" dirty="0"/>
              <a:t>• Assistance à la maîtrise d’ouvrage (accompagnement marketing, rédaction des spécifications, conception des zonings et maquettes, accompagnement) </a:t>
            </a:r>
          </a:p>
          <a:p>
            <a:pPr marL="0" indent="0" algn="just">
              <a:buNone/>
            </a:pPr>
            <a:r>
              <a:rPr lang="fr-FR" dirty="0"/>
              <a:t>• Conception du webdesign (charte graphique, gabarits de page </a:t>
            </a:r>
            <a:r>
              <a:rPr lang="fr-FR" dirty="0" err="1"/>
              <a:t>etc</a:t>
            </a:r>
            <a:r>
              <a:rPr lang="fr-FR" dirty="0"/>
              <a:t>) </a:t>
            </a:r>
          </a:p>
          <a:p>
            <a:pPr marL="0" indent="0" algn="just">
              <a:buNone/>
            </a:pPr>
            <a:r>
              <a:rPr lang="fr-FR" dirty="0"/>
              <a:t>• Installation et paramétrage (front et </a:t>
            </a:r>
            <a:r>
              <a:rPr lang="fr-FR" dirty="0" err="1"/>
              <a:t>back-end</a:t>
            </a:r>
            <a:r>
              <a:rPr lang="fr-FR" dirty="0"/>
              <a:t>, paramétrage modules ) </a:t>
            </a:r>
          </a:p>
          <a:p>
            <a:pPr marL="0" indent="0" algn="just">
              <a:buNone/>
            </a:pPr>
            <a:r>
              <a:rPr lang="fr-FR" dirty="0"/>
              <a:t>• Développement </a:t>
            </a:r>
          </a:p>
          <a:p>
            <a:pPr marL="0" indent="0" algn="just">
              <a:buNone/>
            </a:pPr>
            <a:r>
              <a:rPr lang="fr-FR" dirty="0"/>
              <a:t>• Intégration </a:t>
            </a:r>
          </a:p>
          <a:p>
            <a:pPr marL="0" indent="0" algn="just">
              <a:buNone/>
            </a:pPr>
            <a:r>
              <a:rPr lang="fr-FR" dirty="0"/>
              <a:t>• Optimisation SEO </a:t>
            </a:r>
          </a:p>
          <a:p>
            <a:pPr marL="0" indent="0" algn="just">
              <a:buNone/>
            </a:pPr>
            <a:r>
              <a:rPr lang="fr-FR" dirty="0"/>
              <a:t>• Formation </a:t>
            </a:r>
          </a:p>
          <a:p>
            <a:pPr marL="0" indent="0" algn="just">
              <a:buNone/>
            </a:pPr>
            <a:r>
              <a:rPr lang="fr-FR" dirty="0"/>
              <a:t>• Maintenance évolutive</a:t>
            </a:r>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35</a:t>
            </a:fld>
            <a:endParaRPr lang="fr-FR"/>
          </a:p>
        </p:txBody>
      </p:sp>
    </p:spTree>
    <p:extLst>
      <p:ext uri="{BB962C8B-B14F-4D97-AF65-F5344CB8AC3E}">
        <p14:creationId xmlns:p14="http://schemas.microsoft.com/office/powerpoint/2010/main" val="3473028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Prestations attendues</a:t>
            </a:r>
          </a:p>
        </p:txBody>
      </p:sp>
      <p:sp>
        <p:nvSpPr>
          <p:cNvPr id="3" name="Espace réservé du contenu 2"/>
          <p:cNvSpPr>
            <a:spLocks noGrp="1"/>
          </p:cNvSpPr>
          <p:nvPr>
            <p:ph idx="1"/>
          </p:nvPr>
        </p:nvSpPr>
        <p:spPr>
          <a:xfrm>
            <a:off x="1472022" y="1681468"/>
            <a:ext cx="10223449" cy="4630841"/>
          </a:xfrm>
        </p:spPr>
        <p:txBody>
          <a:bodyPr>
            <a:normAutofit/>
          </a:bodyPr>
          <a:lstStyle/>
          <a:p>
            <a:pPr algn="just"/>
            <a:r>
              <a:rPr lang="fr-FR" dirty="0"/>
              <a:t>Nous avons étudie un certain nombre de sites marchands sur Internet (de décoration mais pas seulement</a:t>
            </a:r>
            <a:r>
              <a:rPr lang="fr-FR" dirty="0" smtClean="0"/>
              <a:t>); </a:t>
            </a:r>
            <a:endParaRPr lang="fr-FR" dirty="0"/>
          </a:p>
          <a:p>
            <a:pPr algn="just"/>
            <a:r>
              <a:rPr lang="fr-FR" dirty="0"/>
              <a:t>Nous avons ainsi relevé un certain nombre de fonctionnalités qui nous apparaissent intéressantes. Pour autant nous comptons sur votre regard et votre expérience afin </a:t>
            </a:r>
            <a:r>
              <a:rPr lang="fr-FR" dirty="0" smtClean="0"/>
              <a:t>d’améliorer l’efficacité </a:t>
            </a:r>
            <a:r>
              <a:rPr lang="fr-FR" dirty="0"/>
              <a:t>de ce site en terme de visites, de clics mais bien évidemment </a:t>
            </a:r>
            <a:r>
              <a:rPr lang="fr-FR" dirty="0" smtClean="0"/>
              <a:t>d’achats</a:t>
            </a:r>
            <a:r>
              <a:rPr lang="fr-FR" dirty="0"/>
              <a:t>.</a:t>
            </a:r>
          </a:p>
          <a:p>
            <a:pPr marL="0" indent="0" algn="just">
              <a:buNone/>
            </a:pPr>
            <a:r>
              <a:rPr lang="fr-FR" dirty="0"/>
              <a:t>- Emailing (capacité mails/jour), envoi sms </a:t>
            </a:r>
            <a:endParaRPr lang="fr-FR" dirty="0" smtClean="0"/>
          </a:p>
          <a:p>
            <a:pPr marL="0" indent="0" algn="just">
              <a:buNone/>
            </a:pPr>
            <a:r>
              <a:rPr lang="fr-FR" dirty="0" smtClean="0"/>
              <a:t>- </a:t>
            </a:r>
            <a:r>
              <a:rPr lang="fr-FR" dirty="0"/>
              <a:t>Plusieurs langues (français, anglais, néerlandais, allemand etc.). </a:t>
            </a:r>
            <a:endParaRPr lang="fr-FR" dirty="0" smtClean="0"/>
          </a:p>
          <a:p>
            <a:pPr algn="just"/>
            <a:r>
              <a:rPr lang="fr-FR" u="sng" dirty="0" smtClean="0"/>
              <a:t>A VENIR </a:t>
            </a:r>
            <a:r>
              <a:rPr lang="fr-FR" dirty="0" smtClean="0"/>
              <a:t>: </a:t>
            </a:r>
            <a:r>
              <a:rPr lang="fr-FR" dirty="0"/>
              <a:t>- Réalisation d un blog - Séquences sonores, vidéos - Possibilité de créer des espaces clients personnalisés avec avantages liés - Système de zoom produits (à définir) - Gestion des options (</a:t>
            </a:r>
            <a:r>
              <a:rPr lang="fr-FR" dirty="0" smtClean="0"/>
              <a:t>produits + options</a:t>
            </a:r>
            <a:r>
              <a:rPr lang="fr-FR" dirty="0"/>
              <a:t>) - Commentaires produits, gestion des anniversaires</a:t>
            </a:r>
          </a:p>
          <a:p>
            <a:pPr algn="just"/>
            <a:r>
              <a:rPr lang="fr-FR" dirty="0"/>
              <a:t>Analyse du trafic (pages visites, nombre de visiteurs, mots clés…) - Statistiques fréquentation produits, pages, gammes, rayons, clients</a:t>
            </a:r>
          </a:p>
          <a:p>
            <a:endParaRPr lang="fr-FR" dirty="0"/>
          </a:p>
          <a:p>
            <a:pPr marL="0" indent="0">
              <a:buNone/>
            </a:pPr>
            <a:endParaRPr lang="fr-FR" dirty="0"/>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36</a:t>
            </a:fld>
            <a:endParaRPr lang="fr-FR"/>
          </a:p>
        </p:txBody>
      </p:sp>
    </p:spTree>
    <p:extLst>
      <p:ext uri="{BB962C8B-B14F-4D97-AF65-F5344CB8AC3E}">
        <p14:creationId xmlns:p14="http://schemas.microsoft.com/office/powerpoint/2010/main" val="3842940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Contraintes de conception</a:t>
            </a:r>
          </a:p>
        </p:txBody>
      </p:sp>
      <p:sp>
        <p:nvSpPr>
          <p:cNvPr id="3" name="Espace réservé du contenu 2"/>
          <p:cNvSpPr>
            <a:spLocks noGrp="1"/>
          </p:cNvSpPr>
          <p:nvPr>
            <p:ph idx="1"/>
          </p:nvPr>
        </p:nvSpPr>
        <p:spPr>
          <a:xfrm>
            <a:off x="2474912" y="1563329"/>
            <a:ext cx="9382791" cy="4714567"/>
          </a:xfrm>
        </p:spPr>
        <p:txBody>
          <a:bodyPr>
            <a:normAutofit/>
          </a:bodyPr>
          <a:lstStyle/>
          <a:p>
            <a:pPr algn="just"/>
            <a:r>
              <a:rPr lang="fr-FR" dirty="0"/>
              <a:t>Dans ce chapitre le client intègre les contraintes de conception et met à la disposition du prestataire les éléments existants (par exemple une charte graphique existante, les contraintes ergonomiques, la charte éditoriale existante, les contenus médias etc</a:t>
            </a:r>
            <a:r>
              <a:rPr lang="fr-FR" dirty="0" smtClean="0"/>
              <a:t>.)</a:t>
            </a:r>
          </a:p>
          <a:p>
            <a:pPr marL="0" indent="0" algn="just">
              <a:buNone/>
            </a:pPr>
            <a:endParaRPr lang="fr-FR" dirty="0"/>
          </a:p>
          <a:p>
            <a:pPr algn="just"/>
            <a:r>
              <a:rPr lang="fr-FR" u="sng" dirty="0"/>
              <a:t>Il en existe </a:t>
            </a:r>
            <a:r>
              <a:rPr lang="fr-FR" u="sng" dirty="0" smtClean="0"/>
              <a:t>plusieurs </a:t>
            </a:r>
            <a:r>
              <a:rPr lang="fr-FR" dirty="0" smtClean="0"/>
              <a:t>:</a:t>
            </a:r>
            <a:endParaRPr lang="fr-FR" dirty="0"/>
          </a:p>
          <a:p>
            <a:pPr algn="just">
              <a:buFont typeface="Wingdings" panose="05000000000000000000" pitchFamily="2" charset="2"/>
              <a:buChar char="§"/>
            </a:pPr>
            <a:r>
              <a:rPr lang="fr-FR" dirty="0"/>
              <a:t>La charte graphique</a:t>
            </a:r>
          </a:p>
          <a:p>
            <a:pPr algn="just">
              <a:buFont typeface="Wingdings" panose="05000000000000000000" pitchFamily="2" charset="2"/>
              <a:buChar char="§"/>
            </a:pPr>
            <a:r>
              <a:rPr lang="fr-FR" dirty="0"/>
              <a:t>La charte éditoriale</a:t>
            </a:r>
          </a:p>
          <a:p>
            <a:pPr algn="just">
              <a:buFont typeface="Wingdings" panose="05000000000000000000" pitchFamily="2" charset="2"/>
              <a:buChar char="§"/>
            </a:pPr>
            <a:r>
              <a:rPr lang="fr-FR" dirty="0"/>
              <a:t>Les exigences techniques</a:t>
            </a:r>
          </a:p>
          <a:p>
            <a:pPr algn="just">
              <a:buFont typeface="Wingdings" panose="05000000000000000000" pitchFamily="2" charset="2"/>
              <a:buChar char="§"/>
            </a:pPr>
            <a:r>
              <a:rPr lang="fr-FR" dirty="0"/>
              <a:t>Les exigences juridiques</a:t>
            </a:r>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37</a:t>
            </a:fld>
            <a:endParaRPr lang="fr-FR"/>
          </a:p>
        </p:txBody>
      </p:sp>
    </p:spTree>
    <p:extLst>
      <p:ext uri="{BB962C8B-B14F-4D97-AF65-F5344CB8AC3E}">
        <p14:creationId xmlns:p14="http://schemas.microsoft.com/office/powerpoint/2010/main" val="3051247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Charte graphique</a:t>
            </a:r>
          </a:p>
        </p:txBody>
      </p:sp>
      <p:sp>
        <p:nvSpPr>
          <p:cNvPr id="3" name="Espace réservé du contenu 2"/>
          <p:cNvSpPr>
            <a:spLocks noGrp="1"/>
          </p:cNvSpPr>
          <p:nvPr>
            <p:ph idx="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62C2A69-ED4C-4AC1-B091-A30B2B27B64A}" type="slidenum">
              <a:rPr lang="fr-FR" smtClean="0"/>
              <a:t>38</a:t>
            </a:fld>
            <a:endParaRPr lang="fr-FR"/>
          </a:p>
        </p:txBody>
      </p:sp>
      <p:pic>
        <p:nvPicPr>
          <p:cNvPr id="4" name="Image 3"/>
          <p:cNvPicPr>
            <a:picLocks noChangeAspect="1"/>
          </p:cNvPicPr>
          <p:nvPr/>
        </p:nvPicPr>
        <p:blipFill>
          <a:blip r:embed="rId2"/>
          <a:stretch>
            <a:fillRect/>
          </a:stretch>
        </p:blipFill>
        <p:spPr>
          <a:xfrm>
            <a:off x="3029684" y="1496079"/>
            <a:ext cx="6719000" cy="5057627"/>
          </a:xfrm>
          <a:prstGeom prst="rect">
            <a:avLst/>
          </a:prstGeom>
        </p:spPr>
      </p:pic>
    </p:spTree>
    <p:extLst>
      <p:ext uri="{BB962C8B-B14F-4D97-AF65-F5344CB8AC3E}">
        <p14:creationId xmlns:p14="http://schemas.microsoft.com/office/powerpoint/2010/main" val="11535539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Exemple</a:t>
            </a:r>
          </a:p>
        </p:txBody>
      </p:sp>
      <p:sp>
        <p:nvSpPr>
          <p:cNvPr id="3" name="Espace réservé du contenu 2"/>
          <p:cNvSpPr>
            <a:spLocks noGrp="1"/>
          </p:cNvSpPr>
          <p:nvPr>
            <p:ph idx="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62C2A69-ED4C-4AC1-B091-A30B2B27B64A}" type="slidenum">
              <a:rPr lang="fr-FR" smtClean="0"/>
              <a:t>39</a:t>
            </a:fld>
            <a:endParaRPr lang="fr-FR"/>
          </a:p>
        </p:txBody>
      </p:sp>
      <p:pic>
        <p:nvPicPr>
          <p:cNvPr id="4" name="Image 3"/>
          <p:cNvPicPr>
            <a:picLocks noChangeAspect="1"/>
          </p:cNvPicPr>
          <p:nvPr/>
        </p:nvPicPr>
        <p:blipFill>
          <a:blip r:embed="rId2"/>
          <a:stretch>
            <a:fillRect/>
          </a:stretch>
        </p:blipFill>
        <p:spPr>
          <a:xfrm>
            <a:off x="1247903" y="1578076"/>
            <a:ext cx="9499828" cy="4409767"/>
          </a:xfrm>
          <a:prstGeom prst="rect">
            <a:avLst/>
          </a:prstGeom>
        </p:spPr>
      </p:pic>
    </p:spTree>
    <p:extLst>
      <p:ext uri="{BB962C8B-B14F-4D97-AF65-F5344CB8AC3E}">
        <p14:creationId xmlns:p14="http://schemas.microsoft.com/office/powerpoint/2010/main" val="393368857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Charte éditoriale</a:t>
            </a:r>
          </a:p>
        </p:txBody>
      </p:sp>
      <p:sp>
        <p:nvSpPr>
          <p:cNvPr id="3" name="Espace réservé du contenu 2"/>
          <p:cNvSpPr>
            <a:spLocks noGrp="1"/>
          </p:cNvSpPr>
          <p:nvPr>
            <p:ph idx="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62C2A69-ED4C-4AC1-B091-A30B2B27B64A}" type="slidenum">
              <a:rPr lang="fr-FR" smtClean="0"/>
              <a:t>40</a:t>
            </a:fld>
            <a:endParaRPr lang="fr-FR"/>
          </a:p>
        </p:txBody>
      </p:sp>
      <p:pic>
        <p:nvPicPr>
          <p:cNvPr id="4" name="Image 3"/>
          <p:cNvPicPr>
            <a:picLocks noChangeAspect="1"/>
          </p:cNvPicPr>
          <p:nvPr/>
        </p:nvPicPr>
        <p:blipFill>
          <a:blip r:embed="rId2"/>
          <a:stretch>
            <a:fillRect/>
          </a:stretch>
        </p:blipFill>
        <p:spPr>
          <a:xfrm>
            <a:off x="1416360" y="1756378"/>
            <a:ext cx="5311569" cy="4024989"/>
          </a:xfrm>
          <a:prstGeom prst="rect">
            <a:avLst/>
          </a:prstGeom>
        </p:spPr>
      </p:pic>
      <p:pic>
        <p:nvPicPr>
          <p:cNvPr id="5" name="Image 4"/>
          <p:cNvPicPr>
            <a:picLocks noChangeAspect="1"/>
          </p:cNvPicPr>
          <p:nvPr/>
        </p:nvPicPr>
        <p:blipFill rotWithShape="1">
          <a:blip r:embed="rId3"/>
          <a:srcRect t="58046"/>
          <a:stretch/>
        </p:blipFill>
        <p:spPr>
          <a:xfrm>
            <a:off x="6893493" y="2684207"/>
            <a:ext cx="5184179" cy="1669608"/>
          </a:xfrm>
          <a:prstGeom prst="rect">
            <a:avLst/>
          </a:prstGeom>
        </p:spPr>
      </p:pic>
    </p:spTree>
    <p:extLst>
      <p:ext uri="{BB962C8B-B14F-4D97-AF65-F5344CB8AC3E}">
        <p14:creationId xmlns:p14="http://schemas.microsoft.com/office/powerpoint/2010/main" val="349766070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89739" y="121132"/>
            <a:ext cx="8911687" cy="778520"/>
          </a:xfrm>
        </p:spPr>
        <p:txBody>
          <a:bodyPr/>
          <a:lstStyle/>
          <a:p>
            <a:r>
              <a:rPr lang="fr-FR" dirty="0"/>
              <a:t> Exigences techniques</a:t>
            </a:r>
          </a:p>
        </p:txBody>
      </p:sp>
      <p:sp>
        <p:nvSpPr>
          <p:cNvPr id="3" name="Espace réservé du contenu 2"/>
          <p:cNvSpPr>
            <a:spLocks noGrp="1"/>
          </p:cNvSpPr>
          <p:nvPr>
            <p:ph idx="1"/>
          </p:nvPr>
        </p:nvSpPr>
        <p:spPr>
          <a:xfrm>
            <a:off x="2072311" y="787782"/>
            <a:ext cx="8946541" cy="4195481"/>
          </a:xfrm>
        </p:spPr>
        <p:txBody>
          <a:bodyPr/>
          <a:lstStyle/>
          <a:p>
            <a:pPr algn="just">
              <a:lnSpc>
                <a:spcPct val="150000"/>
              </a:lnSpc>
            </a:pPr>
            <a:r>
              <a:rPr lang="fr-FR" dirty="0"/>
              <a:t>Ici la maîtrise d’ouvrage décrit les contraintes de développement (langages de programmation à utiliser, les exigences techniques W3C, la technologie mobile, </a:t>
            </a:r>
            <a:r>
              <a:rPr lang="fr-FR" dirty="0" err="1"/>
              <a:t>etc</a:t>
            </a:r>
            <a:r>
              <a:rPr lang="fr-FR" dirty="0"/>
              <a:t>) </a:t>
            </a:r>
          </a:p>
          <a:p>
            <a:pPr algn="just">
              <a:lnSpc>
                <a:spcPct val="150000"/>
              </a:lnSpc>
            </a:pPr>
            <a:r>
              <a:rPr lang="fr-FR" dirty="0"/>
              <a:t>Le site sera développé en HTML5 avec CSS3. La totalité du site sera développé en responsive design et compatible avec les principaux navigateurs du marché. Pour les navigateurs plus anciens ou ne supportant pas ces spécifications une solution devra être proposée pour pallier les manques (HTML5shiv, </a:t>
            </a:r>
            <a:r>
              <a:rPr lang="fr-FR" dirty="0" err="1"/>
              <a:t>Modernizr</a:t>
            </a:r>
            <a:r>
              <a:rPr lang="fr-FR" dirty="0"/>
              <a:t>…).</a:t>
            </a:r>
          </a:p>
          <a:p>
            <a:endParaRPr lang="fr-FR" dirty="0"/>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41</a:t>
            </a:fld>
            <a:endParaRPr lang="fr-FR"/>
          </a:p>
        </p:txBody>
      </p:sp>
      <p:pic>
        <p:nvPicPr>
          <p:cNvPr id="5" name="Image 4"/>
          <p:cNvPicPr>
            <a:picLocks noChangeAspect="1"/>
          </p:cNvPicPr>
          <p:nvPr/>
        </p:nvPicPr>
        <p:blipFill>
          <a:blip r:embed="rId2"/>
          <a:stretch>
            <a:fillRect/>
          </a:stretch>
        </p:blipFill>
        <p:spPr>
          <a:xfrm>
            <a:off x="2072311" y="4361568"/>
            <a:ext cx="8861209" cy="2496432"/>
          </a:xfrm>
          <a:prstGeom prst="rect">
            <a:avLst/>
          </a:prstGeom>
        </p:spPr>
      </p:pic>
    </p:spTree>
    <p:extLst>
      <p:ext uri="{BB962C8B-B14F-4D97-AF65-F5344CB8AC3E}">
        <p14:creationId xmlns:p14="http://schemas.microsoft.com/office/powerpoint/2010/main" val="1312345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Arborescence</a:t>
            </a:r>
          </a:p>
        </p:txBody>
      </p:sp>
      <p:sp>
        <p:nvSpPr>
          <p:cNvPr id="3" name="Espace réservé du contenu 2"/>
          <p:cNvSpPr>
            <a:spLocks noGrp="1"/>
          </p:cNvSpPr>
          <p:nvPr>
            <p:ph idx="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762C2A69-ED4C-4AC1-B091-A30B2B27B64A}" type="slidenum">
              <a:rPr lang="fr-FR" smtClean="0"/>
              <a:t>42</a:t>
            </a:fld>
            <a:endParaRPr lang="fr-FR"/>
          </a:p>
        </p:txBody>
      </p:sp>
      <p:pic>
        <p:nvPicPr>
          <p:cNvPr id="4" name="Image 3"/>
          <p:cNvPicPr>
            <a:picLocks noChangeAspect="1"/>
          </p:cNvPicPr>
          <p:nvPr/>
        </p:nvPicPr>
        <p:blipFill rotWithShape="1">
          <a:blip r:embed="rId2"/>
          <a:srcRect t="10085"/>
          <a:stretch/>
        </p:blipFill>
        <p:spPr>
          <a:xfrm>
            <a:off x="1634926" y="1573221"/>
            <a:ext cx="8414927" cy="4353751"/>
          </a:xfrm>
          <a:prstGeom prst="rect">
            <a:avLst/>
          </a:prstGeom>
        </p:spPr>
      </p:pic>
    </p:spTree>
    <p:extLst>
      <p:ext uri="{BB962C8B-B14F-4D97-AF65-F5344CB8AC3E}">
        <p14:creationId xmlns:p14="http://schemas.microsoft.com/office/powerpoint/2010/main" val="136505204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62C2A69-ED4C-4AC1-B091-A30B2B27B64A}" type="slidenum">
              <a:rPr lang="fr-FR" smtClean="0"/>
              <a:t>43</a:t>
            </a:fld>
            <a:endParaRPr lang="fr-FR"/>
          </a:p>
        </p:txBody>
      </p:sp>
      <p:pic>
        <p:nvPicPr>
          <p:cNvPr id="4" name="Image 3"/>
          <p:cNvPicPr>
            <a:picLocks noChangeAspect="1"/>
          </p:cNvPicPr>
          <p:nvPr/>
        </p:nvPicPr>
        <p:blipFill>
          <a:blip r:embed="rId2"/>
          <a:stretch>
            <a:fillRect/>
          </a:stretch>
        </p:blipFill>
        <p:spPr>
          <a:xfrm>
            <a:off x="1103312" y="452718"/>
            <a:ext cx="9817346" cy="5960965"/>
          </a:xfrm>
          <a:prstGeom prst="rect">
            <a:avLst/>
          </a:prstGeom>
        </p:spPr>
      </p:pic>
    </p:spTree>
    <p:extLst>
      <p:ext uri="{BB962C8B-B14F-4D97-AF65-F5344CB8AC3E}">
        <p14:creationId xmlns:p14="http://schemas.microsoft.com/office/powerpoint/2010/main" val="4135951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Autres exigences fonctionnelles liées au </a:t>
            </a:r>
            <a:r>
              <a:rPr lang="fr-FR" dirty="0" err="1"/>
              <a:t>front-office</a:t>
            </a:r>
            <a:endParaRPr lang="fr-FR" dirty="0"/>
          </a:p>
        </p:txBody>
      </p:sp>
      <p:pic>
        <p:nvPicPr>
          <p:cNvPr id="4" name="Espace réservé du contenu 3"/>
          <p:cNvPicPr>
            <a:picLocks noGrp="1" noChangeAspect="1"/>
          </p:cNvPicPr>
          <p:nvPr>
            <p:ph idx="1"/>
          </p:nvPr>
        </p:nvPicPr>
        <p:blipFill>
          <a:blip r:embed="rId2"/>
          <a:stretch>
            <a:fillRect/>
          </a:stretch>
        </p:blipFill>
        <p:spPr>
          <a:xfrm>
            <a:off x="2220481" y="2271251"/>
            <a:ext cx="9446074" cy="2630263"/>
          </a:xfrm>
          <a:prstGeom prst="rect">
            <a:avLst/>
          </a:prstGeom>
        </p:spPr>
      </p:pic>
      <p:sp>
        <p:nvSpPr>
          <p:cNvPr id="3" name="Espace réservé du numéro de diapositive 2"/>
          <p:cNvSpPr>
            <a:spLocks noGrp="1"/>
          </p:cNvSpPr>
          <p:nvPr>
            <p:ph type="sldNum" sz="quarter" idx="12"/>
          </p:nvPr>
        </p:nvSpPr>
        <p:spPr/>
        <p:txBody>
          <a:bodyPr/>
          <a:lstStyle/>
          <a:p>
            <a:fld id="{762C2A69-ED4C-4AC1-B091-A30B2B27B64A}" type="slidenum">
              <a:rPr lang="fr-FR" smtClean="0"/>
              <a:t>44</a:t>
            </a:fld>
            <a:endParaRPr lang="fr-FR"/>
          </a:p>
        </p:txBody>
      </p:sp>
    </p:spTree>
    <p:extLst>
      <p:ext uri="{BB962C8B-B14F-4D97-AF65-F5344CB8AC3E}">
        <p14:creationId xmlns:p14="http://schemas.microsoft.com/office/powerpoint/2010/main" val="377924355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Exigences fonctionnelles liées au back-office</a:t>
            </a:r>
            <a:endParaRPr lang="fr-FR" dirty="0"/>
          </a:p>
        </p:txBody>
      </p:sp>
      <p:sp>
        <p:nvSpPr>
          <p:cNvPr id="3" name="Espace réservé du contenu 2"/>
          <p:cNvSpPr>
            <a:spLocks noGrp="1"/>
          </p:cNvSpPr>
          <p:nvPr>
            <p:ph idx="1"/>
          </p:nvPr>
        </p:nvSpPr>
        <p:spPr/>
        <p:txBody>
          <a:bodyPr/>
          <a:lstStyle/>
          <a:p>
            <a:r>
              <a:rPr lang="fr-FR" b="1" u="sng" dirty="0" smtClean="0"/>
              <a:t>Exemple :</a:t>
            </a:r>
            <a:endParaRPr lang="fr-FR" b="1" u="sng" dirty="0"/>
          </a:p>
        </p:txBody>
      </p:sp>
      <p:sp>
        <p:nvSpPr>
          <p:cNvPr id="5" name="Espace réservé du numéro de diapositive 4"/>
          <p:cNvSpPr>
            <a:spLocks noGrp="1"/>
          </p:cNvSpPr>
          <p:nvPr>
            <p:ph type="sldNum" sz="quarter" idx="12"/>
          </p:nvPr>
        </p:nvSpPr>
        <p:spPr/>
        <p:txBody>
          <a:bodyPr/>
          <a:lstStyle/>
          <a:p>
            <a:fld id="{762C2A69-ED4C-4AC1-B091-A30B2B27B64A}" type="slidenum">
              <a:rPr lang="fr-FR" smtClean="0"/>
              <a:t>45</a:t>
            </a:fld>
            <a:endParaRPr lang="fr-FR"/>
          </a:p>
        </p:txBody>
      </p:sp>
      <p:pic>
        <p:nvPicPr>
          <p:cNvPr id="4" name="Image 3"/>
          <p:cNvPicPr>
            <a:picLocks noChangeAspect="1"/>
          </p:cNvPicPr>
          <p:nvPr/>
        </p:nvPicPr>
        <p:blipFill rotWithShape="1">
          <a:blip r:embed="rId2"/>
          <a:srcRect t="10933"/>
          <a:stretch/>
        </p:blipFill>
        <p:spPr>
          <a:xfrm>
            <a:off x="1860027" y="2485670"/>
            <a:ext cx="8630252" cy="4372330"/>
          </a:xfrm>
          <a:prstGeom prst="rect">
            <a:avLst/>
          </a:prstGeom>
        </p:spPr>
      </p:pic>
    </p:spTree>
    <p:extLst>
      <p:ext uri="{BB962C8B-B14F-4D97-AF65-F5344CB8AC3E}">
        <p14:creationId xmlns:p14="http://schemas.microsoft.com/office/powerpoint/2010/main" val="164894169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BE8337CD-41E2-4FB2-A4CD-D3A0E06D54DA}"/>
              </a:ext>
            </a:extLst>
          </p:cNvPr>
          <p:cNvSpPr>
            <a:spLocks noGrp="1"/>
          </p:cNvSpPr>
          <p:nvPr>
            <p:ph type="title"/>
          </p:nvPr>
        </p:nvSpPr>
        <p:spPr>
          <a:xfrm>
            <a:off x="483879" y="42787"/>
            <a:ext cx="9742227" cy="1400530"/>
          </a:xfrm>
        </p:spPr>
        <p:txBody>
          <a:bodyPr>
            <a:normAutofit fontScale="90000"/>
          </a:bodyPr>
          <a:lstStyle/>
          <a:p>
            <a:r>
              <a:rPr lang="fr-FR" sz="3600" dirty="0" smtClean="0"/>
              <a:t>Exemple :</a:t>
            </a:r>
            <a:r>
              <a:rPr lang="fr-FR" sz="3600" dirty="0"/>
              <a:t> </a:t>
            </a:r>
            <a:r>
              <a:rPr lang="fr-FR" sz="3600" dirty="0" smtClean="0"/>
              <a:t>Réglementation </a:t>
            </a:r>
            <a:r>
              <a:rPr lang="fr-FR" sz="3600" dirty="0"/>
              <a:t>applicable aux cookies et autres traceurs </a:t>
            </a:r>
            <a:r>
              <a:rPr lang="fr-FR" dirty="0"/>
              <a:t/>
            </a:r>
            <a:br>
              <a:rPr lang="fr-FR" dirty="0"/>
            </a:br>
            <a:endParaRPr lang="fr-FR" dirty="0"/>
          </a:p>
        </p:txBody>
      </p:sp>
      <p:sp>
        <p:nvSpPr>
          <p:cNvPr id="3" name="Espace réservé du contenu 2"/>
          <p:cNvSpPr>
            <a:spLocks noGrp="1"/>
          </p:cNvSpPr>
          <p:nvPr>
            <p:ph idx="1"/>
          </p:nvPr>
        </p:nvSpPr>
        <p:spPr>
          <a:xfrm>
            <a:off x="1311579" y="970344"/>
            <a:ext cx="10765034" cy="4195481"/>
          </a:xfrm>
        </p:spPr>
        <p:txBody>
          <a:bodyPr/>
          <a:lstStyle/>
          <a:p>
            <a:endParaRPr lang="fr-FR" dirty="0"/>
          </a:p>
          <a:p>
            <a:pPr algn="just">
              <a:lnSpc>
                <a:spcPct val="150000"/>
              </a:lnSpc>
            </a:pPr>
            <a:r>
              <a:rPr lang="fr-FR" dirty="0"/>
              <a:t>Le prestataire devra appliquer la directive européenne dite « paquet télécom ». Cette directive précise que les internautes doivent être informés et donner leur consentement préalablement à l'insertion de traceurs. Ils doivent disposer d'une possibilité de choisir de ne pas être tracés lorsqu'ils visitent un site ou utilisent une application. </a:t>
            </a:r>
            <a:endParaRPr lang="fr-FR" dirty="0" smtClean="0"/>
          </a:p>
          <a:p>
            <a:pPr algn="just">
              <a:lnSpc>
                <a:spcPct val="150000"/>
              </a:lnSpc>
            </a:pPr>
            <a:r>
              <a:rPr lang="fr-FR" dirty="0" smtClean="0"/>
              <a:t>Les </a:t>
            </a:r>
            <a:r>
              <a:rPr lang="fr-FR" dirty="0"/>
              <a:t>éditeurs ont donc l'obligation de solliciter au préalable le consentement des utilisateurs. D’une manière générale, les sites devront être conformes aux recommandations de la CNIL.</a:t>
            </a:r>
          </a:p>
          <a:p>
            <a:endParaRPr lang="fr-FR" dirty="0"/>
          </a:p>
        </p:txBody>
      </p:sp>
      <p:sp>
        <p:nvSpPr>
          <p:cNvPr id="2" name="Espace réservé du numéro de diapositive 1"/>
          <p:cNvSpPr>
            <a:spLocks noGrp="1"/>
          </p:cNvSpPr>
          <p:nvPr>
            <p:ph type="sldNum" sz="quarter" idx="12"/>
          </p:nvPr>
        </p:nvSpPr>
        <p:spPr/>
        <p:txBody>
          <a:bodyPr/>
          <a:lstStyle/>
          <a:p>
            <a:fld id="{762C2A69-ED4C-4AC1-B091-A30B2B27B64A}" type="slidenum">
              <a:rPr lang="fr-FR" smtClean="0"/>
              <a:t>46</a:t>
            </a:fld>
            <a:endParaRPr lang="fr-FR"/>
          </a:p>
        </p:txBody>
      </p:sp>
      <p:pic>
        <p:nvPicPr>
          <p:cNvPr id="4" name="Image 3"/>
          <p:cNvPicPr>
            <a:picLocks noChangeAspect="1"/>
          </p:cNvPicPr>
          <p:nvPr/>
        </p:nvPicPr>
        <p:blipFill>
          <a:blip r:embed="rId2"/>
          <a:stretch>
            <a:fillRect/>
          </a:stretch>
        </p:blipFill>
        <p:spPr>
          <a:xfrm>
            <a:off x="3906626" y="3979411"/>
            <a:ext cx="4839168" cy="2737951"/>
          </a:xfrm>
          <a:prstGeom prst="rect">
            <a:avLst/>
          </a:prstGeom>
        </p:spPr>
      </p:pic>
    </p:spTree>
    <p:extLst>
      <p:ext uri="{BB962C8B-B14F-4D97-AF65-F5344CB8AC3E}">
        <p14:creationId xmlns:p14="http://schemas.microsoft.com/office/powerpoint/2010/main" val="3005036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Autres exigences juridiques</a:t>
            </a:r>
          </a:p>
        </p:txBody>
      </p:sp>
      <p:sp>
        <p:nvSpPr>
          <p:cNvPr id="3" name="Espace réservé du contenu 2"/>
          <p:cNvSpPr>
            <a:spLocks noGrp="1"/>
          </p:cNvSpPr>
          <p:nvPr>
            <p:ph idx="1"/>
          </p:nvPr>
        </p:nvSpPr>
        <p:spPr>
          <a:xfrm>
            <a:off x="1103312" y="2052918"/>
            <a:ext cx="9427036" cy="4318385"/>
          </a:xfrm>
        </p:spPr>
        <p:txBody>
          <a:bodyPr/>
          <a:lstStyle/>
          <a:p>
            <a:pPr marL="0" indent="0">
              <a:buNone/>
            </a:pPr>
            <a:r>
              <a:rPr lang="fr-FR" b="1" u="sng" dirty="0" smtClean="0"/>
              <a:t>Propriétés </a:t>
            </a:r>
            <a:r>
              <a:rPr lang="fr-FR" b="1" u="sng" dirty="0"/>
              <a:t>et droits </a:t>
            </a:r>
            <a:r>
              <a:rPr lang="fr-FR" dirty="0" smtClean="0"/>
              <a:t>:</a:t>
            </a:r>
            <a:endParaRPr lang="fr-FR" dirty="0"/>
          </a:p>
          <a:p>
            <a:pPr algn="just">
              <a:lnSpc>
                <a:spcPct val="150000"/>
              </a:lnSpc>
            </a:pPr>
            <a:r>
              <a:rPr lang="fr-FR" dirty="0"/>
              <a:t>En ce qui concerne les prestations soumises à la loi n° 57-298 du 11 mars 1957 sur la propriété littéraire et artistique, il est précisé que le « client x » sera propriétaire des droits d’utilisation et d’exploitation de son propre site. </a:t>
            </a:r>
            <a:endParaRPr lang="fr-FR" dirty="0" smtClean="0"/>
          </a:p>
          <a:p>
            <a:pPr algn="just">
              <a:lnSpc>
                <a:spcPct val="150000"/>
              </a:lnSpc>
            </a:pPr>
            <a:r>
              <a:rPr lang="fr-FR" dirty="0" smtClean="0"/>
              <a:t>Le </a:t>
            </a:r>
            <a:r>
              <a:rPr lang="fr-FR" dirty="0"/>
              <a:t>«client x » aura la propriété patrimoniale de l’ensemble des images, graphismes, icônes, programmes, bases de données et autres contenus créés pour son propre site. Le prix de cette cession est forfaitairement compris dans le montant de la prestation.</a:t>
            </a:r>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47</a:t>
            </a:fld>
            <a:endParaRPr lang="fr-FR"/>
          </a:p>
        </p:txBody>
      </p:sp>
    </p:spTree>
    <p:extLst>
      <p:ext uri="{BB962C8B-B14F-4D97-AF65-F5344CB8AC3E}">
        <p14:creationId xmlns:p14="http://schemas.microsoft.com/office/powerpoint/2010/main" val="1239123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Sécurité et certification SSL</a:t>
            </a:r>
          </a:p>
        </p:txBody>
      </p:sp>
      <p:sp>
        <p:nvSpPr>
          <p:cNvPr id="3" name="Espace réservé du contenu 2"/>
          <p:cNvSpPr>
            <a:spLocks noGrp="1"/>
          </p:cNvSpPr>
          <p:nvPr>
            <p:ph idx="1"/>
          </p:nvPr>
        </p:nvSpPr>
        <p:spPr/>
        <p:txBody>
          <a:bodyPr>
            <a:normAutofit/>
          </a:bodyPr>
          <a:lstStyle/>
          <a:p>
            <a:pPr algn="just">
              <a:lnSpc>
                <a:spcPct val="150000"/>
              </a:lnSpc>
            </a:pPr>
            <a:r>
              <a:rPr lang="fr-FR" dirty="0"/>
              <a:t>Afin de sécuriser l’échange de données entre l’utilisateur et les différents services du site, un protocole de cryptage des données SSL sera mis en place. Les données ne transiteront jamais en clair sur le réseau. Un certificat sera mis en place par le prestataire pour le nom de domaine principal : http://www.XXXXXX et un second pour le sous domaine http://client.XXXXXX. </a:t>
            </a:r>
          </a:p>
          <a:p>
            <a:pPr algn="just">
              <a:lnSpc>
                <a:spcPct val="150000"/>
              </a:lnSpc>
            </a:pPr>
            <a:r>
              <a:rPr lang="fr-FR" dirty="0"/>
              <a:t>Le coût de ces certificats (installation comprise) est de XX€ TTC par an, à la charge de XXXXXX. </a:t>
            </a:r>
          </a:p>
          <a:p>
            <a:endParaRPr lang="fr-FR" dirty="0"/>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48</a:t>
            </a:fld>
            <a:endParaRPr lang="fr-FR"/>
          </a:p>
        </p:txBody>
      </p:sp>
    </p:spTree>
    <p:extLst>
      <p:ext uri="{BB962C8B-B14F-4D97-AF65-F5344CB8AC3E}">
        <p14:creationId xmlns:p14="http://schemas.microsoft.com/office/powerpoint/2010/main" val="800129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41676D-DD08-40B8-9233-ED5F4B34EA33}"/>
              </a:ext>
            </a:extLst>
          </p:cNvPr>
          <p:cNvSpPr>
            <a:spLocks noGrp="1"/>
          </p:cNvSpPr>
          <p:nvPr>
            <p:ph type="title"/>
          </p:nvPr>
        </p:nvSpPr>
        <p:spPr/>
        <p:txBody>
          <a:bodyPr/>
          <a:lstStyle/>
          <a:p>
            <a:r>
              <a:rPr lang="fr-FR" dirty="0"/>
              <a:t> Formation et transfert de compétence</a:t>
            </a:r>
          </a:p>
        </p:txBody>
      </p:sp>
      <p:sp>
        <p:nvSpPr>
          <p:cNvPr id="3" name="Espace réservé du contenu 2">
            <a:extLst>
              <a:ext uri="{FF2B5EF4-FFF2-40B4-BE49-F238E27FC236}">
                <a16:creationId xmlns:a16="http://schemas.microsoft.com/office/drawing/2014/main" id="{9D62F504-F82F-47F9-BC56-1ECCFDE2924C}"/>
              </a:ext>
            </a:extLst>
          </p:cNvPr>
          <p:cNvSpPr>
            <a:spLocks noGrp="1"/>
          </p:cNvSpPr>
          <p:nvPr>
            <p:ph idx="1"/>
          </p:nvPr>
        </p:nvSpPr>
        <p:spPr>
          <a:xfrm>
            <a:off x="2239385" y="1905000"/>
            <a:ext cx="9618765" cy="4395151"/>
          </a:xfrm>
        </p:spPr>
        <p:txBody>
          <a:bodyPr>
            <a:normAutofit lnSpcReduction="10000"/>
          </a:bodyPr>
          <a:lstStyle/>
          <a:p>
            <a:pPr marL="0" indent="0">
              <a:buNone/>
            </a:pPr>
            <a:r>
              <a:rPr lang="fr-FR" dirty="0"/>
              <a:t> </a:t>
            </a:r>
          </a:p>
          <a:p>
            <a:pPr marL="0" indent="0" algn="just">
              <a:lnSpc>
                <a:spcPct val="150000"/>
              </a:lnSpc>
              <a:buNone/>
            </a:pPr>
            <a:r>
              <a:rPr lang="fr-FR" b="1" u="sng" dirty="0"/>
              <a:t>La réponse du prestataire devra prévoir 2 types de formation </a:t>
            </a:r>
            <a:r>
              <a:rPr lang="fr-FR" dirty="0"/>
              <a:t>: </a:t>
            </a:r>
          </a:p>
          <a:p>
            <a:pPr algn="just">
              <a:lnSpc>
                <a:spcPct val="150000"/>
              </a:lnSpc>
            </a:pPr>
            <a:r>
              <a:rPr lang="fr-FR" dirty="0"/>
              <a:t>une formation « </a:t>
            </a:r>
            <a:r>
              <a:rPr lang="fr-FR" dirty="0" err="1"/>
              <a:t>Super-administrateur</a:t>
            </a:r>
            <a:r>
              <a:rPr lang="fr-FR" dirty="0"/>
              <a:t> / administrateur » : qui aura pour but de donner aux référents toutes les compétences techniques et fonctionnelles nécessaires à l’administration et à la configuration du CMS au quotidien.</a:t>
            </a:r>
          </a:p>
          <a:p>
            <a:pPr algn="just">
              <a:lnSpc>
                <a:spcPct val="150000"/>
              </a:lnSpc>
            </a:pPr>
            <a:r>
              <a:rPr lang="fr-FR" dirty="0"/>
              <a:t>une formation « Mise à jour du site Internet » : qui sera destinée aux futurs rédacteurs et contributeurs et qui devra leur donner les capacités et automatismes nécessaires pour mettre à jour le site Internet (ajout, </a:t>
            </a:r>
            <a:r>
              <a:rPr lang="fr-FR" dirty="0" err="1"/>
              <a:t>modification,suppression</a:t>
            </a:r>
            <a:r>
              <a:rPr lang="fr-FR" dirty="0"/>
              <a:t> de pages, de textes, de rubriques, de photos, de vidéos, de liens etc...)</a:t>
            </a:r>
          </a:p>
          <a:p>
            <a:endParaRPr lang="fr-FR" dirty="0"/>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49</a:t>
            </a:fld>
            <a:endParaRPr lang="fr-FR"/>
          </a:p>
        </p:txBody>
      </p:sp>
    </p:spTree>
    <p:extLst>
      <p:ext uri="{BB962C8B-B14F-4D97-AF65-F5344CB8AC3E}">
        <p14:creationId xmlns:p14="http://schemas.microsoft.com/office/powerpoint/2010/main" val="3623560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Contrainte de temps</a:t>
            </a:r>
          </a:p>
        </p:txBody>
      </p:sp>
      <p:sp>
        <p:nvSpPr>
          <p:cNvPr id="3" name="Espace réservé du contenu 2"/>
          <p:cNvSpPr>
            <a:spLocks noGrp="1"/>
          </p:cNvSpPr>
          <p:nvPr>
            <p:ph idx="1"/>
          </p:nvPr>
        </p:nvSpPr>
        <p:spPr>
          <a:xfrm>
            <a:off x="1368783" y="1622323"/>
            <a:ext cx="8946541" cy="4195481"/>
          </a:xfrm>
        </p:spPr>
        <p:txBody>
          <a:bodyPr/>
          <a:lstStyle/>
          <a:p>
            <a:endParaRPr lang="fr-FR"/>
          </a:p>
        </p:txBody>
      </p:sp>
      <p:sp>
        <p:nvSpPr>
          <p:cNvPr id="5" name="Espace réservé du numéro de diapositive 4"/>
          <p:cNvSpPr>
            <a:spLocks noGrp="1"/>
          </p:cNvSpPr>
          <p:nvPr>
            <p:ph type="sldNum" sz="quarter" idx="12"/>
          </p:nvPr>
        </p:nvSpPr>
        <p:spPr/>
        <p:txBody>
          <a:bodyPr/>
          <a:lstStyle/>
          <a:p>
            <a:fld id="{762C2A69-ED4C-4AC1-B091-A30B2B27B64A}" type="slidenum">
              <a:rPr lang="fr-FR" smtClean="0"/>
              <a:t>50</a:t>
            </a:fld>
            <a:endParaRPr lang="fr-FR"/>
          </a:p>
        </p:txBody>
      </p:sp>
      <p:pic>
        <p:nvPicPr>
          <p:cNvPr id="4" name="Image 3"/>
          <p:cNvPicPr>
            <a:picLocks noChangeAspect="1"/>
          </p:cNvPicPr>
          <p:nvPr/>
        </p:nvPicPr>
        <p:blipFill>
          <a:blip r:embed="rId2"/>
          <a:stretch>
            <a:fillRect/>
          </a:stretch>
        </p:blipFill>
        <p:spPr>
          <a:xfrm>
            <a:off x="2995852" y="1737786"/>
            <a:ext cx="6455673" cy="4195481"/>
          </a:xfrm>
          <a:prstGeom prst="rect">
            <a:avLst/>
          </a:prstGeom>
        </p:spPr>
      </p:pic>
    </p:spTree>
    <p:extLst>
      <p:ext uri="{BB962C8B-B14F-4D97-AF65-F5344CB8AC3E}">
        <p14:creationId xmlns:p14="http://schemas.microsoft.com/office/powerpoint/2010/main" val="100412091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Planning opérationnel - rétro-planning (Gantt) </a:t>
            </a:r>
          </a:p>
        </p:txBody>
      </p:sp>
      <p:sp>
        <p:nvSpPr>
          <p:cNvPr id="3" name="Espace réservé du contenu 2"/>
          <p:cNvSpPr>
            <a:spLocks noGrp="1"/>
          </p:cNvSpPr>
          <p:nvPr>
            <p:ph idx="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62C2A69-ED4C-4AC1-B091-A30B2B27B64A}" type="slidenum">
              <a:rPr lang="fr-FR" smtClean="0"/>
              <a:t>51</a:t>
            </a:fld>
            <a:endParaRPr lang="fr-FR"/>
          </a:p>
        </p:txBody>
      </p:sp>
      <p:pic>
        <p:nvPicPr>
          <p:cNvPr id="4" name="Image 3"/>
          <p:cNvPicPr>
            <a:picLocks noChangeAspect="1"/>
          </p:cNvPicPr>
          <p:nvPr/>
        </p:nvPicPr>
        <p:blipFill>
          <a:blip r:embed="rId2"/>
          <a:stretch>
            <a:fillRect/>
          </a:stretch>
        </p:blipFill>
        <p:spPr>
          <a:xfrm>
            <a:off x="1873568" y="1853248"/>
            <a:ext cx="8420806" cy="4641557"/>
          </a:xfrm>
          <a:prstGeom prst="rect">
            <a:avLst/>
          </a:prstGeom>
        </p:spPr>
      </p:pic>
    </p:spTree>
    <p:extLst>
      <p:ext uri="{BB962C8B-B14F-4D97-AF65-F5344CB8AC3E}">
        <p14:creationId xmlns:p14="http://schemas.microsoft.com/office/powerpoint/2010/main" val="177288406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Etablir le budget</a:t>
            </a:r>
          </a:p>
        </p:txBody>
      </p:sp>
      <p:sp>
        <p:nvSpPr>
          <p:cNvPr id="3" name="Espace réservé du contenu 2"/>
          <p:cNvSpPr>
            <a:spLocks noGrp="1"/>
          </p:cNvSpPr>
          <p:nvPr>
            <p:ph idx="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62C2A69-ED4C-4AC1-B091-A30B2B27B64A}" type="slidenum">
              <a:rPr lang="fr-FR" smtClean="0"/>
              <a:t>52</a:t>
            </a:fld>
            <a:endParaRPr lang="fr-FR"/>
          </a:p>
        </p:txBody>
      </p:sp>
      <p:pic>
        <p:nvPicPr>
          <p:cNvPr id="4" name="Image 3"/>
          <p:cNvPicPr>
            <a:picLocks noChangeAspect="1"/>
          </p:cNvPicPr>
          <p:nvPr/>
        </p:nvPicPr>
        <p:blipFill>
          <a:blip r:embed="rId2"/>
          <a:stretch>
            <a:fillRect/>
          </a:stretch>
        </p:blipFill>
        <p:spPr>
          <a:xfrm>
            <a:off x="3162155" y="1685276"/>
            <a:ext cx="6719263" cy="4674270"/>
          </a:xfrm>
          <a:prstGeom prst="rect">
            <a:avLst/>
          </a:prstGeom>
        </p:spPr>
      </p:pic>
      <p:sp>
        <p:nvSpPr>
          <p:cNvPr id="6" name="ZoneTexte 5"/>
          <p:cNvSpPr txBox="1"/>
          <p:nvPr/>
        </p:nvSpPr>
        <p:spPr>
          <a:xfrm>
            <a:off x="9556955" y="5633884"/>
            <a:ext cx="1165122" cy="855406"/>
          </a:xfrm>
          <a:prstGeom prst="rect">
            <a:avLst/>
          </a:prstGeom>
          <a:solidFill>
            <a:schemeClr val="bg1"/>
          </a:solidFill>
        </p:spPr>
        <p:txBody>
          <a:bodyPr wrap="square" rtlCol="0">
            <a:spAutoFit/>
          </a:bodyPr>
          <a:lstStyle/>
          <a:p>
            <a:endParaRPr lang="fr-FR" dirty="0"/>
          </a:p>
        </p:txBody>
      </p:sp>
    </p:spTree>
    <p:extLst>
      <p:ext uri="{BB962C8B-B14F-4D97-AF65-F5344CB8AC3E}">
        <p14:creationId xmlns:p14="http://schemas.microsoft.com/office/powerpoint/2010/main" val="77599102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Etablir un budget</a:t>
            </a:r>
          </a:p>
        </p:txBody>
      </p:sp>
      <p:sp>
        <p:nvSpPr>
          <p:cNvPr id="3" name="Espace réservé du contenu 2"/>
          <p:cNvSpPr>
            <a:spLocks noGrp="1"/>
          </p:cNvSpPr>
          <p:nvPr>
            <p:ph idx="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762C2A69-ED4C-4AC1-B091-A30B2B27B64A}" type="slidenum">
              <a:rPr lang="fr-FR" smtClean="0"/>
              <a:t>53</a:t>
            </a:fld>
            <a:endParaRPr lang="fr-FR"/>
          </a:p>
        </p:txBody>
      </p:sp>
      <p:pic>
        <p:nvPicPr>
          <p:cNvPr id="4" name="Image 3"/>
          <p:cNvPicPr>
            <a:picLocks noChangeAspect="1"/>
          </p:cNvPicPr>
          <p:nvPr/>
        </p:nvPicPr>
        <p:blipFill>
          <a:blip r:embed="rId2"/>
          <a:stretch>
            <a:fillRect/>
          </a:stretch>
        </p:blipFill>
        <p:spPr>
          <a:xfrm>
            <a:off x="2411795" y="1997662"/>
            <a:ext cx="6363496" cy="4049497"/>
          </a:xfrm>
          <a:prstGeom prst="rect">
            <a:avLst/>
          </a:prstGeom>
        </p:spPr>
      </p:pic>
      <p:sp>
        <p:nvSpPr>
          <p:cNvPr id="6" name="ZoneTexte 5"/>
          <p:cNvSpPr txBox="1"/>
          <p:nvPr/>
        </p:nvSpPr>
        <p:spPr>
          <a:xfrm>
            <a:off x="8096865" y="5574890"/>
            <a:ext cx="1356851" cy="825910"/>
          </a:xfrm>
          <a:prstGeom prst="rect">
            <a:avLst/>
          </a:prstGeom>
          <a:solidFill>
            <a:schemeClr val="bg1"/>
          </a:solidFill>
        </p:spPr>
        <p:txBody>
          <a:bodyPr wrap="square" rtlCol="0">
            <a:spAutoFit/>
          </a:bodyPr>
          <a:lstStyle/>
          <a:p>
            <a:endParaRPr lang="fr-FR" dirty="0"/>
          </a:p>
        </p:txBody>
      </p:sp>
    </p:spTree>
    <p:extLst>
      <p:ext uri="{BB962C8B-B14F-4D97-AF65-F5344CB8AC3E}">
        <p14:creationId xmlns:p14="http://schemas.microsoft.com/office/powerpoint/2010/main" val="71300610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55505" y="233195"/>
            <a:ext cx="8911687" cy="754947"/>
          </a:xfrm>
        </p:spPr>
        <p:txBody>
          <a:bodyPr/>
          <a:lstStyle/>
          <a:p>
            <a:r>
              <a:rPr lang="fr-FR" dirty="0"/>
              <a:t>Livrables attendus</a:t>
            </a:r>
          </a:p>
        </p:txBody>
      </p:sp>
      <p:sp>
        <p:nvSpPr>
          <p:cNvPr id="3" name="Espace réservé du contenu 2"/>
          <p:cNvSpPr>
            <a:spLocks noGrp="1"/>
          </p:cNvSpPr>
          <p:nvPr>
            <p:ph idx="1"/>
          </p:nvPr>
        </p:nvSpPr>
        <p:spPr>
          <a:xfrm>
            <a:off x="921695" y="1312606"/>
            <a:ext cx="11314831" cy="5412659"/>
          </a:xfrm>
        </p:spPr>
        <p:txBody>
          <a:bodyPr>
            <a:normAutofit fontScale="92500" lnSpcReduction="20000"/>
          </a:bodyPr>
          <a:lstStyle/>
          <a:p>
            <a:pPr marL="0" indent="0">
              <a:buNone/>
            </a:pPr>
            <a:r>
              <a:rPr lang="fr-FR" sz="2200" u="sng" dirty="0"/>
              <a:t>Les pièces à livrer par le prestataire internet avant, pendant et après la réalisation du site sont les suivantes : </a:t>
            </a:r>
          </a:p>
          <a:p>
            <a:pPr marL="0" indent="0">
              <a:buNone/>
            </a:pPr>
            <a:r>
              <a:rPr lang="fr-FR" sz="2100" dirty="0"/>
              <a:t>• Première maquette destinée  à nous aider à choisir notre prestataire </a:t>
            </a:r>
          </a:p>
          <a:p>
            <a:pPr marL="0" indent="0">
              <a:buNone/>
            </a:pPr>
            <a:r>
              <a:rPr lang="fr-FR" sz="2100" dirty="0"/>
              <a:t>• planning de réalisation avec un engagement sur la date de mise en </a:t>
            </a:r>
            <a:r>
              <a:rPr lang="fr-FR" sz="2100" dirty="0" smtClean="0"/>
              <a:t>ligne</a:t>
            </a:r>
            <a:endParaRPr lang="fr-FR" sz="2100" dirty="0"/>
          </a:p>
          <a:p>
            <a:pPr marL="0" indent="0">
              <a:buNone/>
            </a:pPr>
            <a:r>
              <a:rPr lang="fr-FR" sz="2100" dirty="0"/>
              <a:t>• arborescence détaillée du </a:t>
            </a:r>
            <a:r>
              <a:rPr lang="fr-FR" sz="2100" dirty="0" smtClean="0"/>
              <a:t>site</a:t>
            </a:r>
            <a:endParaRPr lang="fr-FR" sz="2100" dirty="0"/>
          </a:p>
          <a:p>
            <a:pPr marL="0" indent="0">
              <a:buNone/>
            </a:pPr>
            <a:r>
              <a:rPr lang="fr-FR" sz="2100" dirty="0"/>
              <a:t>• fichiers informatiques source (pages HTML, graphismes, bases de données, programmes...) </a:t>
            </a:r>
          </a:p>
          <a:p>
            <a:pPr marL="0" indent="0">
              <a:buNone/>
            </a:pPr>
            <a:r>
              <a:rPr lang="fr-FR" sz="2100" dirty="0"/>
              <a:t>• documents décrivant le site, son fonctionnement et son hébergement, -version du code </a:t>
            </a:r>
            <a:r>
              <a:rPr lang="fr-FR" sz="2100" dirty="0" smtClean="0"/>
              <a:t>  HTML </a:t>
            </a:r>
            <a:r>
              <a:rPr lang="fr-FR" sz="2100" dirty="0"/>
              <a:t>utilisée, </a:t>
            </a:r>
          </a:p>
          <a:p>
            <a:pPr marL="0" indent="0">
              <a:buNone/>
            </a:pPr>
            <a:r>
              <a:rPr lang="fr-FR" sz="2100" dirty="0"/>
              <a:t>• version des navigateurs compatibles, </a:t>
            </a:r>
          </a:p>
          <a:p>
            <a:pPr marL="0" indent="0">
              <a:buNone/>
            </a:pPr>
            <a:r>
              <a:rPr lang="fr-FR" sz="2100" dirty="0"/>
              <a:t>• preuves des déclarations (récépissé CNIL, copies </a:t>
            </a:r>
            <a:r>
              <a:rPr lang="fr-FR" sz="2100" dirty="0" err="1"/>
              <a:t>dʼécrans</a:t>
            </a:r>
            <a:r>
              <a:rPr lang="fr-FR" sz="2100" dirty="0"/>
              <a:t> des déclarations) </a:t>
            </a:r>
          </a:p>
          <a:p>
            <a:pPr marL="0" indent="0">
              <a:buNone/>
            </a:pPr>
            <a:r>
              <a:rPr lang="fr-FR" sz="2100" dirty="0"/>
              <a:t>• annuaires et moteurs, </a:t>
            </a:r>
          </a:p>
          <a:p>
            <a:pPr marL="0" indent="0">
              <a:buNone/>
            </a:pPr>
            <a:r>
              <a:rPr lang="fr-FR" sz="2100" dirty="0"/>
              <a:t>• fiche descriptive du nom de domaine, </a:t>
            </a:r>
          </a:p>
          <a:p>
            <a:pPr marL="0" indent="0">
              <a:buNone/>
            </a:pPr>
            <a:r>
              <a:rPr lang="fr-FR" sz="2100" dirty="0"/>
              <a:t>• identifiant et mot de passe pour accéder au serveur.</a:t>
            </a:r>
          </a:p>
          <a:p>
            <a:pPr>
              <a:buFont typeface="Arial" panose="020B0604020202020204" pitchFamily="34" charset="0"/>
              <a:buChar char="•"/>
            </a:pPr>
            <a:r>
              <a:rPr lang="fr-FR" sz="2100" dirty="0"/>
              <a:t>Formation </a:t>
            </a:r>
          </a:p>
          <a:p>
            <a:pPr>
              <a:buFont typeface="Arial" panose="020B0604020202020204" pitchFamily="34" charset="0"/>
              <a:buChar char="•"/>
            </a:pPr>
            <a:r>
              <a:rPr lang="fr-FR" sz="2100" dirty="0"/>
              <a:t>Maintenance et assistance technique</a:t>
            </a:r>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54</a:t>
            </a:fld>
            <a:endParaRPr lang="fr-FR"/>
          </a:p>
        </p:txBody>
      </p:sp>
    </p:spTree>
    <p:extLst>
      <p:ext uri="{BB962C8B-B14F-4D97-AF65-F5344CB8AC3E}">
        <p14:creationId xmlns:p14="http://schemas.microsoft.com/office/powerpoint/2010/main" val="2365722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 Maquette du site</a:t>
            </a:r>
          </a:p>
        </p:txBody>
      </p:sp>
      <p:sp>
        <p:nvSpPr>
          <p:cNvPr id="3" name="Espace réservé du contenu 2"/>
          <p:cNvSpPr>
            <a:spLocks noGrp="1"/>
          </p:cNvSpPr>
          <p:nvPr>
            <p:ph idx="1"/>
          </p:nvPr>
        </p:nvSpPr>
        <p:spPr/>
        <p:txBody>
          <a:bodyPr/>
          <a:lstStyle/>
          <a:p>
            <a:pPr algn="just"/>
            <a:r>
              <a:rPr lang="fr-FR" dirty="0"/>
              <a:t>Nous souhaiterions obtenir une première maquette du site afin de nous aider a choisir parmi l ensemble des prestataires consultes. </a:t>
            </a:r>
          </a:p>
          <a:p>
            <a:pPr algn="just"/>
            <a:r>
              <a:rPr lang="fr-FR" dirty="0"/>
              <a:t>Une fois ce choix réalisé nous souhaiterions suivre la bonne progression du dit site, au travers de maquettes réalisées avec des liens statiques en HTML pour simuler </a:t>
            </a:r>
            <a:r>
              <a:rPr lang="fr-FR" dirty="0" err="1"/>
              <a:t>lʼaffichage</a:t>
            </a:r>
            <a:r>
              <a:rPr lang="fr-FR" dirty="0"/>
              <a:t> de tous les types de contenus.</a:t>
            </a:r>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55</a:t>
            </a:fld>
            <a:endParaRPr lang="fr-FR"/>
          </a:p>
        </p:txBody>
      </p:sp>
    </p:spTree>
    <p:extLst>
      <p:ext uri="{BB962C8B-B14F-4D97-AF65-F5344CB8AC3E}">
        <p14:creationId xmlns:p14="http://schemas.microsoft.com/office/powerpoint/2010/main" val="105749569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26588" y="77505"/>
            <a:ext cx="8911687" cy="1280890"/>
          </a:xfrm>
        </p:spPr>
        <p:txBody>
          <a:bodyPr>
            <a:normAutofit/>
          </a:bodyPr>
          <a:lstStyle/>
          <a:p>
            <a:r>
              <a:rPr lang="fr-FR" dirty="0"/>
              <a:t>MAINTENANCE ET ASSISTANCE TECHNIQUE</a:t>
            </a:r>
          </a:p>
        </p:txBody>
      </p:sp>
      <p:sp>
        <p:nvSpPr>
          <p:cNvPr id="3" name="Espace réservé du numéro de diapositive 2"/>
          <p:cNvSpPr>
            <a:spLocks noGrp="1"/>
          </p:cNvSpPr>
          <p:nvPr>
            <p:ph type="sldNum" sz="quarter" idx="12"/>
          </p:nvPr>
        </p:nvSpPr>
        <p:spPr/>
        <p:txBody>
          <a:bodyPr/>
          <a:lstStyle/>
          <a:p>
            <a:fld id="{762C2A69-ED4C-4AC1-B091-A30B2B27B64A}" type="slidenum">
              <a:rPr lang="fr-FR" smtClean="0"/>
              <a:t>56</a:t>
            </a:fld>
            <a:endParaRPr lang="fr-FR"/>
          </a:p>
        </p:txBody>
      </p:sp>
      <p:sp>
        <p:nvSpPr>
          <p:cNvPr id="4" name="Rectangle 3"/>
          <p:cNvSpPr/>
          <p:nvPr/>
        </p:nvSpPr>
        <p:spPr>
          <a:xfrm>
            <a:off x="1113424" y="1284230"/>
            <a:ext cx="10921475" cy="5573770"/>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fr-FR" sz="2000" dirty="0"/>
              <a:t>A l’issue de la période de garantie, le prestataire doit assurer des prestations de maintenance et d’assistance pendant toute la durée du marché : une garantie technique qui assure tout problème technique ou dysfonctionnement non constaté à la livraison et directement lié à l’élaboration technique initiale, et indépendante de l’utilisation habituelle du site. une assistance fonctionnelle au minimum de 9h à 18h. </a:t>
            </a:r>
            <a:endParaRPr lang="fr-FR" sz="2000" dirty="0" smtClean="0"/>
          </a:p>
          <a:p>
            <a:pPr algn="just">
              <a:lnSpc>
                <a:spcPct val="150000"/>
              </a:lnSpc>
            </a:pPr>
            <a:endParaRPr lang="fr-FR" sz="2000" dirty="0"/>
          </a:p>
          <a:p>
            <a:pPr marL="342900" indent="-342900" algn="just">
              <a:lnSpc>
                <a:spcPct val="150000"/>
              </a:lnSpc>
              <a:buFont typeface="Arial" panose="020B0604020202020204" pitchFamily="34" charset="0"/>
              <a:buChar char="•"/>
            </a:pPr>
            <a:r>
              <a:rPr lang="fr-FR" sz="2000" dirty="0"/>
              <a:t>Cette assistance concernera l’utilisation et le fonctionnement du site. une maintenance technique et curative en cas de problèmes ou dysfonctionnements. Cette prestation de maintenance prend en compte les mises à jour, laissées à l'appréciation experte du prestataire, en termes de compatibilité et de cohérence globale, du CMS et des modules associés. </a:t>
            </a:r>
          </a:p>
        </p:txBody>
      </p:sp>
    </p:spTree>
    <p:extLst>
      <p:ext uri="{BB962C8B-B14F-4D97-AF65-F5344CB8AC3E}">
        <p14:creationId xmlns:p14="http://schemas.microsoft.com/office/powerpoint/2010/main" val="243912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A32C72-69D8-47CD-B262-9DEE60E1BCAF}"/>
              </a:ext>
            </a:extLst>
          </p:cNvPr>
          <p:cNvSpPr>
            <a:spLocks noGrp="1"/>
          </p:cNvSpPr>
          <p:nvPr>
            <p:ph type="title"/>
          </p:nvPr>
        </p:nvSpPr>
        <p:spPr/>
        <p:txBody>
          <a:bodyPr/>
          <a:lstStyle/>
          <a:p>
            <a:r>
              <a:rPr lang="fr-FR" dirty="0" smtClean="0"/>
              <a:t>Sources</a:t>
            </a:r>
            <a:endParaRPr lang="fr-FR" dirty="0"/>
          </a:p>
        </p:txBody>
      </p:sp>
      <p:sp>
        <p:nvSpPr>
          <p:cNvPr id="3" name="Espace réservé du contenu 2">
            <a:extLst>
              <a:ext uri="{FF2B5EF4-FFF2-40B4-BE49-F238E27FC236}">
                <a16:creationId xmlns:a16="http://schemas.microsoft.com/office/drawing/2014/main" id="{7CD592EE-656E-4FC3-8A4C-558738B02947}"/>
              </a:ext>
            </a:extLst>
          </p:cNvPr>
          <p:cNvSpPr>
            <a:spLocks noGrp="1"/>
          </p:cNvSpPr>
          <p:nvPr>
            <p:ph idx="1"/>
          </p:nvPr>
        </p:nvSpPr>
        <p:spPr/>
        <p:txBody>
          <a:bodyPr/>
          <a:lstStyle/>
          <a:p>
            <a:r>
              <a:rPr lang="fr-FR" dirty="0">
                <a:hlinkClick r:id="rId2"/>
              </a:rPr>
              <a:t>http://www.mysti2d.net/polynesie2/ETT/C031/12/EtapesDemarcheConception/index.html?LeCahierdesChargesFonctionnelCdC.html</a:t>
            </a:r>
            <a:endParaRPr lang="fr-FR" dirty="0"/>
          </a:p>
          <a:p>
            <a:r>
              <a:rPr lang="fr-FR" dirty="0">
                <a:hlinkClick r:id="rId3"/>
              </a:rPr>
              <a:t>https://modules-iae.univ-lille.fr/M06/cours/co/01_trajectoire.html</a:t>
            </a:r>
            <a:endParaRPr lang="fr-FR" dirty="0"/>
          </a:p>
          <a:p>
            <a:r>
              <a:rPr lang="fr-FR" dirty="0">
                <a:hlinkClick r:id="rId4"/>
              </a:rPr>
              <a:t>http://www.clubcanin-lesptilous.fr/wp-content/uploads/2017/04/CAHIER-DES-CHARGES-R.SILAS-1-14.11.2015-.</a:t>
            </a:r>
            <a:r>
              <a:rPr lang="fr-FR" dirty="0" smtClean="0">
                <a:hlinkClick r:id="rId4"/>
              </a:rPr>
              <a:t>pdf</a:t>
            </a:r>
            <a:endParaRPr lang="fr-FR" dirty="0" smtClean="0"/>
          </a:p>
          <a:p>
            <a:r>
              <a:rPr lang="fr-FR" dirty="0"/>
              <a:t>https://blog.axe-net.fr/img/CAHIER-DES-CHARGES.pdf</a:t>
            </a:r>
          </a:p>
        </p:txBody>
      </p:sp>
      <p:sp>
        <p:nvSpPr>
          <p:cNvPr id="4" name="Espace réservé du numéro de diapositive 3"/>
          <p:cNvSpPr>
            <a:spLocks noGrp="1"/>
          </p:cNvSpPr>
          <p:nvPr>
            <p:ph type="sldNum" sz="quarter" idx="12"/>
          </p:nvPr>
        </p:nvSpPr>
        <p:spPr/>
        <p:txBody>
          <a:bodyPr/>
          <a:lstStyle/>
          <a:p>
            <a:fld id="{762C2A69-ED4C-4AC1-B091-A30B2B27B64A}" type="slidenum">
              <a:rPr lang="fr-FR" smtClean="0"/>
              <a:t>57</a:t>
            </a:fld>
            <a:endParaRPr lang="fr-FR"/>
          </a:p>
        </p:txBody>
      </p:sp>
    </p:spTree>
    <p:extLst>
      <p:ext uri="{BB962C8B-B14F-4D97-AF65-F5344CB8AC3E}">
        <p14:creationId xmlns:p14="http://schemas.microsoft.com/office/powerpoint/2010/main" val="44714864"/>
      </p:ext>
    </p:extLst>
  </p:cSld>
  <p:clrMapOvr>
    <a:masterClrMapping/>
  </p:clrMapOvr>
  <p:timing>
    <p:tnLst>
      <p:par>
        <p:cTn id="1" dur="indefinite" restart="never" nodeType="tmRoot"/>
      </p:par>
    </p:tnLst>
  </p:timing>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1283</TotalTime>
  <Words>3574</Words>
  <Application>Microsoft Office PowerPoint</Application>
  <PresentationFormat>Grand écran</PresentationFormat>
  <Paragraphs>332</Paragraphs>
  <Slides>57</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57</vt:i4>
      </vt:variant>
    </vt:vector>
  </HeadingPairs>
  <TitlesOfParts>
    <vt:vector size="63" baseType="lpstr">
      <vt:lpstr>Arial</vt:lpstr>
      <vt:lpstr>Calibri</vt:lpstr>
      <vt:lpstr>Century Gothic</vt:lpstr>
      <vt:lpstr>Wingdings</vt:lpstr>
      <vt:lpstr>Wingdings 3</vt:lpstr>
      <vt:lpstr>Brin</vt:lpstr>
      <vt:lpstr>LE CAHIER DES CHARGES</vt:lpstr>
      <vt:lpstr>Définition</vt:lpstr>
      <vt:lpstr>Cahier des charges fonctionnel/cahier des charges opérationnel</vt:lpstr>
      <vt:lpstr>La rédaction du CDC</vt:lpstr>
      <vt:lpstr>L’utilité du CDC</vt:lpstr>
      <vt:lpstr>Parties d’un cahier des charges fonctionnel (il y a une norme ISO NF EN 16271 depuis 2013)</vt:lpstr>
      <vt:lpstr>Partons d’un cahier des charges pour un site web</vt:lpstr>
      <vt:lpstr>1. Présenter l’entreprise pour comprendre le contexte du CDC</vt:lpstr>
      <vt:lpstr>Exemple de présentation de l’entreprise</vt:lpstr>
      <vt:lpstr>Les produits et services</vt:lpstr>
      <vt:lpstr>Cible</vt:lpstr>
      <vt:lpstr>Exemple cible</vt:lpstr>
      <vt:lpstr>Analyse concurrentielle</vt:lpstr>
      <vt:lpstr>Exemple</vt:lpstr>
      <vt:lpstr>Outils pour le recueil de besoins  </vt:lpstr>
      <vt:lpstr>Le recueil des besoins: verbaliser le besoin</vt:lpstr>
      <vt:lpstr>Exemple</vt:lpstr>
      <vt:lpstr>Lien de la bête à cornes avec les autres éléments</vt:lpstr>
      <vt:lpstr>Le recueil des besoins: l’analyse fonctionnelle des besoins</vt:lpstr>
      <vt:lpstr>Le recueil des besoins: l’analyse fonctionnelle des besoins</vt:lpstr>
      <vt:lpstr>Exemple</vt:lpstr>
      <vt:lpstr>Méthode </vt:lpstr>
      <vt:lpstr>Le recueil des besoins: l’analyse fonctionnelle des besoins</vt:lpstr>
      <vt:lpstr>Classement des besoins</vt:lpstr>
      <vt:lpstr>Classement des besoins</vt:lpstr>
      <vt:lpstr>Lien avec le WBS exemple</vt:lpstr>
      <vt:lpstr>Présentation du projet</vt:lpstr>
      <vt:lpstr>Les objectifs</vt:lpstr>
      <vt:lpstr>Analyse de l’existant</vt:lpstr>
      <vt:lpstr>Exemple</vt:lpstr>
      <vt:lpstr>ENVIRONNEMENT TECHNIQUE</vt:lpstr>
      <vt:lpstr>Identifier les acteurs du projet</vt:lpstr>
      <vt:lpstr>Exemple</vt:lpstr>
      <vt:lpstr>Exemples</vt:lpstr>
      <vt:lpstr>L’objet de la prestation</vt:lpstr>
      <vt:lpstr>Prestations attendues</vt:lpstr>
      <vt:lpstr>Contraintes de conception</vt:lpstr>
      <vt:lpstr>Charte graphique</vt:lpstr>
      <vt:lpstr>Exemple</vt:lpstr>
      <vt:lpstr>Charte éditoriale</vt:lpstr>
      <vt:lpstr> Exigences techniques</vt:lpstr>
      <vt:lpstr>Arborescence</vt:lpstr>
      <vt:lpstr>Présentation PowerPoint</vt:lpstr>
      <vt:lpstr>Autres exigences fonctionnelles liées au front-office</vt:lpstr>
      <vt:lpstr>Exigences fonctionnelles liées au back-office</vt:lpstr>
      <vt:lpstr>Exemple : Réglementation applicable aux cookies et autres traceurs  </vt:lpstr>
      <vt:lpstr>Autres exigences juridiques</vt:lpstr>
      <vt:lpstr>Sécurité et certification SSL</vt:lpstr>
      <vt:lpstr> Formation et transfert de compétence</vt:lpstr>
      <vt:lpstr>Contrainte de temps</vt:lpstr>
      <vt:lpstr>Planning opérationnel - rétro-planning (Gantt) </vt:lpstr>
      <vt:lpstr>Etablir le budget</vt:lpstr>
      <vt:lpstr>Etablir un budget</vt:lpstr>
      <vt:lpstr>Livrables attendus</vt:lpstr>
      <vt:lpstr> Maquette du site</vt:lpstr>
      <vt:lpstr>MAINTENANCE ET ASSISTANCE TECHNIQUE</vt:lpstr>
      <vt:lpstr>Sources</vt:lpstr>
    </vt:vector>
  </TitlesOfParts>
  <Company>UCA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CAHIER DES CHARGES</dc:title>
  <dc:creator>Neddra CHATTI</dc:creator>
  <cp:lastModifiedBy>Neddra CHATTI</cp:lastModifiedBy>
  <cp:revision>71</cp:revision>
  <dcterms:created xsi:type="dcterms:W3CDTF">2022-03-16T14:54:18Z</dcterms:created>
  <dcterms:modified xsi:type="dcterms:W3CDTF">2022-04-12T06:49:20Z</dcterms:modified>
</cp:coreProperties>
</file>