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01" r:id="rId3"/>
    <p:sldId id="257" r:id="rId4"/>
    <p:sldId id="258" r:id="rId5"/>
    <p:sldId id="259" r:id="rId6"/>
    <p:sldId id="283" r:id="rId7"/>
    <p:sldId id="306" r:id="rId8"/>
    <p:sldId id="261" r:id="rId9"/>
    <p:sldId id="284" r:id="rId10"/>
    <p:sldId id="282" r:id="rId11"/>
    <p:sldId id="285" r:id="rId12"/>
    <p:sldId id="286" r:id="rId13"/>
    <p:sldId id="262" r:id="rId14"/>
    <p:sldId id="288" r:id="rId15"/>
    <p:sldId id="307" r:id="rId16"/>
    <p:sldId id="309" r:id="rId17"/>
    <p:sldId id="287" r:id="rId18"/>
    <p:sldId id="308" r:id="rId19"/>
    <p:sldId id="303" r:id="rId20"/>
    <p:sldId id="263" r:id="rId21"/>
    <p:sldId id="289" r:id="rId22"/>
    <p:sldId id="291" r:id="rId23"/>
    <p:sldId id="290" r:id="rId24"/>
    <p:sldId id="264" r:id="rId25"/>
    <p:sldId id="266" r:id="rId26"/>
    <p:sldId id="265" r:id="rId27"/>
    <p:sldId id="292" r:id="rId28"/>
    <p:sldId id="293" r:id="rId29"/>
    <p:sldId id="267" r:id="rId30"/>
    <p:sldId id="269" r:id="rId31"/>
    <p:sldId id="272" r:id="rId32"/>
    <p:sldId id="273" r:id="rId33"/>
    <p:sldId id="305" r:id="rId34"/>
    <p:sldId id="276" r:id="rId35"/>
    <p:sldId id="296" r:id="rId36"/>
    <p:sldId id="277" r:id="rId37"/>
    <p:sldId id="299" r:id="rId38"/>
    <p:sldId id="280" r:id="rId39"/>
    <p:sldId id="281" r:id="rId40"/>
    <p:sldId id="300" r:id="rId41"/>
    <p:sldId id="297" r:id="rId42"/>
    <p:sldId id="29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85" autoAdjust="0"/>
    <p:restoredTop sz="94660"/>
  </p:normalViewPr>
  <p:slideViewPr>
    <p:cSldViewPr snapToGrid="0">
      <p:cViewPr varScale="1">
        <p:scale>
          <a:sx n="75" d="100"/>
          <a:sy n="75" d="100"/>
        </p:scale>
        <p:origin x="2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9/18/2023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9/18/2023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tf1info.fr/transports/video-dans-la-haute-vienne-un-chauffeur-de-bus-scolaire-licencie-pour-avoir-rendu-service-2240345.html"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DROIT DU TRAVAIL</a:t>
            </a:r>
          </a:p>
        </p:txBody>
      </p:sp>
      <p:sp>
        <p:nvSpPr>
          <p:cNvPr id="3" name="Sous-titre 2"/>
          <p:cNvSpPr>
            <a:spLocks noGrp="1"/>
          </p:cNvSpPr>
          <p:nvPr>
            <p:ph type="subTitle" idx="1"/>
          </p:nvPr>
        </p:nvSpPr>
        <p:spPr/>
        <p:txBody>
          <a:bodyPr>
            <a:normAutofit/>
          </a:bodyPr>
          <a:lstStyle/>
          <a:p>
            <a:r>
              <a:rPr lang="fr-FR" sz="2800" b="1" dirty="0"/>
              <a:t>Dossier 4 : La rupture du contrat de travail </a:t>
            </a:r>
          </a:p>
        </p:txBody>
      </p:sp>
    </p:spTree>
    <p:extLst>
      <p:ext uri="{BB962C8B-B14F-4D97-AF65-F5344CB8AC3E}">
        <p14:creationId xmlns:p14="http://schemas.microsoft.com/office/powerpoint/2010/main" val="2882835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945931" y="572759"/>
            <a:ext cx="9601200" cy="1303337"/>
          </a:xfrm>
        </p:spPr>
        <p:txBody>
          <a:bodyPr/>
          <a:lstStyle/>
          <a:p>
            <a:r>
              <a:rPr lang="fr-FR" dirty="0"/>
              <a:t>SOMMAIRE</a:t>
            </a:r>
          </a:p>
        </p:txBody>
      </p:sp>
      <p:sp>
        <p:nvSpPr>
          <p:cNvPr id="3" name="Espace réservé du contenu 2"/>
          <p:cNvSpPr>
            <a:spLocks noGrp="1"/>
          </p:cNvSpPr>
          <p:nvPr>
            <p:ph idx="4294967295"/>
          </p:nvPr>
        </p:nvSpPr>
        <p:spPr>
          <a:xfrm>
            <a:off x="945931" y="1690360"/>
            <a:ext cx="10207625" cy="4332068"/>
          </a:xfrm>
        </p:spPr>
        <p:txBody>
          <a:bodyPr>
            <a:normAutofit/>
          </a:bodyPr>
          <a:lstStyle/>
          <a:p>
            <a:pPr marL="0" indent="0">
              <a:buNone/>
            </a:pPr>
            <a:r>
              <a:rPr lang="fr-FR" dirty="0"/>
              <a:t>PARTIE 1: LA MODIFICATION DU CONTRAT DE TRAVAIL</a:t>
            </a:r>
          </a:p>
          <a:p>
            <a:pPr marL="514350" indent="-514350">
              <a:buAutoNum type="romanUcPeriod"/>
            </a:pPr>
            <a:r>
              <a:rPr lang="fr-FR" b="1" u="sng" dirty="0"/>
              <a:t>La modification du contrat</a:t>
            </a:r>
          </a:p>
          <a:p>
            <a:pPr marL="514350" indent="-514350">
              <a:buFont typeface="Arial"/>
              <a:buAutoNum type="romanUcPeriod"/>
            </a:pPr>
            <a:r>
              <a:rPr lang="fr-FR" b="1" u="sng" dirty="0"/>
              <a:t>La modification des conditions de travail</a:t>
            </a:r>
          </a:p>
          <a:p>
            <a:pPr marL="0" indent="0">
              <a:buNone/>
            </a:pPr>
            <a:endParaRPr lang="fr-FR" dirty="0"/>
          </a:p>
          <a:p>
            <a:pPr marL="0" indent="0">
              <a:buNone/>
            </a:pPr>
            <a:r>
              <a:rPr lang="fr-FR" dirty="0"/>
              <a:t>PARTIE 2: LA RUPTURE DU CONTRAT DE TRAVAIL</a:t>
            </a:r>
          </a:p>
          <a:p>
            <a:pPr marL="514350" indent="-514350">
              <a:buAutoNum type="romanUcPeriod"/>
            </a:pPr>
            <a:r>
              <a:rPr lang="fr-FR" b="1" u="sng" dirty="0"/>
              <a:t>Le licenciement</a:t>
            </a:r>
          </a:p>
          <a:p>
            <a:pPr marL="514350" indent="-514350">
              <a:buAutoNum type="romanUcPeriod"/>
            </a:pPr>
            <a:r>
              <a:rPr lang="fr-FR" b="1" u="sng" dirty="0"/>
              <a:t>Les autres modes de rupture du contrat de travail</a:t>
            </a:r>
          </a:p>
          <a:p>
            <a:pPr marL="514350" indent="-514350">
              <a:buAutoNum type="romanUcPeriod"/>
            </a:pPr>
            <a:r>
              <a:rPr lang="fr-FR" b="1" u="sng" dirty="0"/>
              <a:t>Les conséquences de la rupture du contrat de travail</a:t>
            </a:r>
          </a:p>
        </p:txBody>
      </p:sp>
    </p:spTree>
    <p:extLst>
      <p:ext uri="{BB962C8B-B14F-4D97-AF65-F5344CB8AC3E}">
        <p14:creationId xmlns:p14="http://schemas.microsoft.com/office/powerpoint/2010/main" val="185071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a:t>PARTIE 1: LA MODIFICATION DU CONTRAT DE TRAVAIL</a:t>
            </a:r>
          </a:p>
        </p:txBody>
      </p:sp>
      <p:sp>
        <p:nvSpPr>
          <p:cNvPr id="3" name="Espace réservé du contenu 2"/>
          <p:cNvSpPr>
            <a:spLocks noGrp="1"/>
          </p:cNvSpPr>
          <p:nvPr>
            <p:ph idx="1"/>
          </p:nvPr>
        </p:nvSpPr>
        <p:spPr>
          <a:xfrm>
            <a:off x="851338" y="2556932"/>
            <a:ext cx="10462655" cy="3512792"/>
          </a:xfrm>
        </p:spPr>
        <p:txBody>
          <a:bodyPr>
            <a:normAutofit fontScale="92500"/>
          </a:bodyPr>
          <a:lstStyle/>
          <a:p>
            <a:pPr marL="0" indent="0">
              <a:buNone/>
            </a:pPr>
            <a:r>
              <a:rPr lang="fr-FR" sz="2600" b="1" u="sng" dirty="0"/>
              <a:t>I. La modification du contrat</a:t>
            </a:r>
          </a:p>
          <a:p>
            <a:pPr marL="0" indent="0" algn="just">
              <a:buNone/>
            </a:pPr>
            <a:r>
              <a:rPr lang="fr-FR" dirty="0"/>
              <a:t>On distingue la modification du contrat de travail de la modification des conditions de travail.</a:t>
            </a:r>
          </a:p>
          <a:p>
            <a:pPr marL="0" indent="0">
              <a:buNone/>
            </a:pPr>
            <a:r>
              <a:rPr lang="fr-FR" u="sng" dirty="0"/>
              <a:t>1. La modification du contrat de travail</a:t>
            </a:r>
          </a:p>
          <a:p>
            <a:pPr marL="0" indent="0">
              <a:buNone/>
            </a:pPr>
            <a:r>
              <a:rPr lang="fr-FR" dirty="0"/>
              <a:t>A. Définition</a:t>
            </a:r>
          </a:p>
          <a:p>
            <a:pPr marL="0" indent="0" algn="just">
              <a:buNone/>
            </a:pPr>
            <a:r>
              <a:rPr lang="fr-FR" dirty="0"/>
              <a:t>Cette modification correspond à la </a:t>
            </a:r>
            <a:r>
              <a:rPr lang="fr-FR" b="1" dirty="0"/>
              <a:t>modification d’un élément fondamental du contrat</a:t>
            </a:r>
            <a:r>
              <a:rPr lang="fr-FR" dirty="0"/>
              <a:t>, qui a été déterminant lors de la conclusion du contrat, élément sans lequel le salarié n’aurait pas accepté la relation salariale, comme par exemple sa rémunération, ses fonctions, lieu de travail etc. </a:t>
            </a:r>
          </a:p>
        </p:txBody>
      </p:sp>
    </p:spTree>
    <p:extLst>
      <p:ext uri="{BB962C8B-B14F-4D97-AF65-F5344CB8AC3E}">
        <p14:creationId xmlns:p14="http://schemas.microsoft.com/office/powerpoint/2010/main" val="277128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36258" y="874049"/>
            <a:ext cx="10550525" cy="5083175"/>
          </a:xfrm>
        </p:spPr>
        <p:txBody>
          <a:bodyPr>
            <a:normAutofit fontScale="92500" lnSpcReduction="20000"/>
          </a:bodyPr>
          <a:lstStyle/>
          <a:p>
            <a:pPr marL="0" indent="0">
              <a:buNone/>
            </a:pPr>
            <a:r>
              <a:rPr lang="fr-FR" dirty="0"/>
              <a:t>B. Procédure</a:t>
            </a:r>
          </a:p>
          <a:p>
            <a:pPr algn="just"/>
            <a:r>
              <a:rPr lang="fr-FR" dirty="0"/>
              <a:t>En cas de modification du contrat, l’accord du salarié est obligatoire mais la procédure est différente selon que l’on est face à une modification de nature économique ou non.</a:t>
            </a:r>
          </a:p>
          <a:p>
            <a:pPr marL="0" indent="0" algn="just">
              <a:buNone/>
            </a:pPr>
            <a:r>
              <a:rPr lang="fr-FR" dirty="0"/>
              <a:t>▶</a:t>
            </a:r>
            <a:r>
              <a:rPr lang="fr-FR" b="1" u="sng" dirty="0"/>
              <a:t>Pour un motif non économique </a:t>
            </a:r>
            <a:r>
              <a:rPr lang="fr-FR" dirty="0"/>
              <a:t>: </a:t>
            </a:r>
            <a:r>
              <a:rPr lang="fr-FR" b="1" dirty="0"/>
              <a:t>l’accord du salarié est nécessaire</a:t>
            </a:r>
            <a:r>
              <a:rPr lang="fr-FR" dirty="0"/>
              <a:t>, il doit être express et non équivoque. La poursuite du travail ou le silence du salarié ne valent donc pas acceptation. </a:t>
            </a:r>
          </a:p>
          <a:p>
            <a:pPr marL="0" indent="0" algn="just">
              <a:buNone/>
            </a:pPr>
            <a:r>
              <a:rPr lang="fr-FR" dirty="0"/>
              <a:t>En cas de refus de la part de ce dernier, il appartient à l’employeur soit de renoncer à modifier le contrat, soit de licencier le salarié. Il doit alors respecter la procédure de licenciement, le préavis et, le cas échéant, verser des indemnités de licenciement.</a:t>
            </a:r>
          </a:p>
          <a:p>
            <a:pPr algn="just"/>
            <a:endParaRPr lang="fr-FR" dirty="0"/>
          </a:p>
          <a:p>
            <a:pPr marL="0" indent="0" algn="just">
              <a:buNone/>
            </a:pPr>
            <a:r>
              <a:rPr lang="fr-FR" dirty="0"/>
              <a:t>▶</a:t>
            </a:r>
            <a:r>
              <a:rPr lang="fr-FR" b="1" u="sng" dirty="0"/>
              <a:t>Pour motif économique </a:t>
            </a:r>
            <a:r>
              <a:rPr lang="fr-FR" dirty="0"/>
              <a:t>: l’employeur en informe le salarié par lettre recommandée avec accusé de réception. Le salarié dispose du délai </a:t>
            </a:r>
            <a:r>
              <a:rPr lang="fr-FR" b="1" dirty="0"/>
              <a:t>d’un mois </a:t>
            </a:r>
            <a:r>
              <a:rPr lang="fr-FR" dirty="0"/>
              <a:t>pour faire connaître son refus. Ainsi, à défaut de manifestation, le salarié est réputé avoir accepté la modification. Le refus du salarié d’une modification du contrat ne constitue pas une faute et, de ce fait, l’employeur soit maintiendra le contrat initial soit prendra l’initiative de la rupture en procédant au licenciement économique ou personnel selon le motif de la modification.</a:t>
            </a:r>
          </a:p>
        </p:txBody>
      </p:sp>
    </p:spTree>
    <p:extLst>
      <p:ext uri="{BB962C8B-B14F-4D97-AF65-F5344CB8AC3E}">
        <p14:creationId xmlns:p14="http://schemas.microsoft.com/office/powerpoint/2010/main" val="2379927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76988" y="941056"/>
            <a:ext cx="10437006" cy="5118100"/>
          </a:xfrm>
        </p:spPr>
        <p:txBody>
          <a:bodyPr/>
          <a:lstStyle/>
          <a:p>
            <a:pPr marL="0" indent="0">
              <a:buNone/>
            </a:pPr>
            <a:r>
              <a:rPr lang="fr-FR" b="1" u="sng" dirty="0"/>
              <a:t>II. La modification des conditions de travail</a:t>
            </a:r>
          </a:p>
          <a:p>
            <a:pPr algn="just"/>
            <a:r>
              <a:rPr lang="fr-FR" dirty="0"/>
              <a:t>Dans ce cas, l’employeur ne fait </a:t>
            </a:r>
            <a:r>
              <a:rPr lang="fr-FR" b="1" dirty="0"/>
              <a:t>qu’user de son pouvoir de direction </a:t>
            </a:r>
            <a:r>
              <a:rPr lang="fr-FR" dirty="0"/>
              <a:t>et le salarié est </a:t>
            </a:r>
            <a:r>
              <a:rPr lang="fr-FR" b="1" dirty="0"/>
              <a:t>tenu de l’accepter </a:t>
            </a:r>
            <a:r>
              <a:rPr lang="fr-FR" dirty="0"/>
              <a:t>puisqu’il s’agit de la modification de l’exécution des conditions du travail. </a:t>
            </a:r>
          </a:p>
          <a:p>
            <a:pPr algn="just"/>
            <a:r>
              <a:rPr lang="fr-FR" dirty="0"/>
              <a:t>En cas de refus, il </a:t>
            </a:r>
            <a:r>
              <a:rPr lang="fr-FR" b="1" dirty="0"/>
              <a:t>commet une faute </a:t>
            </a:r>
            <a:r>
              <a:rPr lang="fr-FR" dirty="0"/>
              <a:t>puisque cela constitue une non-exécution de ses obligations contractuelles. De ce fait, l’employeur, s’il le désire, pourra le sanctionner en engageant une procédure de licenciement pour faute. </a:t>
            </a:r>
          </a:p>
        </p:txBody>
      </p:sp>
    </p:spTree>
    <p:extLst>
      <p:ext uri="{BB962C8B-B14F-4D97-AF65-F5344CB8AC3E}">
        <p14:creationId xmlns:p14="http://schemas.microsoft.com/office/powerpoint/2010/main" val="1987186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3582" y="763770"/>
            <a:ext cx="10372299" cy="573711"/>
          </a:xfrm>
        </p:spPr>
        <p:txBody>
          <a:bodyPr>
            <a:normAutofit fontScale="90000"/>
          </a:bodyPr>
          <a:lstStyle/>
          <a:p>
            <a:r>
              <a:rPr lang="fr-FR" sz="3600" b="1" dirty="0"/>
              <a:t>PARTIE 2: LA RUPTURE DU CONTRAT DE TRAVAIL</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679508684"/>
              </p:ext>
            </p:extLst>
          </p:nvPr>
        </p:nvGraphicFramePr>
        <p:xfrm>
          <a:off x="1275830" y="1463605"/>
          <a:ext cx="9397425" cy="5274994"/>
        </p:xfrm>
        <a:graphic>
          <a:graphicData uri="http://schemas.openxmlformats.org/drawingml/2006/table">
            <a:tbl>
              <a:tblPr firstRow="1" firstCol="1" bandRow="1">
                <a:tableStyleId>{5C22544A-7EE6-4342-B048-85BDC9FD1C3A}</a:tableStyleId>
              </a:tblPr>
              <a:tblGrid>
                <a:gridCol w="9397425">
                  <a:extLst>
                    <a:ext uri="{9D8B030D-6E8A-4147-A177-3AD203B41FA5}">
                      <a16:colId xmlns:a16="http://schemas.microsoft.com/office/drawing/2014/main" val="1463682694"/>
                    </a:ext>
                  </a:extLst>
                </a:gridCol>
              </a:tblGrid>
              <a:tr h="644828">
                <a:tc>
                  <a:txBody>
                    <a:bodyPr/>
                    <a:lstStyle/>
                    <a:p>
                      <a:pPr algn="ctr">
                        <a:lnSpc>
                          <a:spcPct val="150000"/>
                        </a:lnSpc>
                        <a:spcAft>
                          <a:spcPts val="0"/>
                        </a:spcAft>
                      </a:pPr>
                      <a:r>
                        <a:rPr lang="fr-FR" sz="1800" dirty="0">
                          <a:effectLst/>
                        </a:rPr>
                        <a:t>À L’INITIATIVE DE L’EMPLOYEUR</a:t>
                      </a:r>
                      <a:endParaRPr lang="fr-FR" sz="1800" b="1" dirty="0">
                        <a:solidFill>
                          <a:srgbClr val="000000"/>
                        </a:solidFill>
                        <a:effectLst/>
                        <a:latin typeface="GuidePedagoNCond-Bold"/>
                        <a:ea typeface="Times New Roman" panose="02020603050405020304" pitchFamily="18" charset="0"/>
                        <a:cs typeface="GuidePedagoNCond-Bold"/>
                      </a:endParaRPr>
                    </a:p>
                  </a:txBody>
                  <a:tcPr marL="68580" marR="68580" marT="0" marB="0" anchor="ctr"/>
                </a:tc>
                <a:extLst>
                  <a:ext uri="{0D108BD9-81ED-4DB2-BD59-A6C34878D82A}">
                    <a16:rowId xmlns:a16="http://schemas.microsoft.com/office/drawing/2014/main" val="4122966871"/>
                  </a:ext>
                </a:extLst>
              </a:tr>
              <a:tr h="1463711">
                <a:tc>
                  <a:txBody>
                    <a:bodyPr/>
                    <a:lstStyle/>
                    <a:p>
                      <a:pPr algn="just">
                        <a:lnSpc>
                          <a:spcPct val="150000"/>
                        </a:lnSpc>
                        <a:spcAft>
                          <a:spcPts val="0"/>
                        </a:spcAft>
                      </a:pPr>
                      <a:r>
                        <a:rPr lang="fr-FR" sz="1800" dirty="0">
                          <a:solidFill>
                            <a:schemeClr val="tx1"/>
                          </a:solidFill>
                          <a:effectLst/>
                        </a:rPr>
                        <a:t>- Licenciement personnel : rupture volontaire du contrat de travail qu’il y ait une cause réelle et sérieuse ou non ;</a:t>
                      </a:r>
                    </a:p>
                    <a:p>
                      <a:pPr algn="just">
                        <a:lnSpc>
                          <a:spcPct val="150000"/>
                        </a:lnSpc>
                        <a:spcAft>
                          <a:spcPts val="0"/>
                        </a:spcAft>
                      </a:pPr>
                      <a:r>
                        <a:rPr lang="fr-FR" sz="1800" dirty="0">
                          <a:solidFill>
                            <a:schemeClr val="tx1"/>
                          </a:solidFill>
                          <a:effectLst/>
                        </a:rPr>
                        <a:t>- Licenciement économique : rupture volontaire du contrat de travail lorsque les conditions économiques l’exigent.</a:t>
                      </a:r>
                      <a:endParaRPr lang="fr-FR" sz="1800" dirty="0">
                        <a:solidFill>
                          <a:schemeClr val="tx1"/>
                        </a:solidFill>
                        <a:effectLst/>
                        <a:latin typeface="GuidePedagoNCond"/>
                        <a:ea typeface="Times New Roman" panose="02020603050405020304" pitchFamily="18" charset="0"/>
                        <a:cs typeface="GuidePedagoNCond"/>
                      </a:endParaRPr>
                    </a:p>
                  </a:txBody>
                  <a:tcPr marL="68580" marR="68580" marT="0" marB="0" anchor="ctr">
                    <a:solidFill>
                      <a:schemeClr val="tx2">
                        <a:lumMod val="25000"/>
                        <a:lumOff val="75000"/>
                      </a:schemeClr>
                    </a:solidFill>
                  </a:tcPr>
                </a:tc>
                <a:extLst>
                  <a:ext uri="{0D108BD9-81ED-4DB2-BD59-A6C34878D82A}">
                    <a16:rowId xmlns:a16="http://schemas.microsoft.com/office/drawing/2014/main" val="2258613348"/>
                  </a:ext>
                </a:extLst>
              </a:tr>
              <a:tr h="706086">
                <a:tc>
                  <a:txBody>
                    <a:bodyPr/>
                    <a:lstStyle/>
                    <a:p>
                      <a:pPr algn="just">
                        <a:lnSpc>
                          <a:spcPct val="150000"/>
                        </a:lnSpc>
                        <a:spcAft>
                          <a:spcPts val="0"/>
                        </a:spcAft>
                      </a:pPr>
                      <a:r>
                        <a:rPr lang="fr-FR" sz="1800" dirty="0">
                          <a:solidFill>
                            <a:schemeClr val="tx1"/>
                          </a:solidFill>
                          <a:effectLst/>
                        </a:rPr>
                        <a:t>- La rupture conventionnelle : départ négocié qui est conclu entre l’employeur et le salarié.</a:t>
                      </a:r>
                      <a:endParaRPr lang="fr-FR" sz="1800" dirty="0">
                        <a:solidFill>
                          <a:schemeClr val="tx1"/>
                        </a:solidFill>
                        <a:effectLst/>
                        <a:latin typeface="GuidePedagoNCond"/>
                        <a:ea typeface="Times New Roman" panose="02020603050405020304" pitchFamily="18" charset="0"/>
                        <a:cs typeface="GuidePedagoNCond"/>
                      </a:endParaRPr>
                    </a:p>
                  </a:txBody>
                  <a:tcPr marL="68580" marR="68580" marT="0" marB="0" anchor="ctr">
                    <a:solidFill>
                      <a:schemeClr val="tx2">
                        <a:lumMod val="25000"/>
                        <a:lumOff val="75000"/>
                      </a:schemeClr>
                    </a:solidFill>
                  </a:tcPr>
                </a:tc>
                <a:extLst>
                  <a:ext uri="{0D108BD9-81ED-4DB2-BD59-A6C34878D82A}">
                    <a16:rowId xmlns:a16="http://schemas.microsoft.com/office/drawing/2014/main" val="2546231124"/>
                  </a:ext>
                </a:extLst>
              </a:tr>
              <a:tr h="706086">
                <a:tc>
                  <a:txBody>
                    <a:bodyPr/>
                    <a:lstStyle/>
                    <a:p>
                      <a:pPr algn="just">
                        <a:lnSpc>
                          <a:spcPct val="150000"/>
                        </a:lnSpc>
                        <a:spcAft>
                          <a:spcPts val="0"/>
                        </a:spcAft>
                      </a:pPr>
                      <a:r>
                        <a:rPr lang="fr-FR" sz="1800" dirty="0">
                          <a:solidFill>
                            <a:schemeClr val="tx1"/>
                          </a:solidFill>
                          <a:effectLst/>
                        </a:rPr>
                        <a:t>- Rupture anticipée du CDD : lorsque le salarié commet une faute grave.</a:t>
                      </a:r>
                      <a:endParaRPr lang="fr-FR" sz="1800" dirty="0">
                        <a:solidFill>
                          <a:schemeClr val="tx1"/>
                        </a:solidFill>
                        <a:effectLst/>
                        <a:latin typeface="GuidePedagoNCond"/>
                        <a:ea typeface="Times New Roman" panose="02020603050405020304" pitchFamily="18" charset="0"/>
                        <a:cs typeface="GuidePedagoNCond"/>
                      </a:endParaRPr>
                    </a:p>
                  </a:txBody>
                  <a:tcPr marL="68580" marR="68580" marT="0" marB="0" anchor="ctr">
                    <a:solidFill>
                      <a:schemeClr val="tx2">
                        <a:lumMod val="25000"/>
                        <a:lumOff val="75000"/>
                      </a:schemeClr>
                    </a:solidFill>
                  </a:tcPr>
                </a:tc>
                <a:extLst>
                  <a:ext uri="{0D108BD9-81ED-4DB2-BD59-A6C34878D82A}">
                    <a16:rowId xmlns:a16="http://schemas.microsoft.com/office/drawing/2014/main" val="340808257"/>
                  </a:ext>
                </a:extLst>
              </a:tr>
              <a:tr h="588118">
                <a:tc>
                  <a:txBody>
                    <a:bodyPr/>
                    <a:lstStyle/>
                    <a:p>
                      <a:pPr algn="just">
                        <a:lnSpc>
                          <a:spcPct val="150000"/>
                        </a:lnSpc>
                        <a:spcAft>
                          <a:spcPts val="0"/>
                        </a:spcAft>
                      </a:pPr>
                      <a:r>
                        <a:rPr lang="fr-FR" sz="1800" dirty="0">
                          <a:solidFill>
                            <a:schemeClr val="tx1"/>
                          </a:solidFill>
                          <a:effectLst/>
                        </a:rPr>
                        <a:t>- Mise à la retraite.</a:t>
                      </a:r>
                      <a:endParaRPr lang="fr-FR" sz="1800" dirty="0">
                        <a:solidFill>
                          <a:schemeClr val="tx1"/>
                        </a:solidFill>
                        <a:effectLst/>
                        <a:latin typeface="GuidePedagoNCond"/>
                        <a:ea typeface="Times New Roman" panose="02020603050405020304" pitchFamily="18" charset="0"/>
                        <a:cs typeface="GuidePedagoNCond"/>
                      </a:endParaRPr>
                    </a:p>
                  </a:txBody>
                  <a:tcPr marL="68580" marR="68580" marT="0" marB="0" anchor="ctr">
                    <a:solidFill>
                      <a:schemeClr val="tx2">
                        <a:lumMod val="25000"/>
                        <a:lumOff val="75000"/>
                      </a:schemeClr>
                    </a:solidFill>
                  </a:tcPr>
                </a:tc>
                <a:extLst>
                  <a:ext uri="{0D108BD9-81ED-4DB2-BD59-A6C34878D82A}">
                    <a16:rowId xmlns:a16="http://schemas.microsoft.com/office/drawing/2014/main" val="1569666527"/>
                  </a:ext>
                </a:extLst>
              </a:tr>
              <a:tr h="1023580">
                <a:tc>
                  <a:txBody>
                    <a:bodyPr/>
                    <a:lstStyle/>
                    <a:p>
                      <a:pPr algn="just">
                        <a:lnSpc>
                          <a:spcPct val="150000"/>
                        </a:lnSpc>
                        <a:spcAft>
                          <a:spcPts val="0"/>
                        </a:spcAft>
                      </a:pPr>
                      <a:r>
                        <a:rPr lang="fr-FR" sz="1800" dirty="0">
                          <a:solidFill>
                            <a:schemeClr val="tx1"/>
                          </a:solidFill>
                          <a:effectLst/>
                        </a:rPr>
                        <a:t>- Cas de force majeure : concerne la survenance d’un événement extérieur irrésistible, imprévisible et insurmontable (ex. : un séisme).</a:t>
                      </a:r>
                      <a:endParaRPr lang="fr-FR" sz="1800" dirty="0">
                        <a:solidFill>
                          <a:schemeClr val="tx1"/>
                        </a:solidFill>
                        <a:effectLst/>
                        <a:latin typeface="GuidePedagoNCond"/>
                        <a:ea typeface="Times New Roman" panose="02020603050405020304" pitchFamily="18" charset="0"/>
                        <a:cs typeface="GuidePedagoNCond"/>
                      </a:endParaRPr>
                    </a:p>
                  </a:txBody>
                  <a:tcPr marL="68580" marR="68580" marT="0" marB="0" anchor="ctr">
                    <a:solidFill>
                      <a:schemeClr val="tx2">
                        <a:lumMod val="25000"/>
                        <a:lumOff val="75000"/>
                      </a:schemeClr>
                    </a:solidFill>
                  </a:tcPr>
                </a:tc>
                <a:extLst>
                  <a:ext uri="{0D108BD9-81ED-4DB2-BD59-A6C34878D82A}">
                    <a16:rowId xmlns:a16="http://schemas.microsoft.com/office/drawing/2014/main" val="2746518017"/>
                  </a:ext>
                </a:extLst>
              </a:tr>
            </a:tbl>
          </a:graphicData>
        </a:graphic>
      </p:graphicFrame>
    </p:spTree>
    <p:extLst>
      <p:ext uri="{BB962C8B-B14F-4D97-AF65-F5344CB8AC3E}">
        <p14:creationId xmlns:p14="http://schemas.microsoft.com/office/powerpoint/2010/main" val="2219955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graphicFrame>
        <p:nvGraphicFramePr>
          <p:cNvPr id="4" name="Espace réservé du contenu 3"/>
          <p:cNvGraphicFramePr>
            <a:graphicFrameLocks/>
          </p:cNvGraphicFramePr>
          <p:nvPr>
            <p:extLst>
              <p:ext uri="{D42A27DB-BD31-4B8C-83A1-F6EECF244321}">
                <p14:modId xmlns:p14="http://schemas.microsoft.com/office/powerpoint/2010/main" val="3918025144"/>
              </p:ext>
            </p:extLst>
          </p:nvPr>
        </p:nvGraphicFramePr>
        <p:xfrm>
          <a:off x="1295401" y="811800"/>
          <a:ext cx="8605344" cy="5920075"/>
        </p:xfrm>
        <a:graphic>
          <a:graphicData uri="http://schemas.openxmlformats.org/drawingml/2006/table">
            <a:tbl>
              <a:tblPr firstRow="1" firstCol="1" bandRow="1">
                <a:tableStyleId>{5C22544A-7EE6-4342-B048-85BDC9FD1C3A}</a:tableStyleId>
              </a:tblPr>
              <a:tblGrid>
                <a:gridCol w="8605344">
                  <a:extLst>
                    <a:ext uri="{9D8B030D-6E8A-4147-A177-3AD203B41FA5}">
                      <a16:colId xmlns:a16="http://schemas.microsoft.com/office/drawing/2014/main" val="2857167717"/>
                    </a:ext>
                  </a:extLst>
                </a:gridCol>
              </a:tblGrid>
              <a:tr h="734671">
                <a:tc>
                  <a:txBody>
                    <a:bodyPr/>
                    <a:lstStyle/>
                    <a:p>
                      <a:pPr algn="ctr">
                        <a:lnSpc>
                          <a:spcPct val="150000"/>
                        </a:lnSpc>
                        <a:spcAft>
                          <a:spcPts val="0"/>
                        </a:spcAft>
                      </a:pPr>
                      <a:r>
                        <a:rPr lang="fr-FR" sz="2000" dirty="0">
                          <a:solidFill>
                            <a:schemeClr val="tx1"/>
                          </a:solidFill>
                          <a:effectLst/>
                        </a:rPr>
                        <a:t>À L’INITIATIVE DE L’EMPLOYÉ</a:t>
                      </a:r>
                      <a:endParaRPr lang="fr-FR" sz="2000" b="1" dirty="0">
                        <a:solidFill>
                          <a:schemeClr val="tx1"/>
                        </a:solidFill>
                        <a:effectLst/>
                        <a:latin typeface="GuidePedagoNCond-Bold"/>
                        <a:ea typeface="Times New Roman" panose="02020603050405020304" pitchFamily="18" charset="0"/>
                        <a:cs typeface="GuidePedagoNCond-Bold"/>
                      </a:endParaRPr>
                    </a:p>
                  </a:txBody>
                  <a:tcPr marL="68580" marR="68580" marT="0" marB="0" anchor="ctr">
                    <a:solidFill>
                      <a:schemeClr val="tx2">
                        <a:lumMod val="25000"/>
                        <a:lumOff val="75000"/>
                      </a:schemeClr>
                    </a:solidFill>
                  </a:tcPr>
                </a:tc>
                <a:extLst>
                  <a:ext uri="{0D108BD9-81ED-4DB2-BD59-A6C34878D82A}">
                    <a16:rowId xmlns:a16="http://schemas.microsoft.com/office/drawing/2014/main" val="4122966871"/>
                  </a:ext>
                </a:extLst>
              </a:tr>
              <a:tr h="1568426">
                <a:tc>
                  <a:txBody>
                    <a:bodyPr/>
                    <a:lstStyle/>
                    <a:p>
                      <a:pPr algn="just">
                        <a:lnSpc>
                          <a:spcPct val="150000"/>
                        </a:lnSpc>
                        <a:spcAft>
                          <a:spcPts val="0"/>
                        </a:spcAft>
                      </a:pPr>
                      <a:r>
                        <a:rPr lang="fr-FR" sz="2000" dirty="0">
                          <a:effectLst/>
                        </a:rPr>
                        <a:t>- La démission : rupture volontaire du contrat de travail.</a:t>
                      </a:r>
                      <a:endParaRPr lang="fr-FR" sz="2000" dirty="0">
                        <a:solidFill>
                          <a:srgbClr val="000000"/>
                        </a:solidFill>
                        <a:effectLst/>
                        <a:latin typeface="GuidePedagoNCond"/>
                        <a:ea typeface="Times New Roman" panose="02020603050405020304" pitchFamily="18" charset="0"/>
                        <a:cs typeface="GuidePedagoNCond"/>
                      </a:endParaRPr>
                    </a:p>
                  </a:txBody>
                  <a:tcPr marL="68580" marR="68580" marT="0" marB="0" anchor="ctr"/>
                </a:tc>
                <a:extLst>
                  <a:ext uri="{0D108BD9-81ED-4DB2-BD59-A6C34878D82A}">
                    <a16:rowId xmlns:a16="http://schemas.microsoft.com/office/drawing/2014/main" val="2258613348"/>
                  </a:ext>
                </a:extLst>
              </a:tr>
              <a:tr h="976260">
                <a:tc>
                  <a:txBody>
                    <a:bodyPr/>
                    <a:lstStyle/>
                    <a:p>
                      <a:pPr algn="just">
                        <a:lnSpc>
                          <a:spcPct val="150000"/>
                        </a:lnSpc>
                        <a:spcAft>
                          <a:spcPts val="0"/>
                        </a:spcAft>
                      </a:pPr>
                      <a:r>
                        <a:rPr lang="fr-FR" sz="2000" dirty="0">
                          <a:effectLst/>
                        </a:rPr>
                        <a:t>- La rupture conventionnelle : départ négocié qui est conclu entre l’employeur et le salarié.</a:t>
                      </a:r>
                      <a:endParaRPr lang="fr-FR" sz="2000" dirty="0">
                        <a:solidFill>
                          <a:srgbClr val="000000"/>
                        </a:solidFill>
                        <a:effectLst/>
                        <a:latin typeface="GuidePedagoNCond"/>
                        <a:ea typeface="Times New Roman" panose="02020603050405020304" pitchFamily="18" charset="0"/>
                        <a:cs typeface="GuidePedagoNCond"/>
                      </a:endParaRPr>
                    </a:p>
                  </a:txBody>
                  <a:tcPr marL="68580" marR="68580" marT="0" marB="0" anchor="ctr"/>
                </a:tc>
                <a:extLst>
                  <a:ext uri="{0D108BD9-81ED-4DB2-BD59-A6C34878D82A}">
                    <a16:rowId xmlns:a16="http://schemas.microsoft.com/office/drawing/2014/main" val="2546231124"/>
                  </a:ext>
                </a:extLst>
              </a:tr>
              <a:tr h="804464">
                <a:tc>
                  <a:txBody>
                    <a:bodyPr/>
                    <a:lstStyle/>
                    <a:p>
                      <a:pPr algn="just">
                        <a:lnSpc>
                          <a:spcPct val="150000"/>
                        </a:lnSpc>
                        <a:spcAft>
                          <a:spcPts val="0"/>
                        </a:spcAft>
                      </a:pPr>
                      <a:r>
                        <a:rPr lang="fr-FR" sz="2000" dirty="0">
                          <a:effectLst/>
                        </a:rPr>
                        <a:t>- Rupture anticipée du CDD, par exemple lorsque le salarié trouve un  CDI.</a:t>
                      </a:r>
                      <a:endParaRPr lang="fr-FR" sz="2000" dirty="0">
                        <a:solidFill>
                          <a:srgbClr val="000000"/>
                        </a:solidFill>
                        <a:effectLst/>
                        <a:latin typeface="GuidePedagoNCond"/>
                        <a:ea typeface="Times New Roman" panose="02020603050405020304" pitchFamily="18" charset="0"/>
                        <a:cs typeface="GuidePedagoNCond"/>
                      </a:endParaRPr>
                    </a:p>
                  </a:txBody>
                  <a:tcPr marL="68580" marR="68580" marT="0" marB="0" anchor="ctr"/>
                </a:tc>
                <a:extLst>
                  <a:ext uri="{0D108BD9-81ED-4DB2-BD59-A6C34878D82A}">
                    <a16:rowId xmlns:a16="http://schemas.microsoft.com/office/drawing/2014/main" val="340808257"/>
                  </a:ext>
                </a:extLst>
              </a:tr>
              <a:tr h="670060">
                <a:tc>
                  <a:txBody>
                    <a:bodyPr/>
                    <a:lstStyle/>
                    <a:p>
                      <a:pPr algn="just">
                        <a:lnSpc>
                          <a:spcPct val="150000"/>
                        </a:lnSpc>
                        <a:spcAft>
                          <a:spcPts val="0"/>
                        </a:spcAft>
                      </a:pPr>
                      <a:r>
                        <a:rPr lang="fr-FR" sz="2000" dirty="0">
                          <a:effectLst/>
                        </a:rPr>
                        <a:t>- Départ à la retraite.</a:t>
                      </a:r>
                      <a:endParaRPr lang="fr-FR" sz="2000" dirty="0">
                        <a:solidFill>
                          <a:srgbClr val="000000"/>
                        </a:solidFill>
                        <a:effectLst/>
                        <a:latin typeface="GuidePedagoNCond"/>
                        <a:ea typeface="Times New Roman" panose="02020603050405020304" pitchFamily="18" charset="0"/>
                        <a:cs typeface="GuidePedagoNCond"/>
                      </a:endParaRPr>
                    </a:p>
                  </a:txBody>
                  <a:tcPr marL="68580" marR="68580" marT="0" marB="0" anchor="ctr"/>
                </a:tc>
                <a:extLst>
                  <a:ext uri="{0D108BD9-81ED-4DB2-BD59-A6C34878D82A}">
                    <a16:rowId xmlns:a16="http://schemas.microsoft.com/office/drawing/2014/main" val="1569666527"/>
                  </a:ext>
                </a:extLst>
              </a:tr>
              <a:tr h="1166194">
                <a:tc>
                  <a:txBody>
                    <a:bodyPr/>
                    <a:lstStyle/>
                    <a:p>
                      <a:pPr algn="just">
                        <a:lnSpc>
                          <a:spcPct val="150000"/>
                        </a:lnSpc>
                        <a:spcAft>
                          <a:spcPts val="0"/>
                        </a:spcAft>
                      </a:pPr>
                      <a:r>
                        <a:rPr lang="fr-FR" sz="2000" dirty="0">
                          <a:effectLst/>
                        </a:rPr>
                        <a:t>- Prise d’acte de la rupture du contrat de travail : pour des faits reprochés à l’employeur par le salarié.</a:t>
                      </a:r>
                      <a:endParaRPr lang="fr-FR" sz="2000" dirty="0">
                        <a:solidFill>
                          <a:srgbClr val="000000"/>
                        </a:solidFill>
                        <a:effectLst/>
                        <a:latin typeface="GuidePedagoNCond"/>
                        <a:ea typeface="Times New Roman" panose="02020603050405020304" pitchFamily="18" charset="0"/>
                        <a:cs typeface="GuidePedagoNCond"/>
                      </a:endParaRPr>
                    </a:p>
                  </a:txBody>
                  <a:tcPr marL="68580" marR="68580" marT="0" marB="0" anchor="ctr"/>
                </a:tc>
                <a:extLst>
                  <a:ext uri="{0D108BD9-81ED-4DB2-BD59-A6C34878D82A}">
                    <a16:rowId xmlns:a16="http://schemas.microsoft.com/office/drawing/2014/main" val="2746518017"/>
                  </a:ext>
                </a:extLst>
              </a:tr>
            </a:tbl>
          </a:graphicData>
        </a:graphic>
      </p:graphicFrame>
    </p:spTree>
    <p:extLst>
      <p:ext uri="{BB962C8B-B14F-4D97-AF65-F5344CB8AC3E}">
        <p14:creationId xmlns:p14="http://schemas.microsoft.com/office/powerpoint/2010/main" val="354932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5342" y="504967"/>
            <a:ext cx="3890747" cy="600502"/>
          </a:xfrm>
        </p:spPr>
        <p:txBody>
          <a:bodyPr>
            <a:noAutofit/>
          </a:bodyPr>
          <a:lstStyle/>
          <a:p>
            <a:r>
              <a:rPr lang="fr-FR" sz="2400" b="1" u="sng" dirty="0"/>
              <a:t>I. Le licenciement</a:t>
            </a:r>
          </a:p>
        </p:txBody>
      </p:sp>
      <p:pic>
        <p:nvPicPr>
          <p:cNvPr id="4" name="omar-et-fred-le-licenciement">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59808" y="1105469"/>
            <a:ext cx="10331355" cy="5554638"/>
          </a:xfrm>
        </p:spPr>
      </p:pic>
    </p:spTree>
    <p:extLst>
      <p:ext uri="{BB962C8B-B14F-4D97-AF65-F5344CB8AC3E}">
        <p14:creationId xmlns:p14="http://schemas.microsoft.com/office/powerpoint/2010/main" val="430522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54545">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02980" y="790931"/>
            <a:ext cx="10347325" cy="5227637"/>
          </a:xfrm>
        </p:spPr>
        <p:txBody>
          <a:bodyPr/>
          <a:lstStyle/>
          <a:p>
            <a:pPr marL="0" indent="0">
              <a:buNone/>
            </a:pPr>
            <a:endParaRPr lang="fr-FR" u="sng" dirty="0"/>
          </a:p>
          <a:p>
            <a:pPr marL="0" indent="0">
              <a:buNone/>
            </a:pPr>
            <a:r>
              <a:rPr lang="fr-FR" u="sng" dirty="0"/>
              <a:t>1. Le licenciement pour motif personnel</a:t>
            </a:r>
          </a:p>
          <a:p>
            <a:pPr marL="0" indent="0">
              <a:buNone/>
            </a:pPr>
            <a:endParaRPr lang="fr-FR" sz="1600" dirty="0"/>
          </a:p>
          <a:p>
            <a:pPr marL="0" indent="0">
              <a:buNone/>
            </a:pPr>
            <a:r>
              <a:rPr lang="fr-FR" dirty="0"/>
              <a:t>Le licenciement pour motif personnel doit avoir absolument </a:t>
            </a:r>
            <a:r>
              <a:rPr lang="fr-FR" b="1" dirty="0"/>
              <a:t>une cause réelle et sérieuse</a:t>
            </a:r>
            <a:r>
              <a:rPr lang="fr-FR" dirty="0"/>
              <a:t> et à une procédure stricte.</a:t>
            </a:r>
          </a:p>
          <a:p>
            <a:pPr marL="0" indent="0">
              <a:buNone/>
            </a:pPr>
            <a:r>
              <a:rPr lang="fr-FR" u="sng" dirty="0"/>
              <a:t>Le licenciement pour motif personnel est possible </a:t>
            </a:r>
            <a:r>
              <a:rPr lang="fr-FR" dirty="0"/>
              <a:t>:</a:t>
            </a:r>
          </a:p>
          <a:p>
            <a:r>
              <a:rPr lang="fr-FR" dirty="0"/>
              <a:t>Pour </a:t>
            </a:r>
            <a:r>
              <a:rPr lang="fr-FR" b="1" dirty="0"/>
              <a:t>motif disciplinaire (faute du salarié) </a:t>
            </a:r>
            <a:r>
              <a:rPr lang="fr-FR" dirty="0"/>
              <a:t>;</a:t>
            </a:r>
          </a:p>
          <a:p>
            <a:r>
              <a:rPr lang="fr-FR" dirty="0"/>
              <a:t>Ou </a:t>
            </a:r>
            <a:r>
              <a:rPr lang="fr-FR" b="1" dirty="0"/>
              <a:t>non disciplinaire </a:t>
            </a:r>
            <a:r>
              <a:rPr lang="fr-FR" dirty="0"/>
              <a:t>(insuffisance professionnelle, inaptitude physique, refus d’une modification du contrat de travail…).</a:t>
            </a:r>
          </a:p>
          <a:p>
            <a:endParaRPr lang="fr-FR" dirty="0"/>
          </a:p>
        </p:txBody>
      </p:sp>
    </p:spTree>
    <p:extLst>
      <p:ext uri="{BB962C8B-B14F-4D97-AF65-F5344CB8AC3E}">
        <p14:creationId xmlns:p14="http://schemas.microsoft.com/office/powerpoint/2010/main" val="324937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09934" y="818866"/>
            <a:ext cx="10494962" cy="5404513"/>
          </a:xfrm>
        </p:spPr>
        <p:txBody>
          <a:bodyPr>
            <a:normAutofit/>
          </a:bodyPr>
          <a:lstStyle/>
          <a:p>
            <a:pPr marL="0" indent="0">
              <a:buNone/>
            </a:pPr>
            <a:r>
              <a:rPr lang="fr-FR" dirty="0"/>
              <a:t>A. La cause réelle et sérieuse</a:t>
            </a:r>
          </a:p>
          <a:p>
            <a:pPr marL="0" indent="0">
              <a:buNone/>
            </a:pPr>
            <a:r>
              <a:rPr lang="fr-FR" u="sng" dirty="0"/>
              <a:t>A.1 • La cause réelle et sérieuse</a:t>
            </a:r>
          </a:p>
          <a:p>
            <a:pPr marL="0" indent="0">
              <a:buNone/>
            </a:pPr>
            <a:r>
              <a:rPr lang="fr-FR" dirty="0"/>
              <a:t>Pour établir la réalité de la cause, il faut </a:t>
            </a:r>
            <a:r>
              <a:rPr lang="fr-FR" b="1" dirty="0"/>
              <a:t>trois conditions cumulatives </a:t>
            </a:r>
            <a:r>
              <a:rPr lang="fr-FR" dirty="0"/>
              <a:t>; le motif doit :</a:t>
            </a:r>
          </a:p>
          <a:p>
            <a:r>
              <a:rPr lang="fr-FR" b="1" dirty="0"/>
              <a:t>Exister réellement dans les faits ;</a:t>
            </a:r>
          </a:p>
          <a:p>
            <a:r>
              <a:rPr lang="fr-FR" b="1" dirty="0"/>
              <a:t>Fondée sur des faits précis et vérifiables;</a:t>
            </a:r>
          </a:p>
          <a:p>
            <a:r>
              <a:rPr lang="fr-FR" b="1" dirty="0"/>
              <a:t>Suffisamment importante pour justifier la rupture du contrat de travail</a:t>
            </a:r>
            <a:r>
              <a:rPr lang="fr-FR" dirty="0"/>
              <a:t>.</a:t>
            </a:r>
          </a:p>
          <a:p>
            <a:pPr marL="0" indent="0">
              <a:buNone/>
            </a:pPr>
            <a:endParaRPr lang="fr-FR" dirty="0"/>
          </a:p>
          <a:p>
            <a:pPr marL="0" indent="0" algn="just">
              <a:buNone/>
            </a:pPr>
            <a:r>
              <a:rPr lang="fr-FR" dirty="0"/>
              <a:t>L’absence de cause réelle et sérieuse entraîne des </a:t>
            </a:r>
            <a:r>
              <a:rPr lang="fr-FR" b="1" dirty="0"/>
              <a:t>sanctions pour licenciement injustifié</a:t>
            </a:r>
            <a:r>
              <a:rPr lang="fr-FR" dirty="0"/>
              <a:t>.</a:t>
            </a:r>
          </a:p>
        </p:txBody>
      </p:sp>
    </p:spTree>
    <p:extLst>
      <p:ext uri="{BB962C8B-B14F-4D97-AF65-F5344CB8AC3E}">
        <p14:creationId xmlns:p14="http://schemas.microsoft.com/office/powerpoint/2010/main" val="357163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492617" y="1027355"/>
            <a:ext cx="9011908" cy="1276528"/>
          </a:xfrm>
          <a:prstGeom prst="rect">
            <a:avLst/>
          </a:prstGeom>
        </p:spPr>
      </p:pic>
      <p:sp>
        <p:nvSpPr>
          <p:cNvPr id="5" name="ZoneTexte 4"/>
          <p:cNvSpPr txBox="1"/>
          <p:nvPr/>
        </p:nvSpPr>
        <p:spPr>
          <a:xfrm>
            <a:off x="1410730" y="2676145"/>
            <a:ext cx="9766786" cy="1200329"/>
          </a:xfrm>
          <a:prstGeom prst="rect">
            <a:avLst/>
          </a:prstGeom>
          <a:noFill/>
        </p:spPr>
        <p:txBody>
          <a:bodyPr wrap="square" rtlCol="0">
            <a:spAutoFit/>
          </a:bodyPr>
          <a:lstStyle/>
          <a:p>
            <a:r>
              <a:rPr lang="fr-FR" sz="2400" b="1" dirty="0"/>
              <a:t>La cour de cassation a du juger un cas de licenciement :</a:t>
            </a:r>
          </a:p>
          <a:p>
            <a:endParaRPr lang="fr-FR" sz="2400" b="1" dirty="0"/>
          </a:p>
          <a:p>
            <a:r>
              <a:rPr lang="fr-FR" sz="2400" b="1" dirty="0"/>
              <a:t>Cas d’un cadre commercial :</a:t>
            </a:r>
          </a:p>
        </p:txBody>
      </p:sp>
      <p:pic>
        <p:nvPicPr>
          <p:cNvPr id="6" name="Image 5"/>
          <p:cNvPicPr>
            <a:picLocks noChangeAspect="1"/>
          </p:cNvPicPr>
          <p:nvPr/>
        </p:nvPicPr>
        <p:blipFill>
          <a:blip r:embed="rId3"/>
          <a:stretch>
            <a:fillRect/>
          </a:stretch>
        </p:blipFill>
        <p:spPr>
          <a:xfrm>
            <a:off x="1687535" y="4037610"/>
            <a:ext cx="9489981" cy="1493036"/>
          </a:xfrm>
          <a:prstGeom prst="rect">
            <a:avLst/>
          </a:prstGeom>
        </p:spPr>
      </p:pic>
      <p:sp>
        <p:nvSpPr>
          <p:cNvPr id="2" name="ZoneTexte 1"/>
          <p:cNvSpPr txBox="1"/>
          <p:nvPr/>
        </p:nvSpPr>
        <p:spPr>
          <a:xfrm>
            <a:off x="777922" y="655093"/>
            <a:ext cx="3289111" cy="400110"/>
          </a:xfrm>
          <a:prstGeom prst="rect">
            <a:avLst/>
          </a:prstGeom>
          <a:noFill/>
        </p:spPr>
        <p:txBody>
          <a:bodyPr wrap="square" rtlCol="0">
            <a:spAutoFit/>
          </a:bodyPr>
          <a:lstStyle/>
          <a:p>
            <a:r>
              <a:rPr lang="fr-FR" sz="2000" b="1" dirty="0"/>
              <a:t>Exemple :</a:t>
            </a:r>
          </a:p>
        </p:txBody>
      </p:sp>
    </p:spTree>
    <p:extLst>
      <p:ext uri="{BB962C8B-B14F-4D97-AF65-F5344CB8AC3E}">
        <p14:creationId xmlns:p14="http://schemas.microsoft.com/office/powerpoint/2010/main" val="2834680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092949" y="975436"/>
            <a:ext cx="9797966" cy="1931537"/>
          </a:xfrm>
          <a:prstGeom prst="rect">
            <a:avLst/>
          </a:prstGeom>
        </p:spPr>
      </p:pic>
      <p:pic>
        <p:nvPicPr>
          <p:cNvPr id="5" name="Image 4"/>
          <p:cNvPicPr>
            <a:picLocks noChangeAspect="1"/>
          </p:cNvPicPr>
          <p:nvPr/>
        </p:nvPicPr>
        <p:blipFill>
          <a:blip r:embed="rId3"/>
          <a:stretch>
            <a:fillRect/>
          </a:stretch>
        </p:blipFill>
        <p:spPr>
          <a:xfrm>
            <a:off x="1092949" y="3302093"/>
            <a:ext cx="9797966" cy="2706206"/>
          </a:xfrm>
          <a:prstGeom prst="rect">
            <a:avLst/>
          </a:prstGeom>
        </p:spPr>
      </p:pic>
    </p:spTree>
    <p:extLst>
      <p:ext uri="{BB962C8B-B14F-4D97-AF65-F5344CB8AC3E}">
        <p14:creationId xmlns:p14="http://schemas.microsoft.com/office/powerpoint/2010/main" val="175380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92459" y="654761"/>
            <a:ext cx="10480675" cy="5364163"/>
          </a:xfrm>
        </p:spPr>
        <p:txBody>
          <a:bodyPr>
            <a:normAutofit/>
          </a:bodyPr>
          <a:lstStyle/>
          <a:p>
            <a:pPr marL="0" indent="0">
              <a:buNone/>
            </a:pPr>
            <a:r>
              <a:rPr lang="fr-FR" dirty="0"/>
              <a:t>B. Le licenciement pour faute</a:t>
            </a:r>
          </a:p>
          <a:p>
            <a:pPr marL="0" indent="0">
              <a:buNone/>
            </a:pPr>
            <a:r>
              <a:rPr lang="fr-FR" dirty="0"/>
              <a:t>L’employeur peut invoquer </a:t>
            </a:r>
            <a:r>
              <a:rPr lang="fr-FR" b="1" dirty="0"/>
              <a:t>3 types de fautes </a:t>
            </a:r>
            <a:r>
              <a:rPr lang="fr-FR" dirty="0"/>
              <a:t>justifiant le licenciement :</a:t>
            </a:r>
          </a:p>
          <a:p>
            <a:r>
              <a:rPr lang="fr-FR" b="1" dirty="0"/>
              <a:t>La faute sérieuse</a:t>
            </a:r>
            <a:r>
              <a:rPr lang="fr-FR" dirty="0"/>
              <a:t> : elle donne droit à toutes les indemnités. La faute simple est un comportement fautif du salarié dans l'exercice de son contrat de travail, qui autorise l'employeur à le licencier, </a:t>
            </a:r>
            <a:r>
              <a:rPr lang="fr-FR" b="1" dirty="0"/>
              <a:t>avec un préavis, et avec une indemnité de licenciement</a:t>
            </a:r>
            <a:r>
              <a:rPr lang="fr-FR" dirty="0"/>
              <a:t>. </a:t>
            </a:r>
          </a:p>
          <a:p>
            <a:pPr marL="0" indent="0">
              <a:buNone/>
            </a:pPr>
            <a:r>
              <a:rPr lang="fr-FR" sz="2800" b="1" dirty="0">
                <a:sym typeface="Wingdings" panose="05000000000000000000" pitchFamily="2" charset="2"/>
              </a:rPr>
              <a:t></a:t>
            </a:r>
            <a:r>
              <a:rPr lang="fr-FR" b="1" dirty="0"/>
              <a:t>Elle diffère de la faute grave</a:t>
            </a:r>
            <a:r>
              <a:rPr lang="fr-FR" dirty="0"/>
              <a:t>, qui est également un comportement fautif du salarié, mais dont la gravité rend impossible le maintien du salarié dans l'entreprise pendant la durée du préavis. </a:t>
            </a:r>
          </a:p>
          <a:p>
            <a:pPr marL="0" indent="0">
              <a:buNone/>
            </a:pPr>
            <a:r>
              <a:rPr lang="fr-FR" u="sng" dirty="0"/>
              <a:t>Exemples</a:t>
            </a:r>
            <a:r>
              <a:rPr lang="fr-FR" dirty="0"/>
              <a:t> : manquements à la discipline, de manquements professionnels, d'abandon de poste, d'absences injustifiées, de comportement inapproprié, de critiques et abus de la liberté d'expression etc...</a:t>
            </a:r>
          </a:p>
        </p:txBody>
      </p:sp>
    </p:spTree>
    <p:extLst>
      <p:ext uri="{BB962C8B-B14F-4D97-AF65-F5344CB8AC3E}">
        <p14:creationId xmlns:p14="http://schemas.microsoft.com/office/powerpoint/2010/main" val="341969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35087" y="625631"/>
            <a:ext cx="10563225" cy="5622925"/>
          </a:xfrm>
        </p:spPr>
        <p:txBody>
          <a:bodyPr>
            <a:normAutofit/>
          </a:bodyPr>
          <a:lstStyle/>
          <a:p>
            <a:pPr algn="just"/>
            <a:r>
              <a:rPr lang="fr-FR" b="1" dirty="0"/>
              <a:t>La faute grave</a:t>
            </a:r>
            <a:r>
              <a:rPr lang="fr-FR" dirty="0"/>
              <a:t> : elle est d’une telle importance qu’elle </a:t>
            </a:r>
            <a:r>
              <a:rPr lang="fr-FR" b="1" dirty="0"/>
              <a:t>rend impossible le maintien </a:t>
            </a:r>
            <a:r>
              <a:rPr lang="fr-FR" dirty="0"/>
              <a:t>de l’intéressé dans l’entreprise et peut justifier une mise à pied conservatoire. </a:t>
            </a:r>
          </a:p>
          <a:p>
            <a:pPr marL="0" indent="0" algn="just">
              <a:buNone/>
            </a:pPr>
            <a:r>
              <a:rPr lang="fr-FR" sz="3400" b="1" dirty="0">
                <a:sym typeface="Wingdings" panose="05000000000000000000" pitchFamily="2" charset="2"/>
              </a:rPr>
              <a:t></a:t>
            </a:r>
            <a:r>
              <a:rPr lang="fr-FR" sz="3300" b="1" dirty="0">
                <a:sym typeface="Wingdings" panose="05000000000000000000" pitchFamily="2" charset="2"/>
              </a:rPr>
              <a:t> </a:t>
            </a:r>
            <a:r>
              <a:rPr lang="fr-FR" dirty="0"/>
              <a:t>La faute grave n’a pas à être intentionnelle, elle peut résulter simplement d’</a:t>
            </a:r>
            <a:r>
              <a:rPr lang="fr-FR" b="1" dirty="0"/>
              <a:t>erreurs ou de négligences graves</a:t>
            </a:r>
            <a:r>
              <a:rPr lang="fr-FR" dirty="0"/>
              <a:t> du salarié, qui les commet sans le vouloir. </a:t>
            </a:r>
          </a:p>
          <a:p>
            <a:pPr algn="just">
              <a:buFont typeface="Wingdings" panose="05000000000000000000" pitchFamily="2" charset="2"/>
              <a:buChar char="F"/>
            </a:pPr>
            <a:r>
              <a:rPr lang="fr-FR" dirty="0"/>
              <a:t>En principe, l’employeur a un </a:t>
            </a:r>
            <a:r>
              <a:rPr lang="fr-FR" b="1" dirty="0"/>
              <a:t>délai de 2 mois pour déclencher la procédure disciplinaire </a:t>
            </a:r>
            <a:r>
              <a:rPr lang="fr-FR" dirty="0"/>
              <a:t>mais en cas de faute grave il doit, en principe, engager la procédure de licenciement dans un « délai restreint ».  </a:t>
            </a:r>
          </a:p>
          <a:p>
            <a:pPr marL="0" indent="0" algn="just">
              <a:buNone/>
            </a:pPr>
            <a:endParaRPr lang="fr-FR" dirty="0"/>
          </a:p>
          <a:p>
            <a:pPr algn="ctr">
              <a:buFont typeface="Wingdings" panose="05000000000000000000" pitchFamily="2" charset="2"/>
              <a:buChar char="F"/>
            </a:pPr>
            <a:endParaRPr lang="fr-FR" b="1" u="sng" dirty="0"/>
          </a:p>
          <a:p>
            <a:endParaRPr lang="fr-FR" dirty="0"/>
          </a:p>
        </p:txBody>
      </p:sp>
    </p:spTree>
    <p:extLst>
      <p:ext uri="{BB962C8B-B14F-4D97-AF65-F5344CB8AC3E}">
        <p14:creationId xmlns:p14="http://schemas.microsoft.com/office/powerpoint/2010/main" val="247305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5214" y="866759"/>
            <a:ext cx="10673255" cy="5309146"/>
          </a:xfrm>
          <a:prstGeom prst="rect">
            <a:avLst/>
          </a:prstGeom>
        </p:spPr>
        <p:txBody>
          <a:bodyPr wrap="square">
            <a:spAutoFit/>
          </a:bodyPr>
          <a:lstStyle/>
          <a:p>
            <a:pPr algn="just" fontAlgn="base">
              <a:lnSpc>
                <a:spcPct val="150000"/>
              </a:lnSpc>
            </a:pPr>
            <a:r>
              <a:rPr lang="fr-FR" sz="2000" b="1" u="sng" dirty="0"/>
              <a:t>Exemples</a:t>
            </a:r>
            <a:r>
              <a:rPr lang="fr-FR" sz="2000" b="1" dirty="0"/>
              <a:t> : </a:t>
            </a:r>
          </a:p>
          <a:p>
            <a:pPr algn="just" fontAlgn="base">
              <a:lnSpc>
                <a:spcPct val="150000"/>
              </a:lnSpc>
              <a:buFont typeface="Wingdings" panose="05000000000000000000" pitchFamily="2" charset="2"/>
              <a:buChar char="ü"/>
            </a:pPr>
            <a:r>
              <a:rPr lang="fr-FR" sz="2000" dirty="0"/>
              <a:t>refus de réaliser son travail ;</a:t>
            </a:r>
          </a:p>
          <a:p>
            <a:pPr algn="just" fontAlgn="base">
              <a:lnSpc>
                <a:spcPct val="150000"/>
              </a:lnSpc>
              <a:buFont typeface="Wingdings" panose="05000000000000000000" pitchFamily="2" charset="2"/>
              <a:buChar char="ü"/>
            </a:pPr>
            <a:r>
              <a:rPr lang="fr-FR" sz="2000" dirty="0"/>
              <a:t>violence au travail ;</a:t>
            </a:r>
          </a:p>
          <a:p>
            <a:pPr algn="just" fontAlgn="base">
              <a:lnSpc>
                <a:spcPct val="150000"/>
              </a:lnSpc>
              <a:buFont typeface="Wingdings" panose="05000000000000000000" pitchFamily="2" charset="2"/>
              <a:buChar char="ü"/>
            </a:pPr>
            <a:r>
              <a:rPr lang="fr-FR" sz="2000" dirty="0"/>
              <a:t>Vol ;</a:t>
            </a:r>
          </a:p>
          <a:p>
            <a:pPr algn="just" fontAlgn="base">
              <a:lnSpc>
                <a:spcPct val="150000"/>
              </a:lnSpc>
              <a:buFont typeface="Wingdings" panose="05000000000000000000" pitchFamily="2" charset="2"/>
              <a:buChar char="ü"/>
            </a:pPr>
            <a:r>
              <a:rPr lang="fr-FR" sz="2000" dirty="0"/>
              <a:t>La persistance à porter des tenues trop provocantes ou inappropriées peut conduire à la faute grave ;</a:t>
            </a:r>
          </a:p>
          <a:p>
            <a:pPr algn="just" fontAlgn="base">
              <a:lnSpc>
                <a:spcPct val="150000"/>
              </a:lnSpc>
              <a:buFont typeface="Wingdings" panose="05000000000000000000" pitchFamily="2" charset="2"/>
              <a:buChar char="ü"/>
            </a:pPr>
            <a:r>
              <a:rPr lang="fr-FR" sz="2000" dirty="0"/>
              <a:t>Utilisation abusive d’internet au travail pour un usage à titre personnel, la consultation de sites pornographiques ou de rencontres sur son lieu de travail, l’utilisation de la messagerie au nom de l’entreprise pour des échanges de nature à porter préjudice à son image, le téléchargement de logiciels extérieurs à l’entreprise et non autorisés, pourront entrainer un licenciement pour faute grave ;</a:t>
            </a:r>
          </a:p>
          <a:p>
            <a:pPr algn="just" fontAlgn="base">
              <a:lnSpc>
                <a:spcPct val="150000"/>
              </a:lnSpc>
              <a:buFont typeface="Wingdings" panose="05000000000000000000" pitchFamily="2" charset="2"/>
              <a:buChar char="ü"/>
            </a:pPr>
            <a:r>
              <a:rPr lang="fr-FR" sz="2000" dirty="0"/>
              <a:t>Une inconduite avec l’épouse de l’employeur peut entrainer un licenciement pour faute grave.</a:t>
            </a:r>
          </a:p>
          <a:p>
            <a:pPr algn="just"/>
            <a:endParaRPr lang="fr-FR" sz="1100" dirty="0"/>
          </a:p>
          <a:p>
            <a:pPr algn="just"/>
            <a:r>
              <a:rPr lang="fr-FR" sz="2800" b="1" dirty="0">
                <a:sym typeface="Wingdings" panose="05000000000000000000" pitchFamily="2" charset="2"/>
              </a:rPr>
              <a:t></a:t>
            </a:r>
            <a:r>
              <a:rPr lang="fr-FR" b="1" dirty="0">
                <a:sym typeface="Wingdings" panose="05000000000000000000" pitchFamily="2" charset="2"/>
              </a:rPr>
              <a:t> </a:t>
            </a:r>
            <a:r>
              <a:rPr lang="fr-FR" b="1" dirty="0"/>
              <a:t>Cette faute prive le salarié du préavis (ou de ses indemnités) et des indemnités de licenciement </a:t>
            </a:r>
            <a:r>
              <a:rPr lang="fr-FR" dirty="0"/>
              <a:t>;</a:t>
            </a:r>
          </a:p>
        </p:txBody>
      </p:sp>
    </p:spTree>
    <p:extLst>
      <p:ext uri="{BB962C8B-B14F-4D97-AF65-F5344CB8AC3E}">
        <p14:creationId xmlns:p14="http://schemas.microsoft.com/office/powerpoint/2010/main" val="3307699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3FBDEB-2856-4A10-BA73-F785150B54FD}"/>
              </a:ext>
            </a:extLst>
          </p:cNvPr>
          <p:cNvSpPr/>
          <p:nvPr/>
        </p:nvSpPr>
        <p:spPr>
          <a:xfrm>
            <a:off x="2717800" y="4423602"/>
            <a:ext cx="6096000" cy="923330"/>
          </a:xfrm>
          <a:prstGeom prst="rect">
            <a:avLst/>
          </a:prstGeom>
        </p:spPr>
        <p:txBody>
          <a:bodyPr>
            <a:spAutoFit/>
          </a:bodyPr>
          <a:lstStyle/>
          <a:p>
            <a:pPr algn="ctr">
              <a:buFont typeface="Wingdings" panose="05000000000000000000" pitchFamily="2" charset="2"/>
              <a:buChar char="F"/>
            </a:pPr>
            <a:r>
              <a:rPr lang="fr-FR" b="1" u="sng" dirty="0">
                <a:hlinkClick r:id="rId2"/>
              </a:rPr>
              <a:t>https://www.tf1info.fr/transports/video-dans-la-haute-vienne-un-chauffeur-de-bus-scolaire-licencie-pour-avoir-rendu-service-2240345.html</a:t>
            </a:r>
            <a:endParaRPr lang="fr-FR" b="1" u="sng" dirty="0"/>
          </a:p>
        </p:txBody>
      </p:sp>
      <p:pic>
        <p:nvPicPr>
          <p:cNvPr id="3" name="Image 2">
            <a:extLst>
              <a:ext uri="{FF2B5EF4-FFF2-40B4-BE49-F238E27FC236}">
                <a16:creationId xmlns:a16="http://schemas.microsoft.com/office/drawing/2014/main" id="{E1D68BDA-4D18-4201-B415-33976A30C561}"/>
              </a:ext>
            </a:extLst>
          </p:cNvPr>
          <p:cNvPicPr>
            <a:picLocks noChangeAspect="1"/>
          </p:cNvPicPr>
          <p:nvPr/>
        </p:nvPicPr>
        <p:blipFill>
          <a:blip r:embed="rId3"/>
          <a:stretch>
            <a:fillRect/>
          </a:stretch>
        </p:blipFill>
        <p:spPr>
          <a:xfrm>
            <a:off x="1083587" y="1193715"/>
            <a:ext cx="10024825" cy="2908990"/>
          </a:xfrm>
          <a:prstGeom prst="rect">
            <a:avLst/>
          </a:prstGeom>
        </p:spPr>
      </p:pic>
    </p:spTree>
    <p:extLst>
      <p:ext uri="{BB962C8B-B14F-4D97-AF65-F5344CB8AC3E}">
        <p14:creationId xmlns:p14="http://schemas.microsoft.com/office/powerpoint/2010/main" val="2241253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49290" y="924844"/>
            <a:ext cx="10496550" cy="5500688"/>
          </a:xfrm>
        </p:spPr>
        <p:txBody>
          <a:bodyPr>
            <a:noAutofit/>
          </a:bodyPr>
          <a:lstStyle/>
          <a:p>
            <a:pPr algn="just"/>
            <a:r>
              <a:rPr lang="fr-FR" b="1" dirty="0"/>
              <a:t>La faute lourde </a:t>
            </a:r>
            <a:r>
              <a:rPr lang="fr-FR" dirty="0"/>
              <a:t>est la plus grave parmi les fautes. Ce qui distingue la faute lourde de la faute grave est </a:t>
            </a:r>
            <a:r>
              <a:rPr lang="fr-FR" b="1" dirty="0"/>
              <a:t>l’intention de nuire à l’employeur </a:t>
            </a:r>
            <a:r>
              <a:rPr lang="fr-FR" dirty="0"/>
              <a:t>ou à l’entreprise. Il ne suffit pas que les faits soient intentionnels, il faut une réelle intention de nuire. </a:t>
            </a:r>
          </a:p>
          <a:p>
            <a:pPr marL="0" indent="0" algn="just">
              <a:buNone/>
            </a:pPr>
            <a:r>
              <a:rPr lang="fr-FR" dirty="0"/>
              <a:t>Les faits qualifiant une faute lourde sont souvent, mais pas toujours, passibles d’une condamnation pénale. </a:t>
            </a:r>
          </a:p>
          <a:p>
            <a:pPr marL="0" indent="0" algn="just">
              <a:buNone/>
            </a:pPr>
            <a:r>
              <a:rPr lang="fr-FR" dirty="0"/>
              <a:t>Quels que soient les faits reprochés au salarié,  les juges contrôlent  l’existence de l’intention de nuire. </a:t>
            </a:r>
          </a:p>
          <a:p>
            <a:pPr marL="0" indent="0" algn="just">
              <a:buNone/>
            </a:pPr>
            <a:r>
              <a:rPr lang="fr-FR" dirty="0"/>
              <a:t>L’employeur doit prononcer la rupture immédiate du contrat de travail. Cette faute </a:t>
            </a:r>
            <a:r>
              <a:rPr lang="fr-FR" b="1" dirty="0"/>
              <a:t>prive le salarié du préavis (ou de ses indemnités) et des indemnités de licenciement.</a:t>
            </a:r>
          </a:p>
          <a:p>
            <a:pPr marL="0" indent="0" algn="just">
              <a:buNone/>
            </a:pPr>
            <a:endParaRPr lang="fr-FR" sz="400" u="sng" dirty="0"/>
          </a:p>
          <a:p>
            <a:endParaRPr lang="fr-FR" sz="1400" dirty="0"/>
          </a:p>
        </p:txBody>
      </p:sp>
    </p:spTree>
    <p:extLst>
      <p:ext uri="{BB962C8B-B14F-4D97-AF65-F5344CB8AC3E}">
        <p14:creationId xmlns:p14="http://schemas.microsoft.com/office/powerpoint/2010/main" val="222971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9807" y="487025"/>
            <a:ext cx="10657490" cy="5816977"/>
          </a:xfrm>
          <a:prstGeom prst="rect">
            <a:avLst/>
          </a:prstGeom>
        </p:spPr>
        <p:txBody>
          <a:bodyPr wrap="square">
            <a:spAutoFit/>
          </a:bodyPr>
          <a:lstStyle/>
          <a:p>
            <a:pPr algn="just"/>
            <a:r>
              <a:rPr lang="fr-FR" sz="2400" u="sng" dirty="0"/>
              <a:t>Exemples</a:t>
            </a:r>
            <a:r>
              <a:rPr lang="fr-FR" sz="2400" dirty="0"/>
              <a:t> : </a:t>
            </a:r>
          </a:p>
          <a:p>
            <a:pPr algn="just"/>
            <a:endParaRPr lang="fr-FR" sz="2400" dirty="0"/>
          </a:p>
          <a:p>
            <a:pPr algn="just">
              <a:lnSpc>
                <a:spcPct val="150000"/>
              </a:lnSpc>
              <a:buFont typeface="Wingdings" panose="05000000000000000000" pitchFamily="2" charset="2"/>
              <a:buChar char="ü"/>
            </a:pPr>
            <a:r>
              <a:rPr lang="fr-FR" sz="2400" dirty="0"/>
              <a:t>Le détournement de clientèle vers un concurrent ;</a:t>
            </a:r>
          </a:p>
          <a:p>
            <a:pPr algn="just">
              <a:lnSpc>
                <a:spcPct val="150000"/>
              </a:lnSpc>
              <a:buFont typeface="Wingdings" panose="05000000000000000000" pitchFamily="2" charset="2"/>
              <a:buChar char="ü"/>
            </a:pPr>
            <a:r>
              <a:rPr lang="fr-FR" sz="2400" dirty="0"/>
              <a:t>le développement d’une activité concurrente de celle de son employeur ou la diffusion à des tiers d’informations confidentielles (informations commerciales, ou secrets de fabrication) constitue une faute une faute lourde ;</a:t>
            </a:r>
          </a:p>
          <a:p>
            <a:pPr algn="just">
              <a:lnSpc>
                <a:spcPct val="150000"/>
              </a:lnSpc>
              <a:buFont typeface="Wingdings" panose="05000000000000000000" pitchFamily="2" charset="2"/>
              <a:buChar char="ü"/>
            </a:pPr>
            <a:r>
              <a:rPr lang="fr-FR" sz="2400" dirty="0"/>
              <a:t>Les agressions ou dégradations volontaires ;</a:t>
            </a:r>
          </a:p>
          <a:p>
            <a:pPr algn="just">
              <a:lnSpc>
                <a:spcPct val="150000"/>
              </a:lnSpc>
              <a:buFont typeface="Wingdings" panose="05000000000000000000" pitchFamily="2" charset="2"/>
              <a:buChar char="ü"/>
            </a:pPr>
            <a:r>
              <a:rPr lang="fr-FR" sz="2400" dirty="0"/>
              <a:t>Le dénigrement de son employeur. Ex : L’envoi d’une lettre anonyme, dénonçant de graves manquements imputés sans fondement à l’employeur, au seul client de l’entreprise, en jetant ainsi le discrédit sur cette dernière, a été jugé comme caractérisant l’intention de nuire du salarié et donc justifiant le licenciement pour faute lourde.</a:t>
            </a:r>
          </a:p>
        </p:txBody>
      </p:sp>
    </p:spTree>
    <p:extLst>
      <p:ext uri="{BB962C8B-B14F-4D97-AF65-F5344CB8AC3E}">
        <p14:creationId xmlns:p14="http://schemas.microsoft.com/office/powerpoint/2010/main" val="3577218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Situation</a:t>
            </a:r>
          </a:p>
        </p:txBody>
      </p:sp>
      <p:sp>
        <p:nvSpPr>
          <p:cNvPr id="3" name="Espace réservé du contenu 2"/>
          <p:cNvSpPr>
            <a:spLocks noGrp="1"/>
          </p:cNvSpPr>
          <p:nvPr>
            <p:ph idx="1"/>
          </p:nvPr>
        </p:nvSpPr>
        <p:spPr/>
        <p:txBody>
          <a:bodyPr>
            <a:normAutofit fontScale="92500"/>
          </a:bodyPr>
          <a:lstStyle/>
          <a:p>
            <a:pPr algn="just">
              <a:lnSpc>
                <a:spcPct val="150000"/>
              </a:lnSpc>
            </a:pPr>
            <a:r>
              <a:rPr lang="fr-FR" dirty="0"/>
              <a:t>Lors d’un séminaire, à une soirée avec des clients, M. Y, commercial, était ivre. Son employeur ordonne à un de ses collègues de le raccompagner à son hôtel. M. Y, après avoir agressé son collègue, est parti seul et a causé un accident de la circulation mortel. L’employeur l’a licencié pour faute lourde car « d’une exceptionnelle gravité et ayant fait courir un risque à autrui inadmissible qu’il ne pouvait ignorer ».</a:t>
            </a:r>
          </a:p>
          <a:p>
            <a:pPr marL="0" indent="0">
              <a:buNone/>
            </a:pPr>
            <a:r>
              <a:rPr lang="fr-FR" b="1" dirty="0"/>
              <a:t>Est-ce justifié ?</a:t>
            </a:r>
          </a:p>
        </p:txBody>
      </p:sp>
    </p:spTree>
    <p:extLst>
      <p:ext uri="{BB962C8B-B14F-4D97-AF65-F5344CB8AC3E}">
        <p14:creationId xmlns:p14="http://schemas.microsoft.com/office/powerpoint/2010/main" val="3307033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14387" y="699294"/>
            <a:ext cx="10563225" cy="5459412"/>
          </a:xfrm>
        </p:spPr>
        <p:txBody>
          <a:bodyPr>
            <a:normAutofit lnSpcReduction="10000"/>
          </a:bodyPr>
          <a:lstStyle/>
          <a:p>
            <a:pPr marL="0" indent="0">
              <a:buNone/>
            </a:pPr>
            <a:r>
              <a:rPr lang="fr-FR" dirty="0"/>
              <a:t>C. Sanctions de l’absence de cause réelle et sérieuse</a:t>
            </a:r>
          </a:p>
          <a:p>
            <a:pPr marL="0" indent="0" fontAlgn="base">
              <a:buNone/>
            </a:pPr>
            <a:r>
              <a:rPr lang="fr-FR" dirty="0"/>
              <a:t>Il existe 2 sanctions à l’encontre de l’employeur qui licencierait sans cause réelle et sérieuse :</a:t>
            </a:r>
          </a:p>
          <a:p>
            <a:pPr fontAlgn="base"/>
            <a:r>
              <a:rPr lang="fr-FR" b="1" u="sng" dirty="0"/>
              <a:t>La réintégration </a:t>
            </a:r>
            <a:r>
              <a:rPr lang="fr-FR" dirty="0"/>
              <a:t>:</a:t>
            </a:r>
          </a:p>
          <a:p>
            <a:pPr algn="just" fontAlgn="base">
              <a:buFont typeface="Wingdings" panose="05000000000000000000" pitchFamily="2" charset="2"/>
              <a:buChar char="ü"/>
            </a:pPr>
            <a:r>
              <a:rPr lang="fr-FR" dirty="0"/>
              <a:t>Un licenciement sans cause réelle et sérieuse, quelque soit le motif, est injustifié. Etant injustifié, le salarié n’aurait pas du perdre son emploi, et devrait donc être réintégré. </a:t>
            </a:r>
          </a:p>
          <a:p>
            <a:pPr fontAlgn="base">
              <a:buFont typeface="Wingdings" panose="05000000000000000000" pitchFamily="2" charset="2"/>
              <a:buChar char="ü"/>
            </a:pPr>
            <a:r>
              <a:rPr lang="fr-FR" dirty="0"/>
              <a:t>Cependant cette réintégration n’est possible que si les deux parties, l’employeur et le salarié, sont d’accord.</a:t>
            </a:r>
            <a:br>
              <a:rPr lang="fr-FR" dirty="0"/>
            </a:br>
            <a:endParaRPr lang="fr-FR" dirty="0"/>
          </a:p>
          <a:p>
            <a:pPr fontAlgn="base">
              <a:buFont typeface="Wingdings" panose="05000000000000000000" pitchFamily="2" charset="2"/>
              <a:buChar char="ü"/>
            </a:pPr>
            <a:r>
              <a:rPr lang="fr-FR" dirty="0"/>
              <a:t>En pratique, cette situation est très rare, c’est la raison pour laquelle, à la place de la réintégration, une indemnité dont le montant est prévu par l’article 1235-3 peut être versée.</a:t>
            </a:r>
          </a:p>
          <a:p>
            <a:endParaRPr lang="fr-FR" dirty="0"/>
          </a:p>
          <a:p>
            <a:pPr marL="0" indent="0">
              <a:buNone/>
            </a:pPr>
            <a:endParaRPr lang="fr-FR" dirty="0"/>
          </a:p>
        </p:txBody>
      </p:sp>
    </p:spTree>
    <p:extLst>
      <p:ext uri="{BB962C8B-B14F-4D97-AF65-F5344CB8AC3E}">
        <p14:creationId xmlns:p14="http://schemas.microsoft.com/office/powerpoint/2010/main" val="243793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87104" y="818534"/>
            <a:ext cx="10454186" cy="5309311"/>
          </a:xfrm>
        </p:spPr>
        <p:txBody>
          <a:bodyPr>
            <a:normAutofit/>
          </a:bodyPr>
          <a:lstStyle/>
          <a:p>
            <a:pPr fontAlgn="base"/>
            <a:r>
              <a:rPr lang="fr-FR" b="1" u="sng" dirty="0"/>
              <a:t>L’indemnité de licenciement </a:t>
            </a:r>
            <a:r>
              <a:rPr lang="fr-FR" dirty="0"/>
              <a:t>:</a:t>
            </a:r>
          </a:p>
          <a:p>
            <a:pPr marL="0" indent="0" algn="just" fontAlgn="base">
              <a:buNone/>
            </a:pPr>
            <a:r>
              <a:rPr lang="fr-FR" sz="2800" dirty="0">
                <a:sym typeface="Wingdings" panose="05000000000000000000" pitchFamily="2" charset="2"/>
              </a:rPr>
              <a:t></a:t>
            </a:r>
            <a:r>
              <a:rPr lang="fr-FR" b="1" dirty="0"/>
              <a:t>Salarié ayant au moins deux ans d’ancienneté dans une entreprise d’au moins 11 salariés </a:t>
            </a:r>
            <a:r>
              <a:rPr lang="fr-FR" dirty="0"/>
              <a:t>: </a:t>
            </a:r>
          </a:p>
          <a:p>
            <a:pPr algn="just" fontAlgn="base">
              <a:buFont typeface="Wingdings" panose="05000000000000000000" pitchFamily="2" charset="2"/>
              <a:buChar char="ü"/>
            </a:pPr>
            <a:r>
              <a:rPr lang="fr-FR" dirty="0"/>
              <a:t>Cette indemnité remplaçant la réintégration </a:t>
            </a:r>
            <a:r>
              <a:rPr lang="fr-FR" b="1" dirty="0"/>
              <a:t>ne peut être inférieure aux 6 derniers mois de salaire brut</a:t>
            </a:r>
            <a:r>
              <a:rPr lang="fr-FR" dirty="0"/>
              <a:t>. Le juge peut néanmoins octroyer un montant supérieur à ces 6 derniers mois de salaire brut (ne peut en aucun cas octroyer moins !).</a:t>
            </a:r>
          </a:p>
          <a:p>
            <a:pPr algn="just" fontAlgn="base">
              <a:buFont typeface="Wingdings" panose="05000000000000000000" pitchFamily="2" charset="2"/>
              <a:buChar char="ü"/>
            </a:pPr>
            <a:r>
              <a:rPr lang="fr-FR" dirty="0"/>
              <a:t>Cette indemnité pour absence de cause réelle et sérieuse </a:t>
            </a:r>
            <a:r>
              <a:rPr lang="fr-FR" b="1" dirty="0"/>
              <a:t>s’ajoute à l’indemnité légale de licenciement, à l’indemnité de préavis, et à l’indemnité de congés payés</a:t>
            </a:r>
            <a:r>
              <a:rPr lang="fr-FR" dirty="0"/>
              <a:t>.</a:t>
            </a:r>
          </a:p>
          <a:p>
            <a:endParaRPr lang="fr-FR" dirty="0"/>
          </a:p>
        </p:txBody>
      </p:sp>
    </p:spTree>
    <p:extLst>
      <p:ext uri="{BB962C8B-B14F-4D97-AF65-F5344CB8AC3E}">
        <p14:creationId xmlns:p14="http://schemas.microsoft.com/office/powerpoint/2010/main" val="599775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50284" y="805502"/>
            <a:ext cx="10491006" cy="5281613"/>
          </a:xfrm>
        </p:spPr>
        <p:txBody>
          <a:bodyPr>
            <a:normAutofit/>
          </a:bodyPr>
          <a:lstStyle/>
          <a:p>
            <a:pPr marL="0" indent="0" algn="just">
              <a:buNone/>
            </a:pPr>
            <a:r>
              <a:rPr lang="fr-FR" sz="3200" b="1" dirty="0">
                <a:sym typeface="Wingdings" panose="05000000000000000000" pitchFamily="2" charset="2"/>
              </a:rPr>
              <a:t></a:t>
            </a:r>
            <a:r>
              <a:rPr lang="fr-FR" b="1" dirty="0"/>
              <a:t>Les salariés ayant moins de 2 ans d’ancienneté et/ou travaillant dans une entreprise de moins de 11 salariés :</a:t>
            </a:r>
          </a:p>
          <a:p>
            <a:pPr algn="just" fontAlgn="base">
              <a:buFont typeface="Wingdings" panose="05000000000000000000" pitchFamily="2" charset="2"/>
              <a:buChar char="ü"/>
            </a:pPr>
            <a:r>
              <a:rPr lang="fr-FR" dirty="0"/>
              <a:t>Lorsque le salarié a moins de 2 ans d’ancienneté et/ou lorsque l’entreprise à un effectif inférieur à 11 salariés, la sanction à l’encontre de l’employeur doit être plus faible.</a:t>
            </a:r>
          </a:p>
          <a:p>
            <a:pPr algn="just" fontAlgn="base">
              <a:buFont typeface="Wingdings" panose="05000000000000000000" pitchFamily="2" charset="2"/>
              <a:buChar char="ü"/>
            </a:pPr>
            <a:r>
              <a:rPr lang="fr-FR" dirty="0"/>
              <a:t>Ainsi, dans une telle situation, le licenciement sans cause réelle et sérieuse permet au salarié d’obtenir une indemnité en fonction du préjudice subi et non l’indemnité de 6 mois de salaire brut minimum. Ce préjudice sera apprécié par le juge.</a:t>
            </a:r>
          </a:p>
          <a:p>
            <a:endParaRPr lang="fr-FR" b="1" cap="all" dirty="0"/>
          </a:p>
          <a:p>
            <a:pPr marL="0" indent="0">
              <a:buNone/>
            </a:pPr>
            <a:endParaRPr lang="fr-FR" dirty="0"/>
          </a:p>
        </p:txBody>
      </p:sp>
    </p:spTree>
    <p:extLst>
      <p:ext uri="{BB962C8B-B14F-4D97-AF65-F5344CB8AC3E}">
        <p14:creationId xmlns:p14="http://schemas.microsoft.com/office/powerpoint/2010/main" val="4027768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68991" y="915016"/>
            <a:ext cx="10331355" cy="5144590"/>
          </a:xfrm>
        </p:spPr>
        <p:txBody>
          <a:bodyPr/>
          <a:lstStyle/>
          <a:p>
            <a:pPr fontAlgn="base"/>
            <a:r>
              <a:rPr lang="fr-FR" b="1" u="sng" dirty="0"/>
              <a:t>Le remboursement des indemnités de chômage</a:t>
            </a:r>
            <a:r>
              <a:rPr lang="fr-FR" dirty="0"/>
              <a:t>.</a:t>
            </a:r>
          </a:p>
          <a:p>
            <a:pPr fontAlgn="base">
              <a:lnSpc>
                <a:spcPct val="150000"/>
              </a:lnSpc>
              <a:buFont typeface="Wingdings" panose="05000000000000000000" pitchFamily="2" charset="2"/>
              <a:buChar char="ü"/>
            </a:pPr>
            <a:r>
              <a:rPr lang="fr-FR" dirty="0"/>
              <a:t>Lorsque le licenciement est sans cause réelle et sérieuse, le salarié a </a:t>
            </a:r>
            <a:r>
              <a:rPr lang="fr-FR" b="1" dirty="0"/>
              <a:t>perdu son emploi et bénéficie donc d’allocation chômage</a:t>
            </a:r>
            <a:r>
              <a:rPr lang="fr-FR" dirty="0"/>
              <a:t>. </a:t>
            </a:r>
          </a:p>
          <a:p>
            <a:pPr fontAlgn="base">
              <a:lnSpc>
                <a:spcPct val="150000"/>
              </a:lnSpc>
              <a:buFont typeface="Wingdings" panose="05000000000000000000" pitchFamily="2" charset="2"/>
              <a:buChar char="ü"/>
            </a:pPr>
            <a:r>
              <a:rPr lang="fr-FR" dirty="0"/>
              <a:t>Mais le licenciement étant </a:t>
            </a:r>
            <a:r>
              <a:rPr lang="fr-FR" b="1" dirty="0"/>
              <a:t>injustifié</a:t>
            </a:r>
            <a:r>
              <a:rPr lang="fr-FR" dirty="0"/>
              <a:t>, le salarié n’aurait pas dû percevoir ces allocations.</a:t>
            </a:r>
          </a:p>
          <a:p>
            <a:pPr fontAlgn="base">
              <a:lnSpc>
                <a:spcPct val="150000"/>
              </a:lnSpc>
              <a:buFont typeface="Wingdings" panose="05000000000000000000" pitchFamily="2" charset="2"/>
              <a:buChar char="ü"/>
            </a:pPr>
            <a:r>
              <a:rPr lang="fr-FR" dirty="0"/>
              <a:t>Ainsi, l’employeur est tenu de </a:t>
            </a:r>
            <a:r>
              <a:rPr lang="fr-FR" b="1" dirty="0"/>
              <a:t>rembourser à Pole Emploi </a:t>
            </a:r>
            <a:r>
              <a:rPr lang="fr-FR" dirty="0"/>
              <a:t>tout ou partie des allocations chômage versées au salarié du jour de son licenciement au jour du jugement, dans la limite de </a:t>
            </a:r>
            <a:r>
              <a:rPr lang="fr-FR" b="1" dirty="0"/>
              <a:t>6 mois maximum</a:t>
            </a:r>
            <a:r>
              <a:rPr lang="fr-FR" dirty="0"/>
              <a:t>.</a:t>
            </a:r>
          </a:p>
          <a:p>
            <a:endParaRPr lang="fr-FR" dirty="0"/>
          </a:p>
        </p:txBody>
      </p:sp>
    </p:spTree>
    <p:extLst>
      <p:ext uri="{BB962C8B-B14F-4D97-AF65-F5344CB8AC3E}">
        <p14:creationId xmlns:p14="http://schemas.microsoft.com/office/powerpoint/2010/main" val="1390136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87104" y="775019"/>
            <a:ext cx="10509250" cy="4975225"/>
          </a:xfrm>
        </p:spPr>
        <p:txBody>
          <a:bodyPr/>
          <a:lstStyle/>
          <a:p>
            <a:pPr marL="0" indent="0">
              <a:buNone/>
            </a:pPr>
            <a:r>
              <a:rPr lang="fr-FR" dirty="0"/>
              <a:t>D. La procédure</a:t>
            </a:r>
          </a:p>
          <a:p>
            <a:pPr marL="0" indent="0">
              <a:buNone/>
            </a:pPr>
            <a:r>
              <a:rPr lang="fr-FR" u="sng" dirty="0"/>
              <a:t>D. 1 • Les étapes</a:t>
            </a:r>
          </a:p>
          <a:p>
            <a:r>
              <a:rPr lang="fr-FR" u="sng" dirty="0"/>
              <a:t>La procédure comporte trois étapes essentielles :</a:t>
            </a:r>
          </a:p>
          <a:p>
            <a:endParaRPr lang="fr-FR" dirty="0"/>
          </a:p>
        </p:txBody>
      </p:sp>
      <p:pic>
        <p:nvPicPr>
          <p:cNvPr id="4" name="Image 3"/>
          <p:cNvPicPr>
            <a:picLocks noChangeAspect="1"/>
          </p:cNvPicPr>
          <p:nvPr/>
        </p:nvPicPr>
        <p:blipFill rotWithShape="1">
          <a:blip r:embed="rId2"/>
          <a:srcRect l="11046" r="6242"/>
          <a:stretch/>
        </p:blipFill>
        <p:spPr>
          <a:xfrm>
            <a:off x="1003345" y="2638246"/>
            <a:ext cx="10146875" cy="1879163"/>
          </a:xfrm>
          <a:prstGeom prst="rect">
            <a:avLst/>
          </a:prstGeom>
        </p:spPr>
      </p:pic>
    </p:spTree>
    <p:extLst>
      <p:ext uri="{BB962C8B-B14F-4D97-AF65-F5344CB8AC3E}">
        <p14:creationId xmlns:p14="http://schemas.microsoft.com/office/powerpoint/2010/main" val="2674532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17860" y="968707"/>
            <a:ext cx="10455275" cy="4865688"/>
          </a:xfrm>
        </p:spPr>
        <p:txBody>
          <a:bodyPr>
            <a:normAutofit/>
          </a:bodyPr>
          <a:lstStyle/>
          <a:p>
            <a:r>
              <a:rPr lang="fr-FR" b="1" u="sng" dirty="0"/>
              <a:t>La convocation du salarié à un entretien préalable :</a:t>
            </a:r>
          </a:p>
          <a:p>
            <a:pPr>
              <a:buFont typeface="Wingdings" panose="05000000000000000000" pitchFamily="2" charset="2"/>
              <a:buChar char="ü"/>
            </a:pPr>
            <a:r>
              <a:rPr lang="fr-FR" dirty="0"/>
              <a:t>La convocation doit être envoyée par </a:t>
            </a:r>
            <a:r>
              <a:rPr lang="fr-FR" b="1" dirty="0"/>
              <a:t>lettre recommandée avec AR</a:t>
            </a:r>
            <a:r>
              <a:rPr lang="fr-FR" dirty="0"/>
              <a:t>, ou lettre remise au salarié contre décharge, ou tout autre moyen qui permet de justifier des dates d’expédition de la lettre.</a:t>
            </a:r>
          </a:p>
          <a:p>
            <a:pPr>
              <a:buFont typeface="Wingdings" panose="05000000000000000000" pitchFamily="2" charset="2"/>
              <a:buChar char="ü"/>
            </a:pPr>
            <a:r>
              <a:rPr lang="fr-FR" dirty="0"/>
              <a:t>Le lettre doit préciser </a:t>
            </a:r>
            <a:r>
              <a:rPr lang="fr-FR" b="1" dirty="0"/>
              <a:t>l’objet de l’entretien, le jour, l’heure et le lieu de l’entretien </a:t>
            </a:r>
            <a:r>
              <a:rPr lang="fr-FR" dirty="0"/>
              <a:t>; </a:t>
            </a:r>
          </a:p>
          <a:p>
            <a:pPr>
              <a:buFont typeface="Wingdings" panose="05000000000000000000" pitchFamily="2" charset="2"/>
              <a:buChar char="ü"/>
            </a:pPr>
            <a:r>
              <a:rPr lang="fr-FR" dirty="0"/>
              <a:t>un délai de </a:t>
            </a:r>
            <a:r>
              <a:rPr lang="fr-FR" b="1" dirty="0"/>
              <a:t>cinq jours ouvrables </a:t>
            </a:r>
            <a:r>
              <a:rPr lang="fr-FR" dirty="0"/>
              <a:t>doit être respecté entre la réception de la lettre et l’entretien préalable.</a:t>
            </a:r>
          </a:p>
        </p:txBody>
      </p:sp>
    </p:spTree>
    <p:extLst>
      <p:ext uri="{BB962C8B-B14F-4D97-AF65-F5344CB8AC3E}">
        <p14:creationId xmlns:p14="http://schemas.microsoft.com/office/powerpoint/2010/main" val="232402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32514" y="832490"/>
            <a:ext cx="10412413" cy="5308600"/>
          </a:xfrm>
        </p:spPr>
        <p:txBody>
          <a:bodyPr>
            <a:normAutofit/>
          </a:bodyPr>
          <a:lstStyle/>
          <a:p>
            <a:pPr marL="0" indent="0" algn="just">
              <a:buNone/>
            </a:pPr>
            <a:r>
              <a:rPr lang="fr-FR" sz="3200" dirty="0">
                <a:sym typeface="Wingdings" panose="05000000000000000000" pitchFamily="2" charset="2"/>
              </a:rPr>
              <a:t></a:t>
            </a:r>
            <a:r>
              <a:rPr lang="fr-FR" dirty="0"/>
              <a:t>Dans les </a:t>
            </a:r>
            <a:r>
              <a:rPr lang="fr-FR" b="1" dirty="0"/>
              <a:t>entreprises pourvues d’institutions représentatives du personnel </a:t>
            </a:r>
            <a:r>
              <a:rPr lang="fr-FR" dirty="0"/>
              <a:t>: la lettre précise obligatoirement que le salarié peut se faire assister par un « membre du personnel appartenant à l’entreprise ». Il ne s’agit pas forcément d’un représentant, mais en général c’est le cas en raison de son statut protecteur.</a:t>
            </a:r>
          </a:p>
          <a:p>
            <a:pPr marL="0" indent="0" algn="just">
              <a:buNone/>
            </a:pPr>
            <a:r>
              <a:rPr lang="fr-FR" sz="3200" dirty="0">
                <a:sym typeface="Wingdings" panose="05000000000000000000" pitchFamily="2" charset="2"/>
              </a:rPr>
              <a:t></a:t>
            </a:r>
            <a:r>
              <a:rPr lang="fr-FR" dirty="0">
                <a:sym typeface="Wingdings" panose="05000000000000000000" pitchFamily="2" charset="2"/>
              </a:rPr>
              <a:t> </a:t>
            </a:r>
            <a:r>
              <a:rPr lang="fr-FR" dirty="0"/>
              <a:t>Dans les </a:t>
            </a:r>
            <a:r>
              <a:rPr lang="fr-FR" b="1" dirty="0"/>
              <a:t>entreprises dépourvues d’institutions représentatives du personnel </a:t>
            </a:r>
            <a:r>
              <a:rPr lang="fr-FR" dirty="0"/>
              <a:t>: la lettre doit préciser obligatoirement qu’il peut se faire assister d’un conseiller (une liste est dressée par le préfet) et doit préciser au salarié les adresses où il peut se procurer cette liste.</a:t>
            </a:r>
          </a:p>
        </p:txBody>
      </p:sp>
    </p:spTree>
    <p:extLst>
      <p:ext uri="{BB962C8B-B14F-4D97-AF65-F5344CB8AC3E}">
        <p14:creationId xmlns:p14="http://schemas.microsoft.com/office/powerpoint/2010/main" val="3335259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51825" y="1105469"/>
            <a:ext cx="10507662" cy="4715278"/>
          </a:xfrm>
        </p:spPr>
        <p:txBody>
          <a:bodyPr>
            <a:normAutofit/>
          </a:bodyPr>
          <a:lstStyle/>
          <a:p>
            <a:r>
              <a:rPr lang="fr-FR" b="1" u="sng" dirty="0"/>
              <a:t>L’entretien préalable :</a:t>
            </a:r>
          </a:p>
          <a:p>
            <a:pPr algn="just">
              <a:buFont typeface="Wingdings" panose="05000000000000000000" pitchFamily="2" charset="2"/>
              <a:buChar char="ü"/>
            </a:pPr>
            <a:r>
              <a:rPr lang="fr-FR" dirty="0"/>
              <a:t>L’employeur va indiquer au salarié les </a:t>
            </a:r>
            <a:r>
              <a:rPr lang="fr-FR" b="1" dirty="0"/>
              <a:t>motifs de la décision</a:t>
            </a:r>
            <a:r>
              <a:rPr lang="fr-FR" dirty="0"/>
              <a:t> envisagée et recueille les explications des salariés</a:t>
            </a:r>
          </a:p>
          <a:p>
            <a:pPr algn="just">
              <a:buFont typeface="Wingdings" panose="05000000000000000000" pitchFamily="2" charset="2"/>
              <a:buChar char="ü"/>
            </a:pPr>
            <a:r>
              <a:rPr lang="fr-FR" dirty="0"/>
              <a:t>Il ne doit </a:t>
            </a:r>
            <a:r>
              <a:rPr lang="fr-FR" b="1" dirty="0"/>
              <a:t>en aucun cas annoncer sa décision de licencier </a:t>
            </a:r>
            <a:r>
              <a:rPr lang="fr-FR" dirty="0"/>
              <a:t>durant l’entretien.</a:t>
            </a:r>
          </a:p>
          <a:p>
            <a:pPr algn="just">
              <a:buFont typeface="Wingdings" panose="05000000000000000000" pitchFamily="2" charset="2"/>
              <a:buChar char="ü"/>
            </a:pPr>
            <a:r>
              <a:rPr lang="fr-FR" dirty="0"/>
              <a:t>L’entretien préalable n’est </a:t>
            </a:r>
            <a:r>
              <a:rPr lang="fr-FR" b="1" dirty="0"/>
              <a:t>pas obligatoire pour le salarié </a:t>
            </a:r>
            <a:r>
              <a:rPr lang="fr-FR" dirty="0"/>
              <a:t>; l’employeur constatera son absence et poursuivra la procédure. Mais en aucun cas le salarié ne peut se faire représenter. </a:t>
            </a:r>
          </a:p>
          <a:p>
            <a:pPr marL="0" indent="0">
              <a:buNone/>
            </a:pPr>
            <a:endParaRPr lang="fr-FR" dirty="0"/>
          </a:p>
        </p:txBody>
      </p:sp>
    </p:spTree>
    <p:extLst>
      <p:ext uri="{BB962C8B-B14F-4D97-AF65-F5344CB8AC3E}">
        <p14:creationId xmlns:p14="http://schemas.microsoft.com/office/powerpoint/2010/main" val="2202095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00752" y="804886"/>
            <a:ext cx="10399593" cy="5002213"/>
          </a:xfrm>
        </p:spPr>
        <p:txBody>
          <a:bodyPr>
            <a:normAutofit/>
          </a:bodyPr>
          <a:lstStyle/>
          <a:p>
            <a:r>
              <a:rPr lang="fr-FR" b="1" u="sng" dirty="0"/>
              <a:t>La lettre de licenciement :</a:t>
            </a:r>
          </a:p>
          <a:p>
            <a:pPr marL="0" indent="0">
              <a:buNone/>
            </a:pPr>
            <a:endParaRPr lang="fr-FR" b="1" u="sng" dirty="0"/>
          </a:p>
          <a:p>
            <a:pPr>
              <a:buFont typeface="Wingdings" panose="05000000000000000000" pitchFamily="2" charset="2"/>
              <a:buChar char="ü"/>
            </a:pPr>
            <a:r>
              <a:rPr lang="fr-FR" dirty="0"/>
              <a:t>Le licenciement doit être </a:t>
            </a:r>
            <a:r>
              <a:rPr lang="fr-FR" b="1" dirty="0"/>
              <a:t>notifié par LRAR </a:t>
            </a:r>
            <a:r>
              <a:rPr lang="fr-FR" dirty="0"/>
              <a:t>au moins </a:t>
            </a:r>
            <a:r>
              <a:rPr lang="fr-FR" b="1" dirty="0"/>
              <a:t>2 jours ouvrables après </a:t>
            </a:r>
            <a:r>
              <a:rPr lang="fr-FR" dirty="0"/>
              <a:t>l’entretien préalable.</a:t>
            </a:r>
          </a:p>
          <a:p>
            <a:pPr>
              <a:buFont typeface="Wingdings" panose="05000000000000000000" pitchFamily="2" charset="2"/>
              <a:buChar char="ü"/>
            </a:pPr>
            <a:r>
              <a:rPr lang="fr-FR" b="1" dirty="0"/>
              <a:t>1 mois maximum </a:t>
            </a:r>
            <a:r>
              <a:rPr lang="fr-FR" dirty="0"/>
              <a:t>après la date de l’entretien préalable an cas de licenciement disciplinaire.</a:t>
            </a:r>
          </a:p>
          <a:p>
            <a:pPr>
              <a:buFont typeface="Wingdings" panose="05000000000000000000" pitchFamily="2" charset="2"/>
              <a:buChar char="ü"/>
            </a:pPr>
            <a:r>
              <a:rPr lang="fr-FR" dirty="0"/>
              <a:t>Des dispositions conventionnelles peuvent prévoir des délais différents.</a:t>
            </a:r>
          </a:p>
          <a:p>
            <a:pPr>
              <a:buFont typeface="Wingdings" panose="05000000000000000000" pitchFamily="2" charset="2"/>
              <a:buChar char="ü"/>
            </a:pPr>
            <a:r>
              <a:rPr lang="fr-FR" dirty="0"/>
              <a:t>La lettre doit énoncer les </a:t>
            </a:r>
            <a:r>
              <a:rPr lang="fr-FR" b="1" dirty="0"/>
              <a:t>motifs du licenciement</a:t>
            </a:r>
            <a:r>
              <a:rPr lang="fr-FR" dirty="0"/>
              <a:t>.</a:t>
            </a:r>
          </a:p>
          <a:p>
            <a:pPr>
              <a:buFont typeface="Wingdings" panose="05000000000000000000" pitchFamily="2" charset="2"/>
              <a:buChar char="ü"/>
            </a:pPr>
            <a:r>
              <a:rPr lang="fr-FR" dirty="0"/>
              <a:t>La lettre fixe les limites du litige en ce qui concerne les motifs de licenciement.</a:t>
            </a:r>
          </a:p>
        </p:txBody>
      </p:sp>
    </p:spTree>
    <p:extLst>
      <p:ext uri="{BB962C8B-B14F-4D97-AF65-F5344CB8AC3E}">
        <p14:creationId xmlns:p14="http://schemas.microsoft.com/office/powerpoint/2010/main" val="625346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56289" y="939909"/>
            <a:ext cx="10050463" cy="4919663"/>
          </a:xfrm>
        </p:spPr>
        <p:txBody>
          <a:bodyPr>
            <a:normAutofit fontScale="92500"/>
          </a:bodyPr>
          <a:lstStyle/>
          <a:p>
            <a:pPr marL="0" indent="0">
              <a:buNone/>
            </a:pPr>
            <a:r>
              <a:rPr lang="fr-FR" b="1" u="sng" dirty="0"/>
              <a:t>2. Le licenciement pour motif économique</a:t>
            </a:r>
          </a:p>
          <a:p>
            <a:pPr marL="457200" indent="-457200">
              <a:buAutoNum type="alphaUcPeriod"/>
            </a:pPr>
            <a:r>
              <a:rPr lang="fr-FR" dirty="0"/>
              <a:t>Définition du licenciement économique et obligation préalable de reclassement</a:t>
            </a:r>
          </a:p>
          <a:p>
            <a:pPr marL="0" indent="0">
              <a:buNone/>
            </a:pPr>
            <a:r>
              <a:rPr lang="fr-FR" u="sng" dirty="0"/>
              <a:t>A.1• Définition </a:t>
            </a:r>
          </a:p>
          <a:p>
            <a:pPr marL="0" indent="0" algn="just">
              <a:buNone/>
            </a:pPr>
            <a:r>
              <a:rPr lang="fr-FR" dirty="0"/>
              <a:t>Le licenciement pour motif économique </a:t>
            </a:r>
            <a:r>
              <a:rPr lang="fr-FR" b="1" dirty="0"/>
              <a:t>est un licenciement effectué par un employeur pour des raisons qui ne sont pas liées au salarié lui-même</a:t>
            </a:r>
            <a:r>
              <a:rPr lang="fr-FR" dirty="0"/>
              <a:t>. </a:t>
            </a:r>
          </a:p>
          <a:p>
            <a:pPr marL="0" indent="0" algn="just">
              <a:buNone/>
            </a:pPr>
            <a:r>
              <a:rPr lang="fr-FR" dirty="0"/>
              <a:t>Ce licenciement est motivé par des </a:t>
            </a:r>
            <a:r>
              <a:rPr lang="fr-FR" b="1" dirty="0"/>
              <a:t>raisons économiques</a:t>
            </a:r>
            <a:r>
              <a:rPr lang="fr-FR" dirty="0"/>
              <a:t>, ayant pour origine soit :  </a:t>
            </a:r>
          </a:p>
          <a:p>
            <a:pPr algn="just">
              <a:buFont typeface="Wingdings" panose="05000000000000000000" pitchFamily="2" charset="2"/>
              <a:buChar char="ü"/>
            </a:pPr>
            <a:r>
              <a:rPr lang="fr-FR" b="1" dirty="0"/>
              <a:t>une suppression </a:t>
            </a:r>
            <a:r>
              <a:rPr lang="fr-FR" dirty="0"/>
              <a:t>(par exemple en cas de difficultés économiques) ;</a:t>
            </a:r>
          </a:p>
          <a:p>
            <a:pPr algn="just">
              <a:buFont typeface="Wingdings" panose="05000000000000000000" pitchFamily="2" charset="2"/>
              <a:buChar char="ü"/>
            </a:pPr>
            <a:r>
              <a:rPr lang="fr-FR" b="1" dirty="0"/>
              <a:t>une transformation de l'emploi du salarié concerné </a:t>
            </a:r>
            <a:r>
              <a:rPr lang="fr-FR" dirty="0"/>
              <a:t>(par exemple en cas de mutation technologique); </a:t>
            </a:r>
          </a:p>
          <a:p>
            <a:pPr algn="just">
              <a:buFont typeface="Wingdings" panose="05000000000000000000" pitchFamily="2" charset="2"/>
              <a:buChar char="ü"/>
            </a:pPr>
            <a:r>
              <a:rPr lang="fr-FR" dirty="0"/>
              <a:t>soit une </a:t>
            </a:r>
            <a:r>
              <a:rPr lang="fr-FR" b="1" dirty="0"/>
              <a:t>modification d'un élément essentiel du contrat de travail </a:t>
            </a:r>
            <a:r>
              <a:rPr lang="fr-FR" dirty="0"/>
              <a:t>refusée par le salarié (par exemple, en cas de nécessité de sauvegarder la compétitivité de l’entreprise).</a:t>
            </a:r>
          </a:p>
          <a:p>
            <a:pPr marL="0" indent="0">
              <a:buNone/>
            </a:pPr>
            <a:endParaRPr lang="fr-FR" dirty="0"/>
          </a:p>
          <a:p>
            <a:pPr marL="0" indent="0">
              <a:buNone/>
            </a:pPr>
            <a:endParaRPr lang="fr-FR" dirty="0"/>
          </a:p>
        </p:txBody>
      </p:sp>
    </p:spTree>
    <p:extLst>
      <p:ext uri="{BB962C8B-B14F-4D97-AF65-F5344CB8AC3E}">
        <p14:creationId xmlns:p14="http://schemas.microsoft.com/office/powerpoint/2010/main" val="316193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00752" y="886466"/>
            <a:ext cx="10454185" cy="5323265"/>
          </a:xfrm>
        </p:spPr>
        <p:txBody>
          <a:bodyPr>
            <a:normAutofit lnSpcReduction="10000"/>
          </a:bodyPr>
          <a:lstStyle/>
          <a:p>
            <a:pPr marL="0" indent="0">
              <a:buNone/>
            </a:pPr>
            <a:r>
              <a:rPr lang="fr-FR" u="sng" dirty="0"/>
              <a:t>A.2 • L’obligation préalable de reclassement</a:t>
            </a:r>
          </a:p>
          <a:p>
            <a:pPr algn="just">
              <a:lnSpc>
                <a:spcPct val="150000"/>
              </a:lnSpc>
            </a:pPr>
            <a:r>
              <a:rPr lang="fr-FR" dirty="0"/>
              <a:t>Le reclassement du salarié s’effectue sur un emploi relevant de </a:t>
            </a:r>
            <a:r>
              <a:rPr lang="fr-FR" b="1" dirty="0"/>
              <a:t>la même catégorie </a:t>
            </a:r>
            <a:r>
              <a:rPr lang="fr-FR" dirty="0"/>
              <a:t>que celui qu’il occupe ou sur un emploi équivalent assorti d’une rémunération équivalente. À défaut, et sous réserve de l’accord exprès du salarié, le reclassement s’effectue sur un emploi d’une catégorie inférieure.</a:t>
            </a:r>
          </a:p>
          <a:p>
            <a:pPr algn="just">
              <a:lnSpc>
                <a:spcPct val="150000"/>
              </a:lnSpc>
            </a:pPr>
            <a:r>
              <a:rPr lang="fr-FR" dirty="0"/>
              <a:t>Le licenciement pour motif économique d’un salarié ne peut intervenir que lorsque </a:t>
            </a:r>
            <a:r>
              <a:rPr lang="fr-FR" b="1" dirty="0"/>
              <a:t>tous les efforts de formation et d’adaptation ont été réalisés </a:t>
            </a:r>
            <a:r>
              <a:rPr lang="fr-FR" dirty="0"/>
              <a:t>et que le reclassement de l’intéressé ne peut être opéré sur les emplois disponibles, situés sur le territoire national dans l’entreprise ou les autres entreprises du groupe dont l’entreprise fait partie. </a:t>
            </a:r>
          </a:p>
        </p:txBody>
      </p:sp>
    </p:spTree>
    <p:extLst>
      <p:ext uri="{BB962C8B-B14F-4D97-AF65-F5344CB8AC3E}">
        <p14:creationId xmlns:p14="http://schemas.microsoft.com/office/powerpoint/2010/main" val="351303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77184"/>
            <a:ext cx="9601196" cy="1033504"/>
          </a:xfrm>
        </p:spPr>
        <p:txBody>
          <a:bodyPr>
            <a:normAutofit fontScale="90000"/>
          </a:bodyPr>
          <a:lstStyle/>
          <a:p>
            <a:r>
              <a:rPr lang="fr-FR" sz="3600" b="1" u="sng" dirty="0"/>
              <a:t>II. Les autres modes de rupture du contrat de travail</a:t>
            </a:r>
          </a:p>
        </p:txBody>
      </p:sp>
      <p:sp>
        <p:nvSpPr>
          <p:cNvPr id="3" name="Espace réservé du contenu 2"/>
          <p:cNvSpPr>
            <a:spLocks noGrp="1"/>
          </p:cNvSpPr>
          <p:nvPr>
            <p:ph idx="1"/>
          </p:nvPr>
        </p:nvSpPr>
        <p:spPr>
          <a:xfrm>
            <a:off x="1173708" y="2556932"/>
            <a:ext cx="10140286" cy="3318936"/>
          </a:xfrm>
        </p:spPr>
        <p:txBody>
          <a:bodyPr>
            <a:normAutofit fontScale="92500" lnSpcReduction="20000"/>
          </a:bodyPr>
          <a:lstStyle/>
          <a:p>
            <a:pPr marL="0" indent="0">
              <a:buNone/>
            </a:pPr>
            <a:r>
              <a:rPr lang="fr-FR" b="1" u="sng" dirty="0"/>
              <a:t>1. La rupture conventionnelle individuelle</a:t>
            </a:r>
          </a:p>
          <a:p>
            <a:pPr marL="0" indent="0">
              <a:buNone/>
            </a:pPr>
            <a:endParaRPr lang="fr-FR" sz="1100" dirty="0"/>
          </a:p>
          <a:p>
            <a:pPr algn="just"/>
            <a:r>
              <a:rPr lang="fr-FR" dirty="0"/>
              <a:t>Loi du 25 juin 2008</a:t>
            </a:r>
          </a:p>
          <a:p>
            <a:pPr marL="0" indent="0" algn="just">
              <a:buNone/>
            </a:pPr>
            <a:endParaRPr lang="fr-FR" sz="100" dirty="0"/>
          </a:p>
          <a:p>
            <a:pPr algn="just"/>
            <a:r>
              <a:rPr lang="fr-FR" dirty="0"/>
              <a:t>La rupture conventionnelle est une procédure qui permet à l’employeur et au salarié de </a:t>
            </a:r>
            <a:r>
              <a:rPr lang="fr-FR" b="1" dirty="0"/>
              <a:t>convenir en commun des conditions de la rupture du contrat de travail </a:t>
            </a:r>
            <a:r>
              <a:rPr lang="fr-FR" dirty="0"/>
              <a:t>qui les lie. Elle n’est possible que pour les contrats de travail à durée indéterminée (</a:t>
            </a:r>
            <a:r>
              <a:rPr lang="fr-FR" b="1" dirty="0"/>
              <a:t>CDI</a:t>
            </a:r>
            <a:r>
              <a:rPr lang="fr-FR" dirty="0"/>
              <a:t>).</a:t>
            </a:r>
          </a:p>
          <a:p>
            <a:pPr algn="just"/>
            <a:r>
              <a:rPr lang="fr-FR" dirty="0"/>
              <a:t>Lors de plusieurs entretiens, les parties élaborent les modalités puis une convention est signée. Le salarié peut se faire assister par un salarié de l’entreprise ou, à défaut d’institutions représentatives, par un conseiller. </a:t>
            </a:r>
          </a:p>
          <a:p>
            <a:pPr marL="0" indent="0">
              <a:buNone/>
            </a:pPr>
            <a:endParaRPr lang="fr-FR" b="1" u="sng" dirty="0"/>
          </a:p>
          <a:p>
            <a:pPr marL="0" indent="0">
              <a:buNone/>
            </a:pPr>
            <a:endParaRPr lang="fr-FR" dirty="0"/>
          </a:p>
        </p:txBody>
      </p:sp>
    </p:spTree>
    <p:extLst>
      <p:ext uri="{BB962C8B-B14F-4D97-AF65-F5344CB8AC3E}">
        <p14:creationId xmlns:p14="http://schemas.microsoft.com/office/powerpoint/2010/main" val="11280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796593" y="682933"/>
            <a:ext cx="10521950" cy="5594350"/>
          </a:xfrm>
        </p:spPr>
        <p:txBody>
          <a:bodyPr>
            <a:normAutofit/>
          </a:bodyPr>
          <a:lstStyle/>
          <a:p>
            <a:pPr algn="just"/>
            <a:r>
              <a:rPr lang="fr-FR" dirty="0"/>
              <a:t>L’employeur peut se faire assister par un salarié ou, dans les entreprises de moins de 50 salariés, par une personne appartenant à son organisation syndicale ou un autre employeur de la même branche.</a:t>
            </a:r>
          </a:p>
          <a:p>
            <a:pPr algn="just"/>
            <a:r>
              <a:rPr lang="fr-FR" dirty="0"/>
              <a:t>La convention fixe </a:t>
            </a:r>
            <a:r>
              <a:rPr lang="fr-FR" b="1" dirty="0"/>
              <a:t>la date de la rupture </a:t>
            </a:r>
            <a:r>
              <a:rPr lang="fr-FR" dirty="0"/>
              <a:t>(qui ne peut être qu’au plus tôt le lendemain de l’homologation de la convention), l’</a:t>
            </a:r>
            <a:r>
              <a:rPr lang="fr-FR" b="1" dirty="0"/>
              <a:t>indemnité</a:t>
            </a:r>
            <a:r>
              <a:rPr lang="fr-FR" dirty="0"/>
              <a:t> due au salarié qui ne peut pas être inférieure à celle du licenciement. </a:t>
            </a:r>
          </a:p>
          <a:p>
            <a:pPr algn="just"/>
            <a:r>
              <a:rPr lang="fr-FR" dirty="0"/>
              <a:t>Un délai de quinze jours de rétractation s’ouvre puis la convention est transmise pour </a:t>
            </a:r>
            <a:r>
              <a:rPr lang="fr-FR" b="1" dirty="0"/>
              <a:t>homologation à la DIRECCTE</a:t>
            </a:r>
            <a:r>
              <a:rPr lang="fr-FR" dirty="0"/>
              <a:t> qui a quinze jours d’instruction ; en cas de silence l’homologation est acquise. À défaut de mention contraire dans la convention, la fin de contrat a lieu le lendemain. </a:t>
            </a:r>
          </a:p>
          <a:p>
            <a:pPr algn="just"/>
            <a:r>
              <a:rPr lang="fr-FR" dirty="0"/>
              <a:t>Le salarié a le droit aux </a:t>
            </a:r>
            <a:r>
              <a:rPr lang="fr-FR" b="1" dirty="0"/>
              <a:t>allocations chômage</a:t>
            </a:r>
            <a:r>
              <a:rPr lang="fr-FR" dirty="0"/>
              <a:t>.</a:t>
            </a:r>
          </a:p>
        </p:txBody>
      </p:sp>
    </p:spTree>
    <p:extLst>
      <p:ext uri="{BB962C8B-B14F-4D97-AF65-F5344CB8AC3E}">
        <p14:creationId xmlns:p14="http://schemas.microsoft.com/office/powerpoint/2010/main" val="408849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8634" y="1859340"/>
            <a:ext cx="10405241" cy="3785652"/>
          </a:xfrm>
          <a:prstGeom prst="rect">
            <a:avLst/>
          </a:prstGeom>
        </p:spPr>
        <p:txBody>
          <a:bodyPr wrap="square">
            <a:spAutoFit/>
          </a:bodyPr>
          <a:lstStyle/>
          <a:p>
            <a:pPr algn="just">
              <a:lnSpc>
                <a:spcPct val="150000"/>
              </a:lnSpc>
            </a:pPr>
            <a:r>
              <a:rPr lang="fr-FR" sz="2000" dirty="0"/>
              <a:t>M. Lebon, agent comptable d’une entreprise depuis 5 ans, est en ce moment très irritable car il a des soucis personnels. Son supérieur lui fait remarquer qu’il a commis des erreurs « un peu bêtes » et lui demande de les corriger au plus vite. Vexé, M. Lebon s’énerve et dit en claquant la porte de son bureau : « Je n’en peux plus de ces reproches et maintenant, en plus, je suis bête ! C’est bon, je m’en vais. »</a:t>
            </a:r>
          </a:p>
          <a:p>
            <a:pPr algn="just"/>
            <a:endParaRPr lang="fr-FR" sz="2000" dirty="0"/>
          </a:p>
          <a:p>
            <a:pPr algn="just"/>
            <a:r>
              <a:rPr lang="fr-FR" sz="2000" dirty="0"/>
              <a:t>1</a:t>
            </a:r>
            <a:r>
              <a:rPr lang="fr-FR" sz="2000" b="1" dirty="0"/>
              <a:t>. Son employeur peut-il considérer que M. Lebon a démissionné ? M. Lebon se présente 2 jours après à son bureau pour reprendre son travail. Son supérieur lui dit qu’il n’a pas à être présent puisqu’il a démissionné.</a:t>
            </a:r>
          </a:p>
          <a:p>
            <a:pPr algn="just"/>
            <a:endParaRPr lang="fr-FR" sz="2000" b="1" dirty="0"/>
          </a:p>
          <a:p>
            <a:pPr algn="just"/>
            <a:r>
              <a:rPr lang="fr-FR" sz="2000" b="1" dirty="0"/>
              <a:t>2. M. Lebon </a:t>
            </a:r>
            <a:r>
              <a:rPr lang="fr-FR" sz="2000" b="1" dirty="0" err="1"/>
              <a:t>a-t-il</a:t>
            </a:r>
            <a:r>
              <a:rPr lang="fr-FR" sz="2000" b="1" dirty="0"/>
              <a:t> raison de croire qu’il peut revenir travailler ?</a:t>
            </a:r>
          </a:p>
        </p:txBody>
      </p:sp>
      <p:sp>
        <p:nvSpPr>
          <p:cNvPr id="3" name="ZoneTexte 2"/>
          <p:cNvSpPr txBox="1"/>
          <p:nvPr/>
        </p:nvSpPr>
        <p:spPr>
          <a:xfrm>
            <a:off x="2648607" y="930166"/>
            <a:ext cx="6842234" cy="646331"/>
          </a:xfrm>
          <a:prstGeom prst="rect">
            <a:avLst/>
          </a:prstGeom>
          <a:noFill/>
        </p:spPr>
        <p:txBody>
          <a:bodyPr wrap="square" rtlCol="0">
            <a:spAutoFit/>
          </a:bodyPr>
          <a:lstStyle/>
          <a:p>
            <a:pPr algn="ctr"/>
            <a:r>
              <a:rPr lang="fr-FR" sz="3600" b="1" dirty="0"/>
              <a:t>SITUATION</a:t>
            </a:r>
          </a:p>
        </p:txBody>
      </p:sp>
    </p:spTree>
    <p:extLst>
      <p:ext uri="{BB962C8B-B14F-4D97-AF65-F5344CB8AC3E}">
        <p14:creationId xmlns:p14="http://schemas.microsoft.com/office/powerpoint/2010/main" val="943422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32513" y="764228"/>
            <a:ext cx="10509250" cy="5391150"/>
          </a:xfrm>
        </p:spPr>
        <p:txBody>
          <a:bodyPr>
            <a:normAutofit/>
          </a:bodyPr>
          <a:lstStyle/>
          <a:p>
            <a:pPr marL="0" indent="0">
              <a:buNone/>
            </a:pPr>
            <a:r>
              <a:rPr lang="fr-FR" b="1" u="sng" dirty="0"/>
              <a:t>2. La démission</a:t>
            </a:r>
          </a:p>
          <a:p>
            <a:pPr marL="0" indent="0">
              <a:buNone/>
            </a:pPr>
            <a:r>
              <a:rPr lang="fr-FR" dirty="0"/>
              <a:t>A • Définition</a:t>
            </a:r>
          </a:p>
          <a:p>
            <a:pPr algn="just"/>
            <a:r>
              <a:rPr lang="fr-FR" dirty="0"/>
              <a:t>La démission est </a:t>
            </a:r>
            <a:r>
              <a:rPr lang="fr-FR" b="1" dirty="0"/>
              <a:t>l’acte unilatéral </a:t>
            </a:r>
            <a:r>
              <a:rPr lang="fr-FR" dirty="0"/>
              <a:t>par lequel le salarié met fin au contrat à durée indéterminée.</a:t>
            </a:r>
          </a:p>
          <a:p>
            <a:pPr algn="just"/>
            <a:r>
              <a:rPr lang="fr-FR" dirty="0"/>
              <a:t>Le salarié n’a </a:t>
            </a:r>
            <a:r>
              <a:rPr lang="fr-FR" b="1" dirty="0"/>
              <a:t>pas à donner les motifs </a:t>
            </a:r>
            <a:r>
              <a:rPr lang="fr-FR" dirty="0"/>
              <a:t>de son départ. Sa démission peut être donnée verbalement, mais bien souvent la convention collective exige une lettre.</a:t>
            </a:r>
          </a:p>
          <a:p>
            <a:pPr algn="just"/>
            <a:r>
              <a:rPr lang="fr-FR" dirty="0"/>
              <a:t>La </a:t>
            </a:r>
            <a:r>
              <a:rPr lang="fr-FR" b="1" dirty="0"/>
              <a:t>démission ne se présume pas </a:t>
            </a:r>
            <a:r>
              <a:rPr lang="fr-FR" dirty="0"/>
              <a:t>: elle doit provenir d’une </a:t>
            </a:r>
            <a:r>
              <a:rPr lang="fr-FR" b="1" dirty="0"/>
              <a:t>volonté sérieuse et non équivoque.</a:t>
            </a:r>
            <a:r>
              <a:rPr lang="fr-FR" dirty="0"/>
              <a:t> Ainsi, une absence prolongée ne saurait suffire pour conclure à une volonté de démissionner.</a:t>
            </a:r>
          </a:p>
          <a:p>
            <a:pPr algn="just"/>
            <a:r>
              <a:rPr lang="fr-FR" dirty="0"/>
              <a:t>La volonté de démissionner doit être </a:t>
            </a:r>
            <a:r>
              <a:rPr lang="fr-FR" b="1" dirty="0"/>
              <a:t>libre</a:t>
            </a:r>
            <a:r>
              <a:rPr lang="fr-FR" dirty="0"/>
              <a:t>, le salarié ne doit subir aucune contrainte. En cas de vice du consentement, tel que le </a:t>
            </a:r>
            <a:r>
              <a:rPr lang="fr-FR" b="1" dirty="0"/>
              <a:t>dol,</a:t>
            </a:r>
            <a:r>
              <a:rPr lang="fr-FR" dirty="0"/>
              <a:t> la jurisprudence analyse la rupture comme un licenciement.</a:t>
            </a:r>
          </a:p>
        </p:txBody>
      </p:sp>
    </p:spTree>
    <p:extLst>
      <p:ext uri="{BB962C8B-B14F-4D97-AF65-F5344CB8AC3E}">
        <p14:creationId xmlns:p14="http://schemas.microsoft.com/office/powerpoint/2010/main" val="58224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05217" y="791854"/>
            <a:ext cx="10453688" cy="5376863"/>
          </a:xfrm>
        </p:spPr>
        <p:txBody>
          <a:bodyPr>
            <a:normAutofit lnSpcReduction="10000"/>
          </a:bodyPr>
          <a:lstStyle/>
          <a:p>
            <a:pPr marL="0" indent="0">
              <a:buNone/>
            </a:pPr>
            <a:r>
              <a:rPr lang="fr-FR" dirty="0"/>
              <a:t>B • Les limites au droit de démission</a:t>
            </a:r>
          </a:p>
          <a:p>
            <a:pPr algn="just"/>
            <a:r>
              <a:rPr lang="fr-FR" dirty="0"/>
              <a:t>Lorsque le salarié abuse de son droit de démission, il peut être </a:t>
            </a:r>
            <a:r>
              <a:rPr lang="fr-FR" b="1" dirty="0"/>
              <a:t>condamné à des dommages et intérêts</a:t>
            </a:r>
            <a:r>
              <a:rPr lang="fr-FR" dirty="0"/>
              <a:t> destinés à réparer le préjudice subi par l’employeur.</a:t>
            </a:r>
          </a:p>
          <a:p>
            <a:pPr algn="just"/>
            <a:r>
              <a:rPr lang="fr-FR" dirty="0"/>
              <a:t>Est considérée comme abusive la démission du salarié qui commet un </a:t>
            </a:r>
            <a:r>
              <a:rPr lang="fr-FR" b="1" dirty="0"/>
              <a:t>délit de débauchage</a:t>
            </a:r>
            <a:r>
              <a:rPr lang="fr-FR" dirty="0"/>
              <a:t>. Le nouvel employeur ayant débauché le salarié peut être condamné solidairement avec ce dernier s’il l’a embauché en sachant pertinemment qu’il était encore lié par un contrat de travail et qu’il a usé de moyens frauduleux afin de porter préjudice au premier employeur.</a:t>
            </a:r>
          </a:p>
          <a:p>
            <a:pPr marL="0" indent="0" algn="just">
              <a:buNone/>
            </a:pPr>
            <a:r>
              <a:rPr lang="fr-FR" dirty="0"/>
              <a:t>C• Les effets de la démission</a:t>
            </a:r>
          </a:p>
          <a:p>
            <a:pPr algn="just"/>
            <a:r>
              <a:rPr lang="fr-FR" dirty="0"/>
              <a:t>Lorsqu’il n’en est pas dispensé, le salarié démissionnaire doit exécuter son </a:t>
            </a:r>
            <a:r>
              <a:rPr lang="fr-FR" b="1" dirty="0"/>
              <a:t>préavis</a:t>
            </a:r>
            <a:r>
              <a:rPr lang="fr-FR" dirty="0"/>
              <a:t> dont la durée dépend des conventions collectives. En général, ces dernières (ou les usages) donnent la possibilité au salarié de bénéficier de </a:t>
            </a:r>
            <a:r>
              <a:rPr lang="fr-FR" b="1" dirty="0"/>
              <a:t>deux heures non rémunérées par jour </a:t>
            </a:r>
            <a:r>
              <a:rPr lang="fr-FR" dirty="0"/>
              <a:t>durant le préavis pour rechercher un emploi.</a:t>
            </a:r>
          </a:p>
          <a:p>
            <a:endParaRPr lang="fr-FR" dirty="0"/>
          </a:p>
        </p:txBody>
      </p:sp>
    </p:spTree>
    <p:extLst>
      <p:ext uri="{BB962C8B-B14F-4D97-AF65-F5344CB8AC3E}">
        <p14:creationId xmlns:p14="http://schemas.microsoft.com/office/powerpoint/2010/main" val="419480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955343" y="709707"/>
            <a:ext cx="9601200" cy="928687"/>
          </a:xfrm>
        </p:spPr>
        <p:txBody>
          <a:bodyPr>
            <a:noAutofit/>
          </a:bodyPr>
          <a:lstStyle/>
          <a:p>
            <a:r>
              <a:rPr lang="fr-FR" sz="3600" b="1" u="sng" dirty="0"/>
              <a:t>III. Les conséquences de la rupture du contrat de travail</a:t>
            </a:r>
          </a:p>
        </p:txBody>
      </p:sp>
      <p:sp>
        <p:nvSpPr>
          <p:cNvPr id="3" name="Espace réservé du contenu 2"/>
          <p:cNvSpPr>
            <a:spLocks noGrp="1"/>
          </p:cNvSpPr>
          <p:nvPr>
            <p:ph idx="4294967295"/>
          </p:nvPr>
        </p:nvSpPr>
        <p:spPr>
          <a:xfrm>
            <a:off x="767687" y="1978356"/>
            <a:ext cx="10591800" cy="4298950"/>
          </a:xfrm>
        </p:spPr>
        <p:txBody>
          <a:bodyPr>
            <a:normAutofit/>
          </a:bodyPr>
          <a:lstStyle/>
          <a:p>
            <a:pPr marL="0" indent="0">
              <a:buNone/>
            </a:pPr>
            <a:r>
              <a:rPr lang="fr-FR" sz="3800" b="1" u="sng" dirty="0"/>
              <a:t>1.Les droits des salariés</a:t>
            </a:r>
          </a:p>
          <a:p>
            <a:pPr marL="0" indent="0">
              <a:buNone/>
            </a:pPr>
            <a:r>
              <a:rPr lang="fr-FR" sz="3200" dirty="0"/>
              <a:t>A. Le préavis</a:t>
            </a:r>
          </a:p>
          <a:p>
            <a:pPr marL="0" indent="0">
              <a:buNone/>
            </a:pPr>
            <a:r>
              <a:rPr lang="fr-FR" sz="2600" u="sng" dirty="0"/>
              <a:t>A. 1 • Définition et durée</a:t>
            </a:r>
          </a:p>
          <a:p>
            <a:pPr marL="0" indent="0" algn="just">
              <a:buNone/>
            </a:pPr>
            <a:r>
              <a:rPr lang="fr-FR" dirty="0"/>
              <a:t>Le préavis est le </a:t>
            </a:r>
            <a:r>
              <a:rPr lang="fr-FR" b="1" dirty="0"/>
              <a:t>délai que les parties doivent respecter après s’être notifiées leur volonté de mettre fin au contrat de travail</a:t>
            </a:r>
            <a:r>
              <a:rPr lang="fr-FR" dirty="0"/>
              <a:t>. Son point de départ est le jour de la notification de la rupture.</a:t>
            </a:r>
          </a:p>
          <a:p>
            <a:pPr marL="0" indent="0" algn="just">
              <a:buNone/>
            </a:pPr>
            <a:r>
              <a:rPr lang="fr-FR" dirty="0"/>
              <a:t>Ce n’est qu’à son </a:t>
            </a:r>
            <a:r>
              <a:rPr lang="fr-FR" b="1" dirty="0"/>
              <a:t>expiration que le contrat prend fin de plein droit</a:t>
            </a:r>
            <a:r>
              <a:rPr lang="fr-FR" dirty="0"/>
              <a:t>. </a:t>
            </a:r>
          </a:p>
          <a:p>
            <a:pPr marL="0" indent="0">
              <a:buNone/>
            </a:pPr>
            <a:endParaRPr lang="fr-FR" dirty="0"/>
          </a:p>
        </p:txBody>
      </p:sp>
    </p:spTree>
    <p:extLst>
      <p:ext uri="{BB962C8B-B14F-4D97-AF65-F5344CB8AC3E}">
        <p14:creationId xmlns:p14="http://schemas.microsoft.com/office/powerpoint/2010/main" val="18588395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62913" y="791238"/>
            <a:ext cx="10564812" cy="5316538"/>
          </a:xfrm>
        </p:spPr>
        <p:txBody>
          <a:bodyPr>
            <a:normAutofit fontScale="92500" lnSpcReduction="10000"/>
          </a:bodyPr>
          <a:lstStyle/>
          <a:p>
            <a:pPr marL="0" indent="0" algn="just">
              <a:buNone/>
            </a:pPr>
            <a:r>
              <a:rPr lang="fr-FR" u="sng" dirty="0"/>
              <a:t>La durée du préavis varie suivant les cas </a:t>
            </a:r>
            <a:r>
              <a:rPr lang="fr-FR" dirty="0"/>
              <a:t>:</a:t>
            </a:r>
          </a:p>
          <a:p>
            <a:pPr algn="just">
              <a:buFont typeface="Arial" panose="020B0604020202020204" pitchFamily="34" charset="0"/>
              <a:buChar char="•"/>
            </a:pPr>
            <a:r>
              <a:rPr lang="fr-FR" dirty="0"/>
              <a:t>En cas de démission, sa durée dépend soit de la loi, soit de la convention collective (ou accord) ou du contrat de travail ;</a:t>
            </a:r>
          </a:p>
          <a:p>
            <a:pPr algn="just">
              <a:buFont typeface="Arial" panose="020B0604020202020204" pitchFamily="34" charset="0"/>
              <a:buChar char="•"/>
            </a:pPr>
            <a:r>
              <a:rPr lang="fr-FR" dirty="0"/>
              <a:t>Très souvent les conventions collectives ont repris un usage établi dans les professions qui est de donner un préavis </a:t>
            </a:r>
            <a:r>
              <a:rPr lang="fr-FR" b="1" dirty="0"/>
              <a:t>d’un mois pour les techniciens et de trois mois pour les cadres ;</a:t>
            </a:r>
          </a:p>
          <a:p>
            <a:pPr algn="just">
              <a:buFont typeface="Arial" panose="020B0604020202020204" pitchFamily="34" charset="0"/>
              <a:buChar char="•"/>
            </a:pPr>
            <a:r>
              <a:rPr lang="fr-FR" dirty="0"/>
              <a:t>En cas de licenciement, la loi fixe une durée de préavis légal minimum établie en </a:t>
            </a:r>
            <a:r>
              <a:rPr lang="fr-FR" b="1" dirty="0"/>
              <a:t>fonction de l’ancienneté</a:t>
            </a:r>
            <a:r>
              <a:rPr lang="fr-FR" dirty="0"/>
              <a:t> du salarié, mais les conventions collectives peuvent en fixer une plus favorable. </a:t>
            </a:r>
          </a:p>
          <a:p>
            <a:pPr algn="just">
              <a:buFont typeface="Arial" panose="020B0604020202020204" pitchFamily="34" charset="0"/>
              <a:buChar char="•"/>
            </a:pPr>
            <a:r>
              <a:rPr lang="fr-FR" dirty="0"/>
              <a:t>Le contrat de travail continue dans les conditions normales durant le préavis. Les obligations de chaque partie sont donc maintenues mais les conventions collectives (ou un accord des parties) peuvent prévoir des </a:t>
            </a:r>
            <a:r>
              <a:rPr lang="fr-FR" b="1" dirty="0"/>
              <a:t>absences pour la recherche d’emploi</a:t>
            </a:r>
            <a:r>
              <a:rPr lang="fr-FR" dirty="0"/>
              <a:t>.</a:t>
            </a:r>
          </a:p>
          <a:p>
            <a:pPr algn="just">
              <a:buFont typeface="Arial" panose="020B0604020202020204" pitchFamily="34" charset="0"/>
              <a:buChar char="•"/>
            </a:pPr>
            <a:r>
              <a:rPr lang="fr-FR" dirty="0"/>
              <a:t>Si les parties décident de ne pas exécuter le préavis, l’employeur est tout de même </a:t>
            </a:r>
            <a:r>
              <a:rPr lang="fr-FR" b="1" dirty="0"/>
              <a:t>redevable de l’indemnité de préavis</a:t>
            </a:r>
            <a:r>
              <a:rPr lang="fr-FR" dirty="0"/>
              <a:t> qui est égale à l’équivalent de ce qu’aurait perçu le salarié s’il l’avait exécuté. </a:t>
            </a:r>
            <a:r>
              <a:rPr lang="fr-FR" b="1" i="1" dirty="0"/>
              <a:t>Par contre, lorsque le salarié est dans l’impossibilité d’exécuter ce préavis, l’employeur n’a pas à l’indemniser.</a:t>
            </a:r>
          </a:p>
          <a:p>
            <a:pPr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91958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2183" y="872951"/>
            <a:ext cx="9601196" cy="833020"/>
          </a:xfrm>
        </p:spPr>
        <p:txBody>
          <a:bodyPr>
            <a:normAutofit/>
          </a:bodyPr>
          <a:lstStyle/>
          <a:p>
            <a:r>
              <a:rPr lang="fr-FR" sz="3600" dirty="0"/>
              <a:t>B. Les indemnités</a:t>
            </a:r>
          </a:p>
        </p:txBody>
      </p:sp>
      <p:graphicFrame>
        <p:nvGraphicFramePr>
          <p:cNvPr id="3" name="Tableau 2"/>
          <p:cNvGraphicFramePr>
            <a:graphicFrameLocks noGrp="1"/>
          </p:cNvGraphicFramePr>
          <p:nvPr>
            <p:extLst>
              <p:ext uri="{D42A27DB-BD31-4B8C-83A1-F6EECF244321}">
                <p14:modId xmlns:p14="http://schemas.microsoft.com/office/powerpoint/2010/main" val="2534786566"/>
              </p:ext>
            </p:extLst>
          </p:nvPr>
        </p:nvGraphicFramePr>
        <p:xfrm>
          <a:off x="743801" y="1842449"/>
          <a:ext cx="10617959" cy="4230805"/>
        </p:xfrm>
        <a:graphic>
          <a:graphicData uri="http://schemas.openxmlformats.org/drawingml/2006/table">
            <a:tbl>
              <a:tblPr firstRow="1" bandRow="1">
                <a:tableStyleId>{5C22544A-7EE6-4342-B048-85BDC9FD1C3A}</a:tableStyleId>
              </a:tblPr>
              <a:tblGrid>
                <a:gridCol w="3199738">
                  <a:extLst>
                    <a:ext uri="{9D8B030D-6E8A-4147-A177-3AD203B41FA5}">
                      <a16:colId xmlns:a16="http://schemas.microsoft.com/office/drawing/2014/main" val="2710892534"/>
                    </a:ext>
                  </a:extLst>
                </a:gridCol>
                <a:gridCol w="7418221">
                  <a:extLst>
                    <a:ext uri="{9D8B030D-6E8A-4147-A177-3AD203B41FA5}">
                      <a16:colId xmlns:a16="http://schemas.microsoft.com/office/drawing/2014/main" val="3940414982"/>
                    </a:ext>
                  </a:extLst>
                </a:gridCol>
              </a:tblGrid>
              <a:tr h="841012">
                <a:tc>
                  <a:txBody>
                    <a:bodyPr/>
                    <a:lstStyle/>
                    <a:p>
                      <a:endParaRPr lang="fr-FR" dirty="0"/>
                    </a:p>
                  </a:txBody>
                  <a:tcPr/>
                </a:tc>
                <a:tc>
                  <a:txBody>
                    <a:bodyPr/>
                    <a:lstStyle/>
                    <a:p>
                      <a:pPr algn="just"/>
                      <a:r>
                        <a:rPr lang="fr-FR" dirty="0">
                          <a:solidFill>
                            <a:schemeClr val="tx1"/>
                          </a:solidFill>
                        </a:rPr>
                        <a:t>Son montant correspond à la rémunération que le salarié aurait perçue s’il avait continué à travailler pendant le préavis.</a:t>
                      </a:r>
                    </a:p>
                  </a:txBody>
                  <a:tcPr/>
                </a:tc>
                <a:extLst>
                  <a:ext uri="{0D108BD9-81ED-4DB2-BD59-A6C34878D82A}">
                    <a16:rowId xmlns:a16="http://schemas.microsoft.com/office/drawing/2014/main" val="2548834893"/>
                  </a:ext>
                </a:extLst>
              </a:tr>
              <a:tr h="841012">
                <a:tc>
                  <a:txBody>
                    <a:bodyPr/>
                    <a:lstStyle/>
                    <a:p>
                      <a:r>
                        <a:rPr lang="fr-FR" dirty="0"/>
                        <a:t>L’indemnité de congés payés</a:t>
                      </a:r>
                    </a:p>
                  </a:txBody>
                  <a:tcPr/>
                </a:tc>
                <a:tc>
                  <a:txBody>
                    <a:bodyPr/>
                    <a:lstStyle/>
                    <a:p>
                      <a:pPr algn="just"/>
                      <a:r>
                        <a:rPr lang="fr-FR" dirty="0"/>
                        <a:t>Si le salarié n’a pas pris ses jours de congés acquis avant la rupture du contrat, il a droit à une indemnité compensatrice même en cas de faute lourde </a:t>
                      </a:r>
                    </a:p>
                  </a:txBody>
                  <a:tcPr/>
                </a:tc>
                <a:extLst>
                  <a:ext uri="{0D108BD9-81ED-4DB2-BD59-A6C34878D82A}">
                    <a16:rowId xmlns:a16="http://schemas.microsoft.com/office/drawing/2014/main" val="1266361592"/>
                  </a:ext>
                </a:extLst>
              </a:tr>
              <a:tr h="2548781">
                <a:tc>
                  <a:txBody>
                    <a:bodyPr/>
                    <a:lstStyle/>
                    <a:p>
                      <a:r>
                        <a:rPr lang="fr-FR" dirty="0"/>
                        <a:t>L’indemnité de licenciement</a:t>
                      </a:r>
                    </a:p>
                  </a:txBody>
                  <a:tcPr/>
                </a:tc>
                <a:tc>
                  <a:txBody>
                    <a:bodyPr/>
                    <a:lstStyle/>
                    <a:p>
                      <a:pPr algn="just"/>
                      <a:r>
                        <a:rPr lang="fr-FR" dirty="0"/>
                        <a:t>L’indemnité de licenciement est due, sauf en cas de faute grave ou lourde, au salarié ayant au moins 8 mois consécutifs d’ancienneté. </a:t>
                      </a:r>
                    </a:p>
                    <a:p>
                      <a:pPr algn="just"/>
                      <a:r>
                        <a:rPr lang="fr-FR" dirty="0"/>
                        <a:t>Son montant est d’au moins 1/4 de mois de salaire par année d’ancienneté jusqu’à 10 ans d’ancienneté puis d’1/3 de mois de salaire par année d’ancienneté au-delà. Le salaire à prendre en considération est, selon la formule la plus avantageuse pour le salarié, soit le 1/3 des 3 derniers mois soit le 12e de la rémunération des 12 derniers mois.</a:t>
                      </a:r>
                    </a:p>
                  </a:txBody>
                  <a:tcPr/>
                </a:tc>
                <a:extLst>
                  <a:ext uri="{0D108BD9-81ED-4DB2-BD59-A6C34878D82A}">
                    <a16:rowId xmlns:a16="http://schemas.microsoft.com/office/drawing/2014/main" val="2547768080"/>
                  </a:ext>
                </a:extLst>
              </a:tr>
            </a:tbl>
          </a:graphicData>
        </a:graphic>
      </p:graphicFrame>
      <p:sp>
        <p:nvSpPr>
          <p:cNvPr id="5" name="Espace réservé du contenu 4"/>
          <p:cNvSpPr>
            <a:spLocks noGrp="1"/>
          </p:cNvSpPr>
          <p:nvPr>
            <p:ph idx="1"/>
          </p:nvPr>
        </p:nvSpPr>
        <p:spPr>
          <a:xfrm>
            <a:off x="916673" y="1842449"/>
            <a:ext cx="10479208" cy="3725838"/>
          </a:xfrm>
        </p:spPr>
        <p:txBody>
          <a:bodyPr>
            <a:normAutofit/>
          </a:bodyPr>
          <a:lstStyle/>
          <a:p>
            <a:pPr marL="0" indent="0">
              <a:buNone/>
            </a:pPr>
            <a:r>
              <a:rPr lang="fr-FR" sz="2000" b="1" dirty="0"/>
              <a:t>Indemnité de préavis</a:t>
            </a:r>
          </a:p>
          <a:p>
            <a:pPr marL="0" indent="0"/>
            <a:endParaRPr lang="fr-FR" sz="2000" dirty="0"/>
          </a:p>
        </p:txBody>
      </p:sp>
    </p:spTree>
    <p:extLst>
      <p:ext uri="{BB962C8B-B14F-4D97-AF65-F5344CB8AC3E}">
        <p14:creationId xmlns:p14="http://schemas.microsoft.com/office/powerpoint/2010/main" val="2577688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05217" y="722620"/>
            <a:ext cx="10536238" cy="5664200"/>
          </a:xfrm>
        </p:spPr>
        <p:txBody>
          <a:bodyPr>
            <a:normAutofit fontScale="85000" lnSpcReduction="20000"/>
          </a:bodyPr>
          <a:lstStyle/>
          <a:p>
            <a:pPr marL="0" indent="0">
              <a:buNone/>
            </a:pPr>
            <a:r>
              <a:rPr lang="fr-FR" sz="3400" dirty="0"/>
              <a:t>C. Les formalités à accomplir</a:t>
            </a:r>
          </a:p>
          <a:p>
            <a:pPr marL="0" indent="0">
              <a:buNone/>
            </a:pPr>
            <a:r>
              <a:rPr lang="fr-FR" sz="2800" u="sng" dirty="0"/>
              <a:t>C.1 Le certificat de travail</a:t>
            </a:r>
          </a:p>
          <a:p>
            <a:pPr algn="just"/>
            <a:r>
              <a:rPr lang="fr-FR" dirty="0"/>
              <a:t>L’employeur doit obligatoirement délivrer au salarié un </a:t>
            </a:r>
            <a:r>
              <a:rPr lang="fr-FR" b="1" dirty="0"/>
              <a:t>certificat de travail </a:t>
            </a:r>
            <a:r>
              <a:rPr lang="fr-FR" dirty="0"/>
              <a:t>et ce quelle que soit la cause de la rupture du contrat de travail. </a:t>
            </a:r>
          </a:p>
          <a:p>
            <a:pPr algn="just"/>
            <a:r>
              <a:rPr lang="fr-FR" u="sng" dirty="0"/>
              <a:t>La loi impose comme </a:t>
            </a:r>
            <a:r>
              <a:rPr lang="fr-FR" b="1" u="sng" dirty="0"/>
              <a:t>mentions obligatoires </a:t>
            </a:r>
            <a:r>
              <a:rPr lang="fr-FR" dirty="0"/>
              <a:t>: </a:t>
            </a:r>
          </a:p>
          <a:p>
            <a:pPr algn="just">
              <a:buFont typeface="Wingdings" panose="05000000000000000000" pitchFamily="2" charset="2"/>
              <a:buChar char="ü"/>
            </a:pPr>
            <a:r>
              <a:rPr lang="fr-FR" dirty="0"/>
              <a:t>l’identité des parties, </a:t>
            </a:r>
          </a:p>
          <a:p>
            <a:pPr algn="just">
              <a:buFont typeface="Wingdings" panose="05000000000000000000" pitchFamily="2" charset="2"/>
              <a:buChar char="ü"/>
            </a:pPr>
            <a:r>
              <a:rPr lang="fr-FR" dirty="0"/>
              <a:t>la date d’entrée et de sortie du salarié, </a:t>
            </a:r>
          </a:p>
          <a:p>
            <a:pPr algn="just">
              <a:buFont typeface="Wingdings" panose="05000000000000000000" pitchFamily="2" charset="2"/>
              <a:buChar char="ü"/>
            </a:pPr>
            <a:r>
              <a:rPr lang="fr-FR" dirty="0"/>
              <a:t>la nature de l’emploi occupé et </a:t>
            </a:r>
          </a:p>
          <a:p>
            <a:pPr algn="just">
              <a:buFont typeface="Wingdings" panose="05000000000000000000" pitchFamily="2" charset="2"/>
              <a:buChar char="ü"/>
            </a:pPr>
            <a:r>
              <a:rPr lang="fr-FR" dirty="0"/>
              <a:t>le maintien des garanties de santé. </a:t>
            </a:r>
          </a:p>
          <a:p>
            <a:pPr algn="just">
              <a:buFont typeface="Wingdings" panose="05000000000000000000" pitchFamily="2" charset="2"/>
              <a:buChar char="ü"/>
            </a:pPr>
            <a:r>
              <a:rPr lang="fr-FR" dirty="0"/>
              <a:t>Toute autre mention est facultative mais en aucune façon elle ne peut être défavorable au salarié. </a:t>
            </a:r>
          </a:p>
          <a:p>
            <a:pPr marL="0" indent="0" algn="just">
              <a:buNone/>
            </a:pPr>
            <a:r>
              <a:rPr lang="fr-FR" dirty="0"/>
              <a:t>Le </a:t>
            </a:r>
            <a:r>
              <a:rPr lang="fr-FR" b="1" dirty="0"/>
              <a:t>défaut de remise de ce certificat </a:t>
            </a:r>
            <a:r>
              <a:rPr lang="fr-FR" dirty="0"/>
              <a:t>est sanctionné par une amende et éventuellement par le versement de </a:t>
            </a:r>
            <a:r>
              <a:rPr lang="fr-FR" b="1" dirty="0"/>
              <a:t>dommages et intérêts </a:t>
            </a:r>
            <a:r>
              <a:rPr lang="fr-FR" dirty="0"/>
              <a:t>au salarié ayant subi un préjudice.</a:t>
            </a:r>
          </a:p>
          <a:p>
            <a:pPr marL="0" indent="0" algn="just">
              <a:buNone/>
            </a:pPr>
            <a:r>
              <a:rPr lang="fr-FR" sz="2800" u="sng" dirty="0"/>
              <a:t>C. 2. Le reçu pour solde de tout compte</a:t>
            </a:r>
          </a:p>
          <a:p>
            <a:pPr algn="just"/>
            <a:r>
              <a:rPr lang="fr-FR" dirty="0"/>
              <a:t>Lorsqu’il procède à l’apurement de la situation en versant les sommes dues au salarié, l’employeur doit </a:t>
            </a:r>
            <a:r>
              <a:rPr lang="fr-FR" b="1" dirty="0"/>
              <a:t>faire signer au salarié un reçu pour solde de tout compte.</a:t>
            </a:r>
          </a:p>
        </p:txBody>
      </p:sp>
    </p:spTree>
    <p:extLst>
      <p:ext uri="{BB962C8B-B14F-4D97-AF65-F5344CB8AC3E}">
        <p14:creationId xmlns:p14="http://schemas.microsoft.com/office/powerpoint/2010/main" val="383384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36258" y="873125"/>
            <a:ext cx="10550525" cy="5002213"/>
          </a:xfrm>
        </p:spPr>
        <p:txBody>
          <a:bodyPr>
            <a:normAutofit/>
          </a:bodyPr>
          <a:lstStyle/>
          <a:p>
            <a:r>
              <a:rPr lang="fr-FR" b="1" u="sng" dirty="0"/>
              <a:t>Pour être valable </a:t>
            </a:r>
            <a:r>
              <a:rPr lang="fr-FR" dirty="0"/>
              <a:t>:</a:t>
            </a:r>
          </a:p>
          <a:p>
            <a:pPr marL="0" indent="0">
              <a:buNone/>
            </a:pPr>
            <a:r>
              <a:rPr lang="fr-FR" dirty="0"/>
              <a:t>− il doit être </a:t>
            </a:r>
            <a:r>
              <a:rPr lang="fr-FR" b="1" dirty="0"/>
              <a:t>signé à la fin du contrat </a:t>
            </a:r>
            <a:r>
              <a:rPr lang="fr-FR" dirty="0"/>
              <a:t>lorsque le salarié n’est plus sous la subordination de l’employeur ;</a:t>
            </a:r>
          </a:p>
          <a:p>
            <a:pPr marL="0" indent="0">
              <a:buNone/>
            </a:pPr>
            <a:r>
              <a:rPr lang="fr-FR" dirty="0"/>
              <a:t>− il doit être établi en </a:t>
            </a:r>
            <a:r>
              <a:rPr lang="fr-FR" b="1" dirty="0"/>
              <a:t>deux exemplaires </a:t>
            </a:r>
            <a:r>
              <a:rPr lang="fr-FR" dirty="0"/>
              <a:t>et doit comporter la signature du salarié précédée de la mention écrite de sa main : « pour solde de tout compte ».</a:t>
            </a:r>
          </a:p>
          <a:p>
            <a:r>
              <a:rPr lang="fr-FR" dirty="0"/>
              <a:t>Le reçu de solde de tout compte est </a:t>
            </a:r>
            <a:r>
              <a:rPr lang="fr-FR" b="1" dirty="0"/>
              <a:t>libératoire pour l’employeur </a:t>
            </a:r>
            <a:r>
              <a:rPr lang="fr-FR" dirty="0"/>
              <a:t>pour les sommes y figurant si le salarié ne le dénonce pas dans les </a:t>
            </a:r>
            <a:r>
              <a:rPr lang="fr-FR" b="1" dirty="0"/>
              <a:t>six mois</a:t>
            </a:r>
            <a:r>
              <a:rPr lang="fr-FR" dirty="0"/>
              <a:t> de sa signature.</a:t>
            </a:r>
          </a:p>
          <a:p>
            <a:r>
              <a:rPr lang="fr-FR" dirty="0"/>
              <a:t>Le reçu dénoncé devient un </a:t>
            </a:r>
            <a:r>
              <a:rPr lang="fr-FR" b="1" dirty="0"/>
              <a:t>moyen de preuve </a:t>
            </a:r>
            <a:r>
              <a:rPr lang="fr-FR" dirty="0"/>
              <a:t>de la remise des sommes, mais le salarié peut faire valoir ses droits sur des éléments qui n’avaient pas été envisagés ou peut demander des compléments pour les éléments du reçu.</a:t>
            </a:r>
          </a:p>
          <a:p>
            <a:pPr marL="0" indent="0">
              <a:buNone/>
            </a:pPr>
            <a:endParaRPr lang="fr-FR" dirty="0"/>
          </a:p>
        </p:txBody>
      </p:sp>
    </p:spTree>
    <p:extLst>
      <p:ext uri="{BB962C8B-B14F-4D97-AF65-F5344CB8AC3E}">
        <p14:creationId xmlns:p14="http://schemas.microsoft.com/office/powerpoint/2010/main" val="2170195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14400" y="709684"/>
            <a:ext cx="10413242" cy="5349921"/>
          </a:xfrm>
        </p:spPr>
        <p:txBody>
          <a:bodyPr/>
          <a:lstStyle/>
          <a:p>
            <a:pPr marL="0" indent="0">
              <a:buNone/>
            </a:pPr>
            <a:r>
              <a:rPr lang="fr-FR" u="sng" dirty="0"/>
              <a:t>C. 3. Le formulaire destiné à Pôle emploi</a:t>
            </a:r>
          </a:p>
          <a:p>
            <a:r>
              <a:rPr lang="fr-FR" dirty="0"/>
              <a:t>À l’expiration du contrat, l’employeur doit </a:t>
            </a:r>
            <a:r>
              <a:rPr lang="fr-FR" b="1" dirty="0"/>
              <a:t>délivrer au salarié une attestation sur formulaire fourni par Pôle emploi </a:t>
            </a:r>
            <a:r>
              <a:rPr lang="fr-FR" dirty="0"/>
              <a:t>qui lui permettra de bénéficier de l’allocation chômage. </a:t>
            </a:r>
          </a:p>
          <a:p>
            <a:pPr marL="0" indent="0">
              <a:buNone/>
            </a:pPr>
            <a:endParaRPr lang="fr-FR" dirty="0"/>
          </a:p>
          <a:p>
            <a:pPr marL="0" indent="0">
              <a:buNone/>
            </a:pPr>
            <a:r>
              <a:rPr lang="fr-FR" u="sng" dirty="0"/>
              <a:t>C.4 L’inscription au registre du personnel</a:t>
            </a:r>
          </a:p>
          <a:p>
            <a:r>
              <a:rPr lang="fr-FR" dirty="0"/>
              <a:t>De plus, il devra porter sur les registres du personnel </a:t>
            </a:r>
            <a:r>
              <a:rPr lang="fr-FR" b="1" dirty="0"/>
              <a:t>la date de sortie du salarié et le motif de la rupture du contrat de travail</a:t>
            </a:r>
            <a:r>
              <a:rPr lang="fr-FR" dirty="0"/>
              <a:t>.</a:t>
            </a:r>
          </a:p>
          <a:p>
            <a:endParaRPr lang="fr-FR" dirty="0"/>
          </a:p>
        </p:txBody>
      </p:sp>
    </p:spTree>
    <p:extLst>
      <p:ext uri="{BB962C8B-B14F-4D97-AF65-F5344CB8AC3E}">
        <p14:creationId xmlns:p14="http://schemas.microsoft.com/office/powerpoint/2010/main" val="364699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692398" y="1871131"/>
            <a:ext cx="6815669" cy="1649991"/>
          </a:xfrm>
        </p:spPr>
        <p:txBody>
          <a:bodyPr/>
          <a:lstStyle/>
          <a:p>
            <a:r>
              <a:rPr lang="fr-FR" dirty="0"/>
              <a:t>FIN</a:t>
            </a:r>
          </a:p>
        </p:txBody>
      </p:sp>
    </p:spTree>
    <p:extLst>
      <p:ext uri="{BB962C8B-B14F-4D97-AF65-F5344CB8AC3E}">
        <p14:creationId xmlns:p14="http://schemas.microsoft.com/office/powerpoint/2010/main" val="13164822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428</TotalTime>
  <Words>3885</Words>
  <Application>Microsoft Office PowerPoint</Application>
  <PresentationFormat>Grand écran</PresentationFormat>
  <Paragraphs>211</Paragraphs>
  <Slides>42</Slides>
  <Notes>0</Notes>
  <HiddenSlides>0</HiddenSlides>
  <MMClips>1</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42</vt:i4>
      </vt:variant>
    </vt:vector>
  </HeadingPairs>
  <TitlesOfParts>
    <vt:vector size="49" baseType="lpstr">
      <vt:lpstr>Arial</vt:lpstr>
      <vt:lpstr>Garamond</vt:lpstr>
      <vt:lpstr>GuidePedagoNCond</vt:lpstr>
      <vt:lpstr>GuidePedagoNCond-Bold</vt:lpstr>
      <vt:lpstr>Times New Roman</vt:lpstr>
      <vt:lpstr>Wingdings</vt:lpstr>
      <vt:lpstr>Organique</vt:lpstr>
      <vt:lpstr>DROIT DU TRAVAIL</vt:lpstr>
      <vt:lpstr>SOMMAIRE</vt:lpstr>
      <vt:lpstr>PARTIE 1: LA MODIFICATION DU CONTRAT DE TRAVAIL</vt:lpstr>
      <vt:lpstr>Présentation PowerPoint</vt:lpstr>
      <vt:lpstr>Présentation PowerPoint</vt:lpstr>
      <vt:lpstr>PARTIE 2: LA RUPTURE DU CONTRAT DE TRAVAIL</vt:lpstr>
      <vt:lpstr>Présentation PowerPoint</vt:lpstr>
      <vt:lpstr>I. Le licenciement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Situation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II. Les autres modes de rupture du contrat de travail</vt:lpstr>
      <vt:lpstr>Présentation PowerPoint</vt:lpstr>
      <vt:lpstr>Présentation PowerPoint</vt:lpstr>
      <vt:lpstr>Présentation PowerPoint</vt:lpstr>
      <vt:lpstr>Présentation PowerPoint</vt:lpstr>
      <vt:lpstr>III. Les conséquences de la rupture du contrat de travail</vt:lpstr>
      <vt:lpstr>Présentation PowerPoint</vt:lpstr>
      <vt:lpstr>B. Les indemnités</vt:lpstr>
      <vt:lpstr>Présentation PowerPoint</vt:lpstr>
      <vt:lpstr>Présentation PowerPoint</vt:lpstr>
      <vt:lpstr>Présentation PowerPoint</vt:lpstr>
      <vt:lpstr>FIN</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Neddra CHATTI</dc:creator>
  <cp:lastModifiedBy>Neddra Chatti</cp:lastModifiedBy>
  <cp:revision>44</cp:revision>
  <dcterms:created xsi:type="dcterms:W3CDTF">2020-04-15T19:01:10Z</dcterms:created>
  <dcterms:modified xsi:type="dcterms:W3CDTF">2023-09-18T19:33:27Z</dcterms:modified>
</cp:coreProperties>
</file>