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5"/>
  </p:notesMasterIdLst>
  <p:sldIdLst>
    <p:sldId id="256" r:id="rId2"/>
    <p:sldId id="284" r:id="rId3"/>
    <p:sldId id="258" r:id="rId4"/>
    <p:sldId id="285" r:id="rId5"/>
    <p:sldId id="286" r:id="rId6"/>
    <p:sldId id="287" r:id="rId7"/>
    <p:sldId id="330" r:id="rId8"/>
    <p:sldId id="260" r:id="rId9"/>
    <p:sldId id="290" r:id="rId10"/>
    <p:sldId id="261" r:id="rId11"/>
    <p:sldId id="262" r:id="rId12"/>
    <p:sldId id="282" r:id="rId13"/>
    <p:sldId id="345" r:id="rId14"/>
    <p:sldId id="263" r:id="rId15"/>
    <p:sldId id="335" r:id="rId16"/>
    <p:sldId id="289" r:id="rId17"/>
    <p:sldId id="264" r:id="rId18"/>
    <p:sldId id="344" r:id="rId19"/>
    <p:sldId id="265" r:id="rId20"/>
    <p:sldId id="353" r:id="rId21"/>
    <p:sldId id="266" r:id="rId22"/>
    <p:sldId id="267" r:id="rId23"/>
    <p:sldId id="291" r:id="rId24"/>
    <p:sldId id="268" r:id="rId25"/>
    <p:sldId id="336" r:id="rId26"/>
    <p:sldId id="334" r:id="rId27"/>
    <p:sldId id="351" r:id="rId28"/>
    <p:sldId id="277" r:id="rId29"/>
    <p:sldId id="348" r:id="rId30"/>
    <p:sldId id="349" r:id="rId31"/>
    <p:sldId id="347" r:id="rId32"/>
    <p:sldId id="271" r:id="rId33"/>
    <p:sldId id="273" r:id="rId34"/>
    <p:sldId id="274" r:id="rId35"/>
    <p:sldId id="275" r:id="rId36"/>
    <p:sldId id="294" r:id="rId37"/>
    <p:sldId id="276" r:id="rId38"/>
    <p:sldId id="297" r:id="rId39"/>
    <p:sldId id="300" r:id="rId40"/>
    <p:sldId id="331" r:id="rId41"/>
    <p:sldId id="332" r:id="rId42"/>
    <p:sldId id="301" r:id="rId43"/>
    <p:sldId id="350" r:id="rId44"/>
    <p:sldId id="302" r:id="rId45"/>
    <p:sldId id="303" r:id="rId46"/>
    <p:sldId id="304" r:id="rId47"/>
    <p:sldId id="305" r:id="rId48"/>
    <p:sldId id="307" r:id="rId49"/>
    <p:sldId id="310" r:id="rId50"/>
    <p:sldId id="311" r:id="rId51"/>
    <p:sldId id="312" r:id="rId52"/>
    <p:sldId id="313" r:id="rId53"/>
    <p:sldId id="352" r:id="rId54"/>
    <p:sldId id="320" r:id="rId55"/>
    <p:sldId id="321" r:id="rId56"/>
    <p:sldId id="322" r:id="rId57"/>
    <p:sldId id="343" r:id="rId58"/>
    <p:sldId id="324" r:id="rId59"/>
    <p:sldId id="346" r:id="rId60"/>
    <p:sldId id="337" r:id="rId61"/>
    <p:sldId id="338" r:id="rId62"/>
    <p:sldId id="325" r:id="rId63"/>
    <p:sldId id="355" r:id="rId64"/>
    <p:sldId id="356" r:id="rId65"/>
    <p:sldId id="357" r:id="rId66"/>
    <p:sldId id="326" r:id="rId67"/>
    <p:sldId id="328" r:id="rId68"/>
    <p:sldId id="329" r:id="rId69"/>
    <p:sldId id="339" r:id="rId70"/>
    <p:sldId id="340" r:id="rId71"/>
    <p:sldId id="341" r:id="rId72"/>
    <p:sldId id="354" r:id="rId73"/>
    <p:sldId id="333" r:id="rId7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85" autoAdjust="0"/>
    <p:restoredTop sz="92788" autoAdjust="0"/>
  </p:normalViewPr>
  <p:slideViewPr>
    <p:cSldViewPr snapToGrid="0">
      <p:cViewPr varScale="1">
        <p:scale>
          <a:sx n="70" d="100"/>
          <a:sy n="70" d="100"/>
        </p:scale>
        <p:origin x="48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0B1AA4-DF3B-49CE-9F82-973A779C3901}" type="doc">
      <dgm:prSet loTypeId="urn:microsoft.com/office/officeart/2005/8/layout/radial5" loCatId="cycle" qsTypeId="urn:microsoft.com/office/officeart/2005/8/quickstyle/simple1" qsCatId="simple" csTypeId="urn:microsoft.com/office/officeart/2005/8/colors/colorful1" csCatId="colorful" phldr="1"/>
      <dgm:spPr/>
      <dgm:t>
        <a:bodyPr/>
        <a:lstStyle/>
        <a:p>
          <a:endParaRPr lang="fr-FR"/>
        </a:p>
      </dgm:t>
    </dgm:pt>
    <dgm:pt modelId="{9F5CDB58-DB06-4CE9-9A12-C5267F425378}">
      <dgm:prSet phldrT="[Texte]" custT="1"/>
      <dgm:spPr/>
      <dgm:t>
        <a:bodyPr/>
        <a:lstStyle/>
        <a:p>
          <a:r>
            <a:rPr lang="fr-FR" sz="2400" b="0" u="none" cap="none" spc="0" dirty="0">
              <a:ln w="0"/>
              <a:effectLst>
                <a:outerShdw blurRad="38100" dist="19050" dir="2700000" algn="tl" rotWithShape="0">
                  <a:schemeClr val="dk1">
                    <a:alpha val="40000"/>
                  </a:schemeClr>
                </a:outerShdw>
              </a:effectLst>
            </a:rPr>
            <a:t>Attributs d’ordre intellectuel et moral</a:t>
          </a:r>
        </a:p>
      </dgm:t>
    </dgm:pt>
    <dgm:pt modelId="{ABC96DDF-711D-40AD-B96E-7FF8BDD72EDA}" type="parTrans" cxnId="{ADEFC160-079D-4964-B8AC-16D906F98144}">
      <dgm:prSet/>
      <dgm:spPr/>
      <dgm:t>
        <a:bodyPr/>
        <a:lstStyle/>
        <a:p>
          <a:endParaRPr lang="fr-FR" b="0" cap="none" spc="0">
            <a:ln w="0"/>
            <a:solidFill>
              <a:schemeClr val="tx1"/>
            </a:solidFill>
            <a:effectLst>
              <a:outerShdw blurRad="38100" dist="19050" dir="2700000" algn="tl" rotWithShape="0">
                <a:schemeClr val="dk1">
                  <a:alpha val="40000"/>
                </a:schemeClr>
              </a:outerShdw>
            </a:effectLst>
          </a:endParaRPr>
        </a:p>
      </dgm:t>
    </dgm:pt>
    <dgm:pt modelId="{14B553D8-3834-4D22-8ECB-78D6F0639A99}" type="sibTrans" cxnId="{ADEFC160-079D-4964-B8AC-16D906F98144}">
      <dgm:prSet/>
      <dgm:spPr/>
      <dgm:t>
        <a:bodyPr/>
        <a:lstStyle/>
        <a:p>
          <a:endParaRPr lang="fr-FR" b="0" cap="none" spc="0">
            <a:ln w="0"/>
            <a:solidFill>
              <a:schemeClr val="tx1"/>
            </a:solidFill>
            <a:effectLst>
              <a:outerShdw blurRad="38100" dist="19050" dir="2700000" algn="tl" rotWithShape="0">
                <a:schemeClr val="dk1">
                  <a:alpha val="40000"/>
                </a:schemeClr>
              </a:outerShdw>
            </a:effectLst>
          </a:endParaRPr>
        </a:p>
      </dgm:t>
    </dgm:pt>
    <dgm:pt modelId="{3DC8950F-203F-4292-A34C-E8F10BE52CC6}">
      <dgm:prSet phldrT="[Texte]"/>
      <dgm:spPr/>
      <dgm:t>
        <a:bodyPr/>
        <a:lstStyle/>
        <a:p>
          <a:r>
            <a:rPr lang="fr-FR" b="0" u="none" cap="none" spc="0">
              <a:ln w="0"/>
              <a:effectLst>
                <a:outerShdw blurRad="38100" dist="19050" dir="2700000" algn="tl" rotWithShape="0">
                  <a:schemeClr val="dk1">
                    <a:alpha val="40000"/>
                  </a:schemeClr>
                </a:outerShdw>
              </a:effectLst>
            </a:rPr>
            <a:t>Droit au respect de l’œuvre</a:t>
          </a:r>
          <a:r>
            <a:rPr lang="fr-FR" b="0" cap="none" spc="0">
              <a:ln w="0"/>
              <a:effectLst>
                <a:outerShdw blurRad="38100" dist="19050" dir="2700000" algn="tl" rotWithShape="0">
                  <a:schemeClr val="dk1">
                    <a:alpha val="40000"/>
                  </a:schemeClr>
                </a:outerShdw>
              </a:effectLst>
            </a:rPr>
            <a:t> </a:t>
          </a:r>
          <a:endParaRPr lang="fr-FR" b="0" cap="none" spc="0" dirty="0">
            <a:ln w="0"/>
            <a:effectLst>
              <a:outerShdw blurRad="38100" dist="19050" dir="2700000" algn="tl" rotWithShape="0">
                <a:schemeClr val="dk1">
                  <a:alpha val="40000"/>
                </a:schemeClr>
              </a:outerShdw>
            </a:effectLst>
          </a:endParaRPr>
        </a:p>
      </dgm:t>
    </dgm:pt>
    <dgm:pt modelId="{1B66C35D-D656-4AB3-9157-4611FCBF42A6}" type="parTrans" cxnId="{36321BB4-3AD9-481E-A8CE-6BD14EA8C268}">
      <dgm:prSet/>
      <dgm:spPr/>
      <dgm:t>
        <a:bodyPr/>
        <a:lstStyle/>
        <a:p>
          <a:endParaRPr lang="fr-FR" b="0" cap="none" spc="0">
            <a:ln w="0"/>
            <a:solidFill>
              <a:schemeClr val="tx1"/>
            </a:solidFill>
            <a:effectLst>
              <a:outerShdw blurRad="38100" dist="19050" dir="2700000" algn="tl" rotWithShape="0">
                <a:schemeClr val="dk1">
                  <a:alpha val="40000"/>
                </a:schemeClr>
              </a:outerShdw>
            </a:effectLst>
          </a:endParaRPr>
        </a:p>
      </dgm:t>
    </dgm:pt>
    <dgm:pt modelId="{071FEF68-E429-450C-BB94-EA167098E108}" type="sibTrans" cxnId="{36321BB4-3AD9-481E-A8CE-6BD14EA8C268}">
      <dgm:prSet/>
      <dgm:spPr/>
      <dgm:t>
        <a:bodyPr/>
        <a:lstStyle/>
        <a:p>
          <a:endParaRPr lang="fr-FR" b="0" cap="none" spc="0">
            <a:ln w="0"/>
            <a:solidFill>
              <a:schemeClr val="tx1"/>
            </a:solidFill>
            <a:effectLst>
              <a:outerShdw blurRad="38100" dist="19050" dir="2700000" algn="tl" rotWithShape="0">
                <a:schemeClr val="dk1">
                  <a:alpha val="40000"/>
                </a:schemeClr>
              </a:outerShdw>
            </a:effectLst>
          </a:endParaRPr>
        </a:p>
      </dgm:t>
    </dgm:pt>
    <dgm:pt modelId="{53ADFD14-1A7D-4320-8764-2E6F8B2A8B2E}">
      <dgm:prSet phldrT="[Texte]"/>
      <dgm:spPr/>
      <dgm:t>
        <a:bodyPr/>
        <a:lstStyle/>
        <a:p>
          <a:r>
            <a:rPr lang="fr-FR" b="0" u="none" cap="none" spc="0" dirty="0">
              <a:ln w="0"/>
              <a:effectLst>
                <a:outerShdw blurRad="38100" dist="19050" dir="2700000" algn="tl" rotWithShape="0">
                  <a:schemeClr val="dk1">
                    <a:alpha val="40000"/>
                  </a:schemeClr>
                </a:outerShdw>
              </a:effectLst>
            </a:rPr>
            <a:t>Droit de repentir ou de retrait</a:t>
          </a:r>
        </a:p>
      </dgm:t>
    </dgm:pt>
    <dgm:pt modelId="{3890010F-A7E5-4836-B657-FEE4B3F947FC}" type="parTrans" cxnId="{25B2220B-CFD2-4232-B0F5-5C0A0912E80E}">
      <dgm:prSet/>
      <dgm:spPr/>
      <dgm:t>
        <a:bodyPr/>
        <a:lstStyle/>
        <a:p>
          <a:endParaRPr lang="fr-FR" b="0" cap="none" spc="0" dirty="0">
            <a:ln w="0"/>
            <a:solidFill>
              <a:schemeClr val="tx1"/>
            </a:solidFill>
            <a:effectLst>
              <a:outerShdw blurRad="38100" dist="19050" dir="2700000" algn="tl" rotWithShape="0">
                <a:schemeClr val="dk1">
                  <a:alpha val="40000"/>
                </a:schemeClr>
              </a:outerShdw>
            </a:effectLst>
          </a:endParaRPr>
        </a:p>
      </dgm:t>
    </dgm:pt>
    <dgm:pt modelId="{495D4997-C6B0-43AA-9B18-75F48FBC669C}" type="sibTrans" cxnId="{25B2220B-CFD2-4232-B0F5-5C0A0912E80E}">
      <dgm:prSet/>
      <dgm:spPr/>
      <dgm:t>
        <a:bodyPr/>
        <a:lstStyle/>
        <a:p>
          <a:endParaRPr lang="fr-FR" b="0" cap="none" spc="0">
            <a:ln w="0"/>
            <a:solidFill>
              <a:schemeClr val="tx1"/>
            </a:solidFill>
            <a:effectLst>
              <a:outerShdw blurRad="38100" dist="19050" dir="2700000" algn="tl" rotWithShape="0">
                <a:schemeClr val="dk1">
                  <a:alpha val="40000"/>
                </a:schemeClr>
              </a:outerShdw>
            </a:effectLst>
          </a:endParaRPr>
        </a:p>
      </dgm:t>
    </dgm:pt>
    <dgm:pt modelId="{C92E06FF-3A9E-400C-8363-137149891C0F}">
      <dgm:prSet phldrT="[Texte]"/>
      <dgm:spPr/>
      <dgm:t>
        <a:bodyPr/>
        <a:lstStyle/>
        <a:p>
          <a:r>
            <a:rPr lang="fr-FR" b="0" u="none" cap="none" spc="0" dirty="0">
              <a:ln w="0"/>
              <a:effectLst>
                <a:outerShdw blurRad="38100" dist="19050" dir="2700000" algn="tl" rotWithShape="0">
                  <a:schemeClr val="dk1">
                    <a:alpha val="40000"/>
                  </a:schemeClr>
                </a:outerShdw>
              </a:effectLst>
            </a:rPr>
            <a:t>Droit à la paternité</a:t>
          </a:r>
          <a:r>
            <a:rPr lang="fr-FR" b="0" cap="none" spc="0" dirty="0">
              <a:ln w="0"/>
              <a:effectLst>
                <a:outerShdw blurRad="38100" dist="19050" dir="2700000" algn="tl" rotWithShape="0">
                  <a:schemeClr val="dk1">
                    <a:alpha val="40000"/>
                  </a:schemeClr>
                </a:outerShdw>
              </a:effectLst>
            </a:rPr>
            <a:t> </a:t>
          </a:r>
        </a:p>
      </dgm:t>
    </dgm:pt>
    <dgm:pt modelId="{0A14FD98-F3B0-498C-AFB7-3D10FB67E6D9}" type="parTrans" cxnId="{90216826-41D9-417C-9388-657ABFC7D681}">
      <dgm:prSet/>
      <dgm:spPr/>
      <dgm:t>
        <a:bodyPr/>
        <a:lstStyle/>
        <a:p>
          <a:endParaRPr lang="fr-FR" b="0" cap="none" spc="0">
            <a:ln w="0"/>
            <a:solidFill>
              <a:schemeClr val="tx1"/>
            </a:solidFill>
            <a:effectLst>
              <a:outerShdw blurRad="38100" dist="19050" dir="2700000" algn="tl" rotWithShape="0">
                <a:schemeClr val="dk1">
                  <a:alpha val="40000"/>
                </a:schemeClr>
              </a:outerShdw>
            </a:effectLst>
          </a:endParaRPr>
        </a:p>
      </dgm:t>
    </dgm:pt>
    <dgm:pt modelId="{1A5DC6B7-5800-491A-916D-45A918C0F1C9}" type="sibTrans" cxnId="{90216826-41D9-417C-9388-657ABFC7D681}">
      <dgm:prSet/>
      <dgm:spPr/>
      <dgm:t>
        <a:bodyPr/>
        <a:lstStyle/>
        <a:p>
          <a:endParaRPr lang="fr-FR" b="0" cap="none" spc="0">
            <a:ln w="0"/>
            <a:solidFill>
              <a:schemeClr val="tx1"/>
            </a:solidFill>
            <a:effectLst>
              <a:outerShdw blurRad="38100" dist="19050" dir="2700000" algn="tl" rotWithShape="0">
                <a:schemeClr val="dk1">
                  <a:alpha val="40000"/>
                </a:schemeClr>
              </a:outerShdw>
            </a:effectLst>
          </a:endParaRPr>
        </a:p>
      </dgm:t>
    </dgm:pt>
    <dgm:pt modelId="{C9056495-D85F-4E4F-8312-CA8FC7D9BD70}">
      <dgm:prSet/>
      <dgm:spPr/>
      <dgm:t>
        <a:bodyPr/>
        <a:lstStyle/>
        <a:p>
          <a:r>
            <a:rPr lang="fr-FR" b="0" u="none" cap="none" spc="0" dirty="0">
              <a:ln w="0"/>
              <a:effectLst>
                <a:outerShdw blurRad="38100" dist="19050" dir="2700000" algn="tl" rotWithShape="0">
                  <a:schemeClr val="dk1">
                    <a:alpha val="40000"/>
                  </a:schemeClr>
                </a:outerShdw>
              </a:effectLst>
            </a:rPr>
            <a:t>Droit de livrer l’œuvre au public </a:t>
          </a:r>
        </a:p>
      </dgm:t>
    </dgm:pt>
    <dgm:pt modelId="{E8A0522A-87F1-4350-9E9E-35721DF43BEA}" type="parTrans" cxnId="{5173F817-947E-48F8-A0FC-8FA3F065D990}">
      <dgm:prSet/>
      <dgm:spPr/>
      <dgm:t>
        <a:bodyPr/>
        <a:lstStyle/>
        <a:p>
          <a:endParaRPr lang="fr-FR" b="0" cap="none" spc="0">
            <a:ln w="0"/>
            <a:solidFill>
              <a:schemeClr val="tx1"/>
            </a:solidFill>
            <a:effectLst>
              <a:outerShdw blurRad="38100" dist="19050" dir="2700000" algn="tl" rotWithShape="0">
                <a:schemeClr val="dk1">
                  <a:alpha val="40000"/>
                </a:schemeClr>
              </a:outerShdw>
            </a:effectLst>
          </a:endParaRPr>
        </a:p>
      </dgm:t>
    </dgm:pt>
    <dgm:pt modelId="{B1596150-F6E0-4558-8D2F-2331D0DFA6F4}" type="sibTrans" cxnId="{5173F817-947E-48F8-A0FC-8FA3F065D990}">
      <dgm:prSet/>
      <dgm:spPr/>
      <dgm:t>
        <a:bodyPr/>
        <a:lstStyle/>
        <a:p>
          <a:endParaRPr lang="fr-FR" b="0" cap="none" spc="0">
            <a:ln w="0"/>
            <a:solidFill>
              <a:schemeClr val="tx1"/>
            </a:solidFill>
            <a:effectLst>
              <a:outerShdw blurRad="38100" dist="19050" dir="2700000" algn="tl" rotWithShape="0">
                <a:schemeClr val="dk1">
                  <a:alpha val="40000"/>
                </a:schemeClr>
              </a:outerShdw>
            </a:effectLst>
          </a:endParaRPr>
        </a:p>
      </dgm:t>
    </dgm:pt>
    <dgm:pt modelId="{77C02BFF-4D1D-4FE7-8F51-D940B3AD74E7}" type="pres">
      <dgm:prSet presAssocID="{9E0B1AA4-DF3B-49CE-9F82-973A779C3901}" presName="Name0" presStyleCnt="0">
        <dgm:presLayoutVars>
          <dgm:chMax val="1"/>
          <dgm:dir/>
          <dgm:animLvl val="ctr"/>
          <dgm:resizeHandles val="exact"/>
        </dgm:presLayoutVars>
      </dgm:prSet>
      <dgm:spPr/>
    </dgm:pt>
    <dgm:pt modelId="{87869BD1-1C98-4B85-A602-32C5ED59D3B7}" type="pres">
      <dgm:prSet presAssocID="{9F5CDB58-DB06-4CE9-9A12-C5267F425378}" presName="centerShape" presStyleLbl="node0" presStyleIdx="0" presStyleCnt="1" custScaleX="156232" custScaleY="143450"/>
      <dgm:spPr/>
    </dgm:pt>
    <dgm:pt modelId="{CD80123D-A834-40A1-9FEF-980A49F49233}" type="pres">
      <dgm:prSet presAssocID="{1B66C35D-D656-4AB3-9157-4611FCBF42A6}" presName="parTrans" presStyleLbl="sibTrans2D1" presStyleIdx="0" presStyleCnt="4"/>
      <dgm:spPr/>
    </dgm:pt>
    <dgm:pt modelId="{F8B7DA21-6C5C-4277-860B-5FE269623161}" type="pres">
      <dgm:prSet presAssocID="{1B66C35D-D656-4AB3-9157-4611FCBF42A6}" presName="connectorText" presStyleLbl="sibTrans2D1" presStyleIdx="0" presStyleCnt="4"/>
      <dgm:spPr/>
    </dgm:pt>
    <dgm:pt modelId="{B7045879-2C86-4B91-84D7-3D6BCF642682}" type="pres">
      <dgm:prSet presAssocID="{3DC8950F-203F-4292-A34C-E8F10BE52CC6}" presName="node" presStyleLbl="node1" presStyleIdx="0" presStyleCnt="4" custScaleX="134782" custScaleY="121456">
        <dgm:presLayoutVars>
          <dgm:bulletEnabled val="1"/>
        </dgm:presLayoutVars>
      </dgm:prSet>
      <dgm:spPr/>
    </dgm:pt>
    <dgm:pt modelId="{40EFD011-6982-414A-90FB-8CEC70E60B20}" type="pres">
      <dgm:prSet presAssocID="{3890010F-A7E5-4836-B657-FEE4B3F947FC}" presName="parTrans" presStyleLbl="sibTrans2D1" presStyleIdx="1" presStyleCnt="4" custAng="10935168" custFlipHor="1" custScaleX="370034" custScaleY="108692" custLinFactNeighborX="97880" custLinFactNeighborY="-20567"/>
      <dgm:spPr/>
    </dgm:pt>
    <dgm:pt modelId="{4705DEC4-7E92-465C-A9B2-35182B02C1A3}" type="pres">
      <dgm:prSet presAssocID="{3890010F-A7E5-4836-B657-FEE4B3F947FC}" presName="connectorText" presStyleLbl="sibTrans2D1" presStyleIdx="1" presStyleCnt="4"/>
      <dgm:spPr/>
    </dgm:pt>
    <dgm:pt modelId="{AEE787D0-EAA3-4257-A9FA-729C2425921F}" type="pres">
      <dgm:prSet presAssocID="{53ADFD14-1A7D-4320-8764-2E6F8B2A8B2E}" presName="node" presStyleLbl="node1" presStyleIdx="1" presStyleCnt="4" custScaleX="148107" custScaleY="120874" custRadScaleRad="119245" custRadScaleInc="0">
        <dgm:presLayoutVars>
          <dgm:bulletEnabled val="1"/>
        </dgm:presLayoutVars>
      </dgm:prSet>
      <dgm:spPr/>
    </dgm:pt>
    <dgm:pt modelId="{DCBEECAF-CAD8-4CED-B4D4-7EE3534E82FC}" type="pres">
      <dgm:prSet presAssocID="{0A14FD98-F3B0-498C-AFB7-3D10FB67E6D9}" presName="parTrans" presStyleLbl="sibTrans2D1" presStyleIdx="2" presStyleCnt="4"/>
      <dgm:spPr/>
    </dgm:pt>
    <dgm:pt modelId="{3345EBB6-3E78-4110-B619-B31F6B76186D}" type="pres">
      <dgm:prSet presAssocID="{0A14FD98-F3B0-498C-AFB7-3D10FB67E6D9}" presName="connectorText" presStyleLbl="sibTrans2D1" presStyleIdx="2" presStyleCnt="4"/>
      <dgm:spPr/>
    </dgm:pt>
    <dgm:pt modelId="{42312AE8-D082-4058-9A6E-57CEA95538FF}" type="pres">
      <dgm:prSet presAssocID="{C92E06FF-3A9E-400C-8363-137149891C0F}" presName="node" presStyleLbl="node1" presStyleIdx="2" presStyleCnt="4" custScaleX="138778" custScaleY="128188" custRadScaleRad="110127" custRadScaleInc="-6596">
        <dgm:presLayoutVars>
          <dgm:bulletEnabled val="1"/>
        </dgm:presLayoutVars>
      </dgm:prSet>
      <dgm:spPr/>
    </dgm:pt>
    <dgm:pt modelId="{94CAF4F6-13F9-48C4-851D-B0D9D63D7CC0}" type="pres">
      <dgm:prSet presAssocID="{E8A0522A-87F1-4350-9E9E-35721DF43BEA}" presName="parTrans" presStyleLbl="sibTrans2D1" presStyleIdx="3" presStyleCnt="4"/>
      <dgm:spPr/>
    </dgm:pt>
    <dgm:pt modelId="{4678D2FF-AC71-4F29-B8CD-110F2CB95E1C}" type="pres">
      <dgm:prSet presAssocID="{E8A0522A-87F1-4350-9E9E-35721DF43BEA}" presName="connectorText" presStyleLbl="sibTrans2D1" presStyleIdx="3" presStyleCnt="4"/>
      <dgm:spPr/>
    </dgm:pt>
    <dgm:pt modelId="{C8DB2C21-345E-4C61-A5B7-8DC7B3C84081}" type="pres">
      <dgm:prSet presAssocID="{C9056495-D85F-4E4F-8312-CA8FC7D9BD70}" presName="node" presStyleLbl="node1" presStyleIdx="3" presStyleCnt="4" custScaleX="133694" custScaleY="125499" custRadScaleRad="112833" custRadScaleInc="-804">
        <dgm:presLayoutVars>
          <dgm:bulletEnabled val="1"/>
        </dgm:presLayoutVars>
      </dgm:prSet>
      <dgm:spPr/>
    </dgm:pt>
  </dgm:ptLst>
  <dgm:cxnLst>
    <dgm:cxn modelId="{25B2220B-CFD2-4232-B0F5-5C0A0912E80E}" srcId="{9F5CDB58-DB06-4CE9-9A12-C5267F425378}" destId="{53ADFD14-1A7D-4320-8764-2E6F8B2A8B2E}" srcOrd="1" destOrd="0" parTransId="{3890010F-A7E5-4836-B657-FEE4B3F947FC}" sibTransId="{495D4997-C6B0-43AA-9B18-75F48FBC669C}"/>
    <dgm:cxn modelId="{8E178312-6620-43B1-A673-A1EAF58906AB}" type="presOf" srcId="{9F5CDB58-DB06-4CE9-9A12-C5267F425378}" destId="{87869BD1-1C98-4B85-A602-32C5ED59D3B7}" srcOrd="0" destOrd="0" presId="urn:microsoft.com/office/officeart/2005/8/layout/radial5"/>
    <dgm:cxn modelId="{5173F817-947E-48F8-A0FC-8FA3F065D990}" srcId="{9F5CDB58-DB06-4CE9-9A12-C5267F425378}" destId="{C9056495-D85F-4E4F-8312-CA8FC7D9BD70}" srcOrd="3" destOrd="0" parTransId="{E8A0522A-87F1-4350-9E9E-35721DF43BEA}" sibTransId="{B1596150-F6E0-4558-8D2F-2331D0DFA6F4}"/>
    <dgm:cxn modelId="{90216826-41D9-417C-9388-657ABFC7D681}" srcId="{9F5CDB58-DB06-4CE9-9A12-C5267F425378}" destId="{C92E06FF-3A9E-400C-8363-137149891C0F}" srcOrd="2" destOrd="0" parTransId="{0A14FD98-F3B0-498C-AFB7-3D10FB67E6D9}" sibTransId="{1A5DC6B7-5800-491A-916D-45A918C0F1C9}"/>
    <dgm:cxn modelId="{51C2DE29-6872-4102-BAAF-6D110403D4D9}" type="presOf" srcId="{E8A0522A-87F1-4350-9E9E-35721DF43BEA}" destId="{94CAF4F6-13F9-48C4-851D-B0D9D63D7CC0}" srcOrd="0" destOrd="0" presId="urn:microsoft.com/office/officeart/2005/8/layout/radial5"/>
    <dgm:cxn modelId="{A4992532-AE10-49FF-ADEB-4AC372D27D9D}" type="presOf" srcId="{1B66C35D-D656-4AB3-9157-4611FCBF42A6}" destId="{CD80123D-A834-40A1-9FEF-980A49F49233}" srcOrd="0" destOrd="0" presId="urn:microsoft.com/office/officeart/2005/8/layout/radial5"/>
    <dgm:cxn modelId="{4DDA5B3A-1D68-4277-9B5F-3F7506E0BDCE}" type="presOf" srcId="{0A14FD98-F3B0-498C-AFB7-3D10FB67E6D9}" destId="{DCBEECAF-CAD8-4CED-B4D4-7EE3534E82FC}" srcOrd="0" destOrd="0" presId="urn:microsoft.com/office/officeart/2005/8/layout/radial5"/>
    <dgm:cxn modelId="{ADEFC160-079D-4964-B8AC-16D906F98144}" srcId="{9E0B1AA4-DF3B-49CE-9F82-973A779C3901}" destId="{9F5CDB58-DB06-4CE9-9A12-C5267F425378}" srcOrd="0" destOrd="0" parTransId="{ABC96DDF-711D-40AD-B96E-7FF8BDD72EDA}" sibTransId="{14B553D8-3834-4D22-8ECB-78D6F0639A99}"/>
    <dgm:cxn modelId="{F264A84E-1273-4B2C-95E5-9FA0184C0844}" type="presOf" srcId="{53ADFD14-1A7D-4320-8764-2E6F8B2A8B2E}" destId="{AEE787D0-EAA3-4257-A9FA-729C2425921F}" srcOrd="0" destOrd="0" presId="urn:microsoft.com/office/officeart/2005/8/layout/radial5"/>
    <dgm:cxn modelId="{CE21DE74-62AD-41E9-86CB-AF5F2B15B805}" type="presOf" srcId="{C9056495-D85F-4E4F-8312-CA8FC7D9BD70}" destId="{C8DB2C21-345E-4C61-A5B7-8DC7B3C84081}" srcOrd="0" destOrd="0" presId="urn:microsoft.com/office/officeart/2005/8/layout/radial5"/>
    <dgm:cxn modelId="{C028B857-05E0-4414-B490-102959FA9663}" type="presOf" srcId="{0A14FD98-F3B0-498C-AFB7-3D10FB67E6D9}" destId="{3345EBB6-3E78-4110-B619-B31F6B76186D}" srcOrd="1" destOrd="0" presId="urn:microsoft.com/office/officeart/2005/8/layout/radial5"/>
    <dgm:cxn modelId="{545C847E-0271-41C9-B9C6-EAB7AEE5E9D0}" type="presOf" srcId="{3890010F-A7E5-4836-B657-FEE4B3F947FC}" destId="{40EFD011-6982-414A-90FB-8CEC70E60B20}" srcOrd="0" destOrd="0" presId="urn:microsoft.com/office/officeart/2005/8/layout/radial5"/>
    <dgm:cxn modelId="{950EA98D-C7F5-488A-BABC-BCFFA1F81586}" type="presOf" srcId="{1B66C35D-D656-4AB3-9157-4611FCBF42A6}" destId="{F8B7DA21-6C5C-4277-860B-5FE269623161}" srcOrd="1" destOrd="0" presId="urn:microsoft.com/office/officeart/2005/8/layout/radial5"/>
    <dgm:cxn modelId="{F11983A2-205D-450E-9C3E-552E86731263}" type="presOf" srcId="{E8A0522A-87F1-4350-9E9E-35721DF43BEA}" destId="{4678D2FF-AC71-4F29-B8CD-110F2CB95E1C}" srcOrd="1" destOrd="0" presId="urn:microsoft.com/office/officeart/2005/8/layout/radial5"/>
    <dgm:cxn modelId="{9635CDA4-34A5-46B4-AD4C-794A6BDFF9ED}" type="presOf" srcId="{C92E06FF-3A9E-400C-8363-137149891C0F}" destId="{42312AE8-D082-4058-9A6E-57CEA95538FF}" srcOrd="0" destOrd="0" presId="urn:microsoft.com/office/officeart/2005/8/layout/radial5"/>
    <dgm:cxn modelId="{A3E455A5-67E4-4927-9E78-F27D2A1BA854}" type="presOf" srcId="{9E0B1AA4-DF3B-49CE-9F82-973A779C3901}" destId="{77C02BFF-4D1D-4FE7-8F51-D940B3AD74E7}" srcOrd="0" destOrd="0" presId="urn:microsoft.com/office/officeart/2005/8/layout/radial5"/>
    <dgm:cxn modelId="{36321BB4-3AD9-481E-A8CE-6BD14EA8C268}" srcId="{9F5CDB58-DB06-4CE9-9A12-C5267F425378}" destId="{3DC8950F-203F-4292-A34C-E8F10BE52CC6}" srcOrd="0" destOrd="0" parTransId="{1B66C35D-D656-4AB3-9157-4611FCBF42A6}" sibTransId="{071FEF68-E429-450C-BB94-EA167098E108}"/>
    <dgm:cxn modelId="{100280B5-46CC-4DD8-9E21-7CBA505B09C1}" type="presOf" srcId="{3DC8950F-203F-4292-A34C-E8F10BE52CC6}" destId="{B7045879-2C86-4B91-84D7-3D6BCF642682}" srcOrd="0" destOrd="0" presId="urn:microsoft.com/office/officeart/2005/8/layout/radial5"/>
    <dgm:cxn modelId="{AB66BCE1-FB5F-4ED7-9F9B-5D2CD05EF048}" type="presOf" srcId="{3890010F-A7E5-4836-B657-FEE4B3F947FC}" destId="{4705DEC4-7E92-465C-A9B2-35182B02C1A3}" srcOrd="1" destOrd="0" presId="urn:microsoft.com/office/officeart/2005/8/layout/radial5"/>
    <dgm:cxn modelId="{0D82DAC5-F15B-4156-ABEB-F262E90A4EED}" type="presParOf" srcId="{77C02BFF-4D1D-4FE7-8F51-D940B3AD74E7}" destId="{87869BD1-1C98-4B85-A602-32C5ED59D3B7}" srcOrd="0" destOrd="0" presId="urn:microsoft.com/office/officeart/2005/8/layout/radial5"/>
    <dgm:cxn modelId="{996B3845-9531-4D93-96EC-CCC05B92DC74}" type="presParOf" srcId="{77C02BFF-4D1D-4FE7-8F51-D940B3AD74E7}" destId="{CD80123D-A834-40A1-9FEF-980A49F49233}" srcOrd="1" destOrd="0" presId="urn:microsoft.com/office/officeart/2005/8/layout/radial5"/>
    <dgm:cxn modelId="{A0E7DEB9-A62F-4BF4-A1A7-245719A72D5E}" type="presParOf" srcId="{CD80123D-A834-40A1-9FEF-980A49F49233}" destId="{F8B7DA21-6C5C-4277-860B-5FE269623161}" srcOrd="0" destOrd="0" presId="urn:microsoft.com/office/officeart/2005/8/layout/radial5"/>
    <dgm:cxn modelId="{4516ADB7-B341-425B-BDC6-E621B62B013F}" type="presParOf" srcId="{77C02BFF-4D1D-4FE7-8F51-D940B3AD74E7}" destId="{B7045879-2C86-4B91-84D7-3D6BCF642682}" srcOrd="2" destOrd="0" presId="urn:microsoft.com/office/officeart/2005/8/layout/radial5"/>
    <dgm:cxn modelId="{C889F33E-2038-4481-B141-F9B9648C39EC}" type="presParOf" srcId="{77C02BFF-4D1D-4FE7-8F51-D940B3AD74E7}" destId="{40EFD011-6982-414A-90FB-8CEC70E60B20}" srcOrd="3" destOrd="0" presId="urn:microsoft.com/office/officeart/2005/8/layout/radial5"/>
    <dgm:cxn modelId="{9A331072-D8A8-4F9A-BBD4-B9636D90F0CB}" type="presParOf" srcId="{40EFD011-6982-414A-90FB-8CEC70E60B20}" destId="{4705DEC4-7E92-465C-A9B2-35182B02C1A3}" srcOrd="0" destOrd="0" presId="urn:microsoft.com/office/officeart/2005/8/layout/radial5"/>
    <dgm:cxn modelId="{A3C9580F-F570-435D-831E-C0772C7A58E2}" type="presParOf" srcId="{77C02BFF-4D1D-4FE7-8F51-D940B3AD74E7}" destId="{AEE787D0-EAA3-4257-A9FA-729C2425921F}" srcOrd="4" destOrd="0" presId="urn:microsoft.com/office/officeart/2005/8/layout/radial5"/>
    <dgm:cxn modelId="{85A5B40A-9891-4E31-A2CE-4B8639B34DBA}" type="presParOf" srcId="{77C02BFF-4D1D-4FE7-8F51-D940B3AD74E7}" destId="{DCBEECAF-CAD8-4CED-B4D4-7EE3534E82FC}" srcOrd="5" destOrd="0" presId="urn:microsoft.com/office/officeart/2005/8/layout/radial5"/>
    <dgm:cxn modelId="{CE4709A9-0498-4C25-83F1-53847A4E7AC2}" type="presParOf" srcId="{DCBEECAF-CAD8-4CED-B4D4-7EE3534E82FC}" destId="{3345EBB6-3E78-4110-B619-B31F6B76186D}" srcOrd="0" destOrd="0" presId="urn:microsoft.com/office/officeart/2005/8/layout/radial5"/>
    <dgm:cxn modelId="{EDAFC619-F3B4-49C7-90A4-956B6CBC4A74}" type="presParOf" srcId="{77C02BFF-4D1D-4FE7-8F51-D940B3AD74E7}" destId="{42312AE8-D082-4058-9A6E-57CEA95538FF}" srcOrd="6" destOrd="0" presId="urn:microsoft.com/office/officeart/2005/8/layout/radial5"/>
    <dgm:cxn modelId="{9696C117-2763-4825-A367-6ED4A4C410BD}" type="presParOf" srcId="{77C02BFF-4D1D-4FE7-8F51-D940B3AD74E7}" destId="{94CAF4F6-13F9-48C4-851D-B0D9D63D7CC0}" srcOrd="7" destOrd="0" presId="urn:microsoft.com/office/officeart/2005/8/layout/radial5"/>
    <dgm:cxn modelId="{40B73D0D-06A3-4752-BB96-93ABC5288C80}" type="presParOf" srcId="{94CAF4F6-13F9-48C4-851D-B0D9D63D7CC0}" destId="{4678D2FF-AC71-4F29-B8CD-110F2CB95E1C}" srcOrd="0" destOrd="0" presId="urn:microsoft.com/office/officeart/2005/8/layout/radial5"/>
    <dgm:cxn modelId="{FC984A5E-3C0D-4E80-974A-4692B3ADA1F6}" type="presParOf" srcId="{77C02BFF-4D1D-4FE7-8F51-D940B3AD74E7}" destId="{C8DB2C21-345E-4C61-A5B7-8DC7B3C84081}"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869BD1-1C98-4B85-A602-32C5ED59D3B7}">
      <dsp:nvSpPr>
        <dsp:cNvPr id="0" name=""/>
        <dsp:cNvSpPr/>
      </dsp:nvSpPr>
      <dsp:spPr>
        <a:xfrm>
          <a:off x="4228681" y="1793851"/>
          <a:ext cx="2158317" cy="198173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b="0" u="none" kern="1200" cap="none" spc="0" dirty="0">
              <a:ln w="0"/>
              <a:effectLst>
                <a:outerShdw blurRad="38100" dist="19050" dir="2700000" algn="tl" rotWithShape="0">
                  <a:schemeClr val="dk1">
                    <a:alpha val="40000"/>
                  </a:schemeClr>
                </a:outerShdw>
              </a:effectLst>
            </a:rPr>
            <a:t>Attributs d’ordre intellectuel et moral</a:t>
          </a:r>
        </a:p>
      </dsp:txBody>
      <dsp:txXfrm>
        <a:off x="4544759" y="2084070"/>
        <a:ext cx="1526161" cy="1401298"/>
      </dsp:txXfrm>
    </dsp:sp>
    <dsp:sp modelId="{CD80123D-A834-40A1-9FEF-980A49F49233}">
      <dsp:nvSpPr>
        <dsp:cNvPr id="0" name=""/>
        <dsp:cNvSpPr/>
      </dsp:nvSpPr>
      <dsp:spPr>
        <a:xfrm rot="16200000">
          <a:off x="5259709" y="1454778"/>
          <a:ext cx="96262" cy="50196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fr-FR" sz="2300" b="0" kern="1200" cap="none" spc="0">
            <a:ln w="0"/>
            <a:solidFill>
              <a:schemeClr val="tx1"/>
            </a:solidFill>
            <a:effectLst>
              <a:outerShdw blurRad="38100" dist="19050" dir="2700000" algn="tl" rotWithShape="0">
                <a:schemeClr val="dk1">
                  <a:alpha val="40000"/>
                </a:schemeClr>
              </a:outerShdw>
            </a:effectLst>
          </a:endParaRPr>
        </a:p>
      </dsp:txBody>
      <dsp:txXfrm>
        <a:off x="5274149" y="1569612"/>
        <a:ext cx="67383" cy="301181"/>
      </dsp:txXfrm>
    </dsp:sp>
    <dsp:sp modelId="{B7045879-2C86-4B91-84D7-3D6BCF642682}">
      <dsp:nvSpPr>
        <dsp:cNvPr id="0" name=""/>
        <dsp:cNvSpPr/>
      </dsp:nvSpPr>
      <dsp:spPr>
        <a:xfrm>
          <a:off x="4312893" y="-180926"/>
          <a:ext cx="1989894" cy="1793151"/>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b="0" u="none" kern="1200" cap="none" spc="0">
              <a:ln w="0"/>
              <a:effectLst>
                <a:outerShdw blurRad="38100" dist="19050" dir="2700000" algn="tl" rotWithShape="0">
                  <a:schemeClr val="dk1">
                    <a:alpha val="40000"/>
                  </a:schemeClr>
                </a:outerShdw>
              </a:effectLst>
            </a:rPr>
            <a:t>Droit au respect de l’œuvre</a:t>
          </a:r>
          <a:r>
            <a:rPr lang="fr-FR" sz="2400" b="0" kern="1200" cap="none" spc="0">
              <a:ln w="0"/>
              <a:effectLst>
                <a:outerShdw blurRad="38100" dist="19050" dir="2700000" algn="tl" rotWithShape="0">
                  <a:schemeClr val="dk1">
                    <a:alpha val="40000"/>
                  </a:schemeClr>
                </a:outerShdw>
              </a:effectLst>
            </a:rPr>
            <a:t> </a:t>
          </a:r>
          <a:endParaRPr lang="fr-FR" sz="2400" b="0" kern="1200" cap="none" spc="0" dirty="0">
            <a:ln w="0"/>
            <a:effectLst>
              <a:outerShdw blurRad="38100" dist="19050" dir="2700000" algn="tl" rotWithShape="0">
                <a:schemeClr val="dk1">
                  <a:alpha val="40000"/>
                </a:schemeClr>
              </a:outerShdw>
            </a:effectLst>
          </a:endParaRPr>
        </a:p>
      </dsp:txBody>
      <dsp:txXfrm>
        <a:off x="4604306" y="81675"/>
        <a:ext cx="1407068" cy="1267949"/>
      </dsp:txXfrm>
    </dsp:sp>
    <dsp:sp modelId="{40EFD011-6982-414A-90FB-8CEC70E60B20}">
      <dsp:nvSpPr>
        <dsp:cNvPr id="0" name=""/>
        <dsp:cNvSpPr/>
      </dsp:nvSpPr>
      <dsp:spPr>
        <a:xfrm rot="10664832" flipH="1">
          <a:off x="6393831" y="2408679"/>
          <a:ext cx="578143" cy="54560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fr-FR" sz="2400" b="0" kern="1200" cap="none" spc="0" dirty="0">
            <a:ln w="0"/>
            <a:solidFill>
              <a:schemeClr val="tx1"/>
            </a:solidFill>
            <a:effectLst>
              <a:outerShdw blurRad="38100" dist="19050" dir="2700000" algn="tl" rotWithShape="0">
                <a:schemeClr val="dk1">
                  <a:alpha val="40000"/>
                </a:schemeClr>
              </a:outerShdw>
            </a:effectLst>
          </a:endParaRPr>
        </a:p>
      </dsp:txBody>
      <dsp:txXfrm>
        <a:off x="6393894" y="2521016"/>
        <a:ext cx="414463" cy="327360"/>
      </dsp:txXfrm>
    </dsp:sp>
    <dsp:sp modelId="{AEE787D0-EAA3-4257-A9FA-729C2425921F}">
      <dsp:nvSpPr>
        <dsp:cNvPr id="0" name=""/>
        <dsp:cNvSpPr/>
      </dsp:nvSpPr>
      <dsp:spPr>
        <a:xfrm>
          <a:off x="6681793" y="1892440"/>
          <a:ext cx="2186621" cy="1784559"/>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b="0" u="none" kern="1200" cap="none" spc="0" dirty="0">
              <a:ln w="0"/>
              <a:effectLst>
                <a:outerShdw blurRad="38100" dist="19050" dir="2700000" algn="tl" rotWithShape="0">
                  <a:schemeClr val="dk1">
                    <a:alpha val="40000"/>
                  </a:schemeClr>
                </a:outerShdw>
              </a:effectLst>
            </a:rPr>
            <a:t>Droit de repentir ou de retrait</a:t>
          </a:r>
        </a:p>
      </dsp:txBody>
      <dsp:txXfrm>
        <a:off x="7002016" y="2153783"/>
        <a:ext cx="1546175" cy="1261873"/>
      </dsp:txXfrm>
    </dsp:sp>
    <dsp:sp modelId="{DCBEECAF-CAD8-4CED-B4D4-7EE3534E82FC}">
      <dsp:nvSpPr>
        <dsp:cNvPr id="0" name=""/>
        <dsp:cNvSpPr/>
      </dsp:nvSpPr>
      <dsp:spPr>
        <a:xfrm rot="5204172">
          <a:off x="5332264" y="3588527"/>
          <a:ext cx="71452" cy="50196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fr-FR" sz="2300" b="0" kern="1200" cap="none" spc="0">
            <a:ln w="0"/>
            <a:solidFill>
              <a:schemeClr val="tx1"/>
            </a:solidFill>
            <a:effectLst>
              <a:outerShdw blurRad="38100" dist="19050" dir="2700000" algn="tl" rotWithShape="0">
                <a:schemeClr val="dk1">
                  <a:alpha val="40000"/>
                </a:schemeClr>
              </a:outerShdw>
            </a:effectLst>
          </a:endParaRPr>
        </a:p>
      </dsp:txBody>
      <dsp:txXfrm>
        <a:off x="5342372" y="3678220"/>
        <a:ext cx="50016" cy="301181"/>
      </dsp:txXfrm>
    </dsp:sp>
    <dsp:sp modelId="{42312AE8-D082-4058-9A6E-57CEA95538FF}">
      <dsp:nvSpPr>
        <dsp:cNvPr id="0" name=""/>
        <dsp:cNvSpPr/>
      </dsp:nvSpPr>
      <dsp:spPr>
        <a:xfrm>
          <a:off x="4401385" y="3907519"/>
          <a:ext cx="2048890" cy="1892541"/>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b="0" u="none" kern="1200" cap="none" spc="0" dirty="0">
              <a:ln w="0"/>
              <a:effectLst>
                <a:outerShdw blurRad="38100" dist="19050" dir="2700000" algn="tl" rotWithShape="0">
                  <a:schemeClr val="dk1">
                    <a:alpha val="40000"/>
                  </a:schemeClr>
                </a:outerShdw>
              </a:effectLst>
            </a:rPr>
            <a:t>Droit à la paternité</a:t>
          </a:r>
          <a:r>
            <a:rPr lang="fr-FR" sz="2400" b="0" kern="1200" cap="none" spc="0" dirty="0">
              <a:ln w="0"/>
              <a:effectLst>
                <a:outerShdw blurRad="38100" dist="19050" dir="2700000" algn="tl" rotWithShape="0">
                  <a:schemeClr val="dk1">
                    <a:alpha val="40000"/>
                  </a:schemeClr>
                </a:outerShdw>
              </a:effectLst>
            </a:rPr>
            <a:t> </a:t>
          </a:r>
        </a:p>
      </dsp:txBody>
      <dsp:txXfrm>
        <a:off x="4701438" y="4184675"/>
        <a:ext cx="1448784" cy="1338229"/>
      </dsp:txXfrm>
    </dsp:sp>
    <dsp:sp modelId="{94CAF4F6-13F9-48C4-851D-B0D9D63D7CC0}">
      <dsp:nvSpPr>
        <dsp:cNvPr id="0" name=""/>
        <dsp:cNvSpPr/>
      </dsp:nvSpPr>
      <dsp:spPr>
        <a:xfrm rot="10778292">
          <a:off x="4027314" y="2541372"/>
          <a:ext cx="142319" cy="50196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fr-FR" sz="2300" b="0" kern="1200" cap="none" spc="0">
            <a:ln w="0"/>
            <a:solidFill>
              <a:schemeClr val="tx1"/>
            </a:solidFill>
            <a:effectLst>
              <a:outerShdw blurRad="38100" dist="19050" dir="2700000" algn="tl" rotWithShape="0">
                <a:schemeClr val="dk1">
                  <a:alpha val="40000"/>
                </a:schemeClr>
              </a:outerShdw>
            </a:effectLst>
          </a:endParaRPr>
        </a:p>
      </dsp:txBody>
      <dsp:txXfrm rot="10800000">
        <a:off x="4070010" y="2641631"/>
        <a:ext cx="99623" cy="301181"/>
      </dsp:txXfrm>
    </dsp:sp>
    <dsp:sp modelId="{C8DB2C21-345E-4C61-A5B7-8DC7B3C84081}">
      <dsp:nvSpPr>
        <dsp:cNvPr id="0" name=""/>
        <dsp:cNvSpPr/>
      </dsp:nvSpPr>
      <dsp:spPr>
        <a:xfrm>
          <a:off x="1986377" y="1873041"/>
          <a:ext cx="1973831" cy="1852841"/>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b="0" u="none" kern="1200" cap="none" spc="0" dirty="0">
              <a:ln w="0"/>
              <a:effectLst>
                <a:outerShdw blurRad="38100" dist="19050" dir="2700000" algn="tl" rotWithShape="0">
                  <a:schemeClr val="dk1">
                    <a:alpha val="40000"/>
                  </a:schemeClr>
                </a:outerShdw>
              </a:effectLst>
            </a:rPr>
            <a:t>Droit de livrer l’œuvre au public </a:t>
          </a:r>
        </a:p>
      </dsp:txBody>
      <dsp:txXfrm>
        <a:off x="2275438" y="2144383"/>
        <a:ext cx="1395709" cy="1310157"/>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7E32B6-5823-419E-A81D-9B3471222C4C}" type="datetimeFigureOut">
              <a:rPr lang="fr-FR" smtClean="0"/>
              <a:t>05/10/2023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8DDB9-0AA8-4C19-B6CC-7B0BC7C52792}" type="slidenum">
              <a:rPr lang="fr-FR" smtClean="0"/>
              <a:t>‹N°›</a:t>
            </a:fld>
            <a:endParaRPr lang="fr-FR"/>
          </a:p>
        </p:txBody>
      </p:sp>
    </p:spTree>
    <p:extLst>
      <p:ext uri="{BB962C8B-B14F-4D97-AF65-F5344CB8AC3E}">
        <p14:creationId xmlns:p14="http://schemas.microsoft.com/office/powerpoint/2010/main" val="631465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txBox="1">
            <a:spLocks noGrp="1"/>
          </p:cNvSpPr>
          <p:nvPr>
            <p:ph type="sldNum" sz="quarter" idx="5"/>
          </p:nvPr>
        </p:nvSpPr>
        <p:spPr>
          <a:ln/>
        </p:spPr>
        <p:txBody>
          <a:bodyPr wrap="square" lIns="0" tIns="0" rIns="0" bIns="0" anchor="b" anchorCtr="0">
            <a:noAutofit/>
          </a:bodyPr>
          <a:lstStyle/>
          <a:p>
            <a:pPr lvl="0"/>
            <a:fld id="{71380549-1FE8-4A8F-9C52-3C251C4327C6}" type="slidenum">
              <a:t>15</a:t>
            </a:fld>
            <a:endParaRPr lang="fr-FR"/>
          </a:p>
        </p:txBody>
      </p:sp>
      <p:sp>
        <p:nvSpPr>
          <p:cNvPr id="2" name="Espace réservé de l'image des diapositives 1"/>
          <p:cNvSpPr>
            <a:spLocks noGrp="1" noRot="1" noChangeAspect="1" noResize="1"/>
          </p:cNvSpPr>
          <p:nvPr>
            <p:ph type="sldImg"/>
          </p:nvPr>
        </p:nvSpPr>
        <p:spPr>
          <a:xfrm>
            <a:off x="217488" y="812800"/>
            <a:ext cx="7123112" cy="4006850"/>
          </a:xfrm>
          <a:solidFill>
            <a:srgbClr val="4F81BD"/>
          </a:solidFill>
          <a:ln w="25560">
            <a:solidFill>
              <a:srgbClr val="385D8A"/>
            </a:solidFill>
            <a:prstDash val="solid"/>
          </a:ln>
        </p:spPr>
      </p:sp>
      <p:sp>
        <p:nvSpPr>
          <p:cNvPr id="3" name="Espace réservé des notes 2"/>
          <p:cNvSpPr txBox="1">
            <a:spLocks noGrp="1"/>
          </p:cNvSpPr>
          <p:nvPr>
            <p:ph type="body" sz="quarter" idx="1"/>
          </p:nvPr>
        </p:nvSpPr>
        <p:spPr>
          <a:xfrm>
            <a:off x="755280" y="5078160"/>
            <a:ext cx="6047279" cy="4810680"/>
          </a:xfrm>
        </p:spPr>
        <p:txBody>
          <a:bodyPr>
            <a:spAutoFit/>
          </a:bodyPr>
          <a:lstStyle/>
          <a:p>
            <a:endParaRPr lang="fr-FR" sz="2810">
              <a:latin typeface="Arial" pitchFamily="18"/>
              <a:cs typeface="Arial" pitchFamily="2"/>
            </a:endParaRPr>
          </a:p>
        </p:txBody>
      </p:sp>
    </p:spTree>
    <p:extLst>
      <p:ext uri="{BB962C8B-B14F-4D97-AF65-F5344CB8AC3E}">
        <p14:creationId xmlns:p14="http://schemas.microsoft.com/office/powerpoint/2010/main" val="1180554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478DDB9-0AA8-4C19-B6CC-7B0BC7C52792}" type="slidenum">
              <a:rPr lang="fr-FR" smtClean="0"/>
              <a:t>16</a:t>
            </a:fld>
            <a:endParaRPr lang="fr-FR"/>
          </a:p>
        </p:txBody>
      </p:sp>
    </p:spTree>
    <p:extLst>
      <p:ext uri="{BB962C8B-B14F-4D97-AF65-F5344CB8AC3E}">
        <p14:creationId xmlns:p14="http://schemas.microsoft.com/office/powerpoint/2010/main" val="3435137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55535B4-0AF2-45DE-8A89-066450F52E6C}" type="datetimeFigureOut">
              <a:rPr lang="fr-FR" smtClean="0"/>
              <a:t>05/10/2023</a:t>
            </a:fld>
            <a:endParaRPr lang="fr-FR"/>
          </a:p>
        </p:txBody>
      </p:sp>
      <p:sp>
        <p:nvSpPr>
          <p:cNvPr id="5" name="Footer Placeholder 4"/>
          <p:cNvSpPr>
            <a:spLocks noGrp="1"/>
          </p:cNvSpPr>
          <p:nvPr>
            <p:ph type="ftr" sz="quarter" idx="11"/>
          </p:nvPr>
        </p:nvSpPr>
        <p:spPr>
          <a:xfrm>
            <a:off x="2692397" y="5037663"/>
            <a:ext cx="5214635" cy="279400"/>
          </a:xfrm>
        </p:spPr>
        <p:txBody>
          <a:bodyPr/>
          <a:lstStyle/>
          <a:p>
            <a:endParaRPr lang="fr-FR"/>
          </a:p>
        </p:txBody>
      </p:sp>
      <p:sp>
        <p:nvSpPr>
          <p:cNvPr id="6" name="Slide Number Placeholder 5"/>
          <p:cNvSpPr>
            <a:spLocks noGrp="1"/>
          </p:cNvSpPr>
          <p:nvPr>
            <p:ph type="sldNum" sz="quarter" idx="12"/>
          </p:nvPr>
        </p:nvSpPr>
        <p:spPr>
          <a:xfrm>
            <a:off x="8956900" y="5037663"/>
            <a:ext cx="551167" cy="279400"/>
          </a:xfrm>
        </p:spPr>
        <p:txBody>
          <a:bodyPr/>
          <a:lstStyle/>
          <a:p>
            <a:fld id="{E657F56E-6E21-46AD-BCB8-3E8188CD3832}" type="slidenum">
              <a:rPr lang="fr-FR" smtClean="0"/>
              <a:t>‹N°›</a:t>
            </a:fld>
            <a:endParaRPr lang="fr-F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0898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5535B4-0AF2-45DE-8A89-066450F52E6C}" type="datetimeFigureOut">
              <a:rPr lang="fr-FR" smtClean="0"/>
              <a:t>05/10/2023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657F56E-6E21-46AD-BCB8-3E8188CD3832}" type="slidenum">
              <a:rPr lang="fr-FR" smtClean="0"/>
              <a:t>‹N°›</a:t>
            </a:fld>
            <a:endParaRPr lang="fr-FR"/>
          </a:p>
        </p:txBody>
      </p:sp>
    </p:spTree>
    <p:extLst>
      <p:ext uri="{BB962C8B-B14F-4D97-AF65-F5344CB8AC3E}">
        <p14:creationId xmlns:p14="http://schemas.microsoft.com/office/powerpoint/2010/main" val="3026651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5535B4-0AF2-45DE-8A89-066450F52E6C}" type="datetimeFigureOut">
              <a:rPr lang="fr-FR" smtClean="0"/>
              <a:t>05/10/2023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657F56E-6E21-46AD-BCB8-3E8188CD3832}" type="slidenum">
              <a:rPr lang="fr-FR" smtClean="0"/>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3592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55535B4-0AF2-45DE-8A89-066450F52E6C}" type="datetimeFigureOut">
              <a:rPr lang="fr-FR" smtClean="0"/>
              <a:t>05/10/2023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657F56E-6E21-46AD-BCB8-3E8188CD3832}" type="slidenum">
              <a:rPr lang="fr-FR" smtClean="0"/>
              <a:t>‹N°›</a:t>
            </a:fld>
            <a:endParaRPr lang="fr-FR"/>
          </a:p>
        </p:txBody>
      </p:sp>
    </p:spTree>
    <p:extLst>
      <p:ext uri="{BB962C8B-B14F-4D97-AF65-F5344CB8AC3E}">
        <p14:creationId xmlns:p14="http://schemas.microsoft.com/office/powerpoint/2010/main" val="2748160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55535B4-0AF2-45DE-8A89-066450F52E6C}" type="datetimeFigureOut">
              <a:rPr lang="fr-FR" smtClean="0"/>
              <a:t>05/10/2023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657F56E-6E21-46AD-BCB8-3E8188CD3832}" type="slidenum">
              <a:rPr lang="fr-FR" smtClean="0"/>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3663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55535B4-0AF2-45DE-8A89-066450F52E6C}" type="datetimeFigureOut">
              <a:rPr lang="fr-FR" smtClean="0"/>
              <a:t>05/10/2023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E657F56E-6E21-46AD-BCB8-3E8188CD3832}"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2737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5535B4-0AF2-45DE-8A89-066450F52E6C}" type="datetimeFigureOut">
              <a:rPr lang="fr-FR" smtClean="0"/>
              <a:t>05/10/2023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E657F56E-6E21-46AD-BCB8-3E8188CD3832}" type="slidenum">
              <a:rPr lang="fr-FR" smtClean="0"/>
              <a:t>‹N°›</a:t>
            </a:fld>
            <a:endParaRPr lang="fr-FR"/>
          </a:p>
        </p:txBody>
      </p:sp>
    </p:spTree>
    <p:extLst>
      <p:ext uri="{BB962C8B-B14F-4D97-AF65-F5344CB8AC3E}">
        <p14:creationId xmlns:p14="http://schemas.microsoft.com/office/powerpoint/2010/main" val="1429745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55535B4-0AF2-45DE-8A89-066450F52E6C}" type="datetimeFigureOut">
              <a:rPr lang="fr-FR" smtClean="0"/>
              <a:t>05/10/2023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657F56E-6E21-46AD-BCB8-3E8188CD3832}" type="slidenum">
              <a:rPr lang="fr-FR" smtClean="0"/>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2956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55535B4-0AF2-45DE-8A89-066450F52E6C}" type="datetimeFigureOut">
              <a:rPr lang="fr-FR" smtClean="0"/>
              <a:t>05/10/2023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657F56E-6E21-46AD-BCB8-3E8188CD3832}" type="slidenum">
              <a:rPr lang="fr-FR" smtClean="0"/>
              <a:t>‹N°›</a:t>
            </a:fld>
            <a:endParaRPr lang="fr-FR"/>
          </a:p>
        </p:txBody>
      </p:sp>
    </p:spTree>
    <p:extLst>
      <p:ext uri="{BB962C8B-B14F-4D97-AF65-F5344CB8AC3E}">
        <p14:creationId xmlns:p14="http://schemas.microsoft.com/office/powerpoint/2010/main" val="3054745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55535B4-0AF2-45DE-8A89-066450F52E6C}" type="datetimeFigureOut">
              <a:rPr lang="fr-FR" smtClean="0"/>
              <a:t>05/10/2023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657F56E-6E21-46AD-BCB8-3E8188CD3832}" type="slidenum">
              <a:rPr lang="fr-FR" smtClean="0"/>
              <a:t>‹N°›</a:t>
            </a:fld>
            <a:endParaRPr lang="fr-FR"/>
          </a:p>
        </p:txBody>
      </p:sp>
    </p:spTree>
    <p:extLst>
      <p:ext uri="{BB962C8B-B14F-4D97-AF65-F5344CB8AC3E}">
        <p14:creationId xmlns:p14="http://schemas.microsoft.com/office/powerpoint/2010/main" val="556899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5535B4-0AF2-45DE-8A89-066450F52E6C}" type="datetimeFigureOut">
              <a:rPr lang="fr-FR" smtClean="0"/>
              <a:t>05/10/2023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657F56E-6E21-46AD-BCB8-3E8188CD3832}" type="slidenum">
              <a:rPr lang="fr-FR" smtClean="0"/>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8565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5535B4-0AF2-45DE-8A89-066450F52E6C}" type="datetimeFigureOut">
              <a:rPr lang="fr-FR" smtClean="0"/>
              <a:t>05/10/2023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657F56E-6E21-46AD-BCB8-3E8188CD3832}" type="slidenum">
              <a:rPr lang="fr-FR" smtClean="0"/>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4193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5535B4-0AF2-45DE-8A89-066450F52E6C}" type="datetimeFigureOut">
              <a:rPr lang="fr-FR" smtClean="0"/>
              <a:t>05/10/2023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657F56E-6E21-46AD-BCB8-3E8188CD3832}" type="slidenum">
              <a:rPr lang="fr-FR" smtClean="0"/>
              <a:t>‹N°›</a:t>
            </a:fld>
            <a:endParaRPr lang="fr-FR"/>
          </a:p>
        </p:txBody>
      </p:sp>
    </p:spTree>
    <p:extLst>
      <p:ext uri="{BB962C8B-B14F-4D97-AF65-F5344CB8AC3E}">
        <p14:creationId xmlns:p14="http://schemas.microsoft.com/office/powerpoint/2010/main" val="3188775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5535B4-0AF2-45DE-8A89-066450F52E6C}" type="datetimeFigureOut">
              <a:rPr lang="fr-FR" smtClean="0"/>
              <a:t>05/10/2023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657F56E-6E21-46AD-BCB8-3E8188CD3832}" type="slidenum">
              <a:rPr lang="fr-FR" smtClean="0"/>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98465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5535B4-0AF2-45DE-8A89-066450F52E6C}" type="datetimeFigureOut">
              <a:rPr lang="fr-FR" smtClean="0"/>
              <a:t>05/10/2023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657F56E-6E21-46AD-BCB8-3E8188CD3832}" type="slidenum">
              <a:rPr lang="fr-FR" smtClean="0"/>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9855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5535B4-0AF2-45DE-8A89-066450F52E6C}" type="datetimeFigureOut">
              <a:rPr lang="fr-FR" smtClean="0"/>
              <a:t>05/10/2023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657F56E-6E21-46AD-BCB8-3E8188CD3832}"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9138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5535B4-0AF2-45DE-8A89-066450F52E6C}" type="datetimeFigureOut">
              <a:rPr lang="fr-FR" smtClean="0"/>
              <a:t>05/10/2023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657F56E-6E21-46AD-BCB8-3E8188CD3832}" type="slidenum">
              <a:rPr lang="fr-FR" smtClean="0"/>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4139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55535B4-0AF2-45DE-8A89-066450F52E6C}" type="datetimeFigureOut">
              <a:rPr lang="fr-FR" smtClean="0"/>
              <a:t>05/10/2023</a:t>
            </a:fld>
            <a:endParaRPr lang="fr-F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fr-F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657F56E-6E21-46AD-BCB8-3E8188CD3832}" type="slidenum">
              <a:rPr lang="fr-FR" smtClean="0"/>
              <a:t>‹N°›</a:t>
            </a:fld>
            <a:endParaRPr lang="fr-FR"/>
          </a:p>
        </p:txBody>
      </p:sp>
    </p:spTree>
    <p:extLst>
      <p:ext uri="{BB962C8B-B14F-4D97-AF65-F5344CB8AC3E}">
        <p14:creationId xmlns:p14="http://schemas.microsoft.com/office/powerpoint/2010/main" val="3954439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www.economie.gouv.fr/entreprises/depot-brevet-inpi" TargetMode="Externa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hyperlink" Target="https://www.connaissancedesarts.com/marche-art/premiere-vente-aux-encheres-dun-tableau-realise-par-intelligence-artificielle-11107359/" TargetMode="External"/><Relationship Id="rId2" Type="http://schemas.openxmlformats.org/officeDocument/2006/relationships/hyperlink" Target="https://www.delsolavocats.com/IMG/pdf/jmj-42-marques_generiques-stephane_perrin.pdf" TargetMode="External"/><Relationship Id="rId1" Type="http://schemas.openxmlformats.org/officeDocument/2006/relationships/slideLayout" Target="../slideLayouts/slideLayout2.xml"/><Relationship Id="rId4" Type="http://schemas.openxmlformats.org/officeDocument/2006/relationships/hyperlink" Target="https://www.inpi.fr/valoriser-vos-actifs/le-magazine-de-la-valorisation/secrets-ou-brevets-la-reponse-de-michelin"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440129" y="2101516"/>
            <a:ext cx="6815669" cy="2216482"/>
          </a:xfrm>
        </p:spPr>
        <p:txBody>
          <a:bodyPr/>
          <a:lstStyle/>
          <a:p>
            <a:pPr algn="l"/>
            <a:br>
              <a:rPr lang="fr-FR" sz="4000" b="1" dirty="0"/>
            </a:br>
            <a:br>
              <a:rPr lang="fr-FR" sz="4000" b="1" dirty="0"/>
            </a:br>
            <a:br>
              <a:rPr lang="fr-FR" sz="4000" b="1" dirty="0"/>
            </a:br>
            <a:br>
              <a:rPr lang="fr-FR" sz="4000" b="1" dirty="0"/>
            </a:br>
            <a:br>
              <a:rPr lang="fr-FR" sz="4000" b="1" dirty="0"/>
            </a:br>
            <a:br>
              <a:rPr lang="fr-FR" sz="4000" b="1" dirty="0"/>
            </a:br>
            <a:br>
              <a:rPr lang="fr-FR" sz="4000" b="1" dirty="0"/>
            </a:br>
            <a:br>
              <a:rPr lang="fr-FR" sz="4000" b="1" dirty="0"/>
            </a:br>
            <a:br>
              <a:rPr lang="fr-FR" sz="4000" b="1" dirty="0"/>
            </a:br>
            <a:br>
              <a:rPr lang="fr-FR" sz="4000" b="1" dirty="0"/>
            </a:br>
            <a:br>
              <a:rPr lang="fr-FR" sz="4000" b="1" dirty="0"/>
            </a:br>
            <a:r>
              <a:rPr lang="fr-FR" sz="3200" b="1" u="sng" dirty="0"/>
              <a:t>Droit des TIC</a:t>
            </a:r>
            <a:r>
              <a:rPr lang="fr-FR" sz="3200" b="1" dirty="0"/>
              <a:t> :</a:t>
            </a:r>
            <a:br>
              <a:rPr lang="fr-FR" sz="3200" b="1" dirty="0"/>
            </a:br>
            <a:br>
              <a:rPr lang="fr-FR" sz="3200" b="1" dirty="0"/>
            </a:br>
            <a:r>
              <a:rPr lang="fr-FR" sz="2800" b="1" dirty="0"/>
              <a:t>DOSSIER 1 : LA PROTECTION DES CRÉATEURS</a:t>
            </a:r>
            <a:br>
              <a:rPr lang="fr-FR" sz="4400" dirty="0"/>
            </a:br>
            <a:endParaRPr lang="fr-FR" dirty="0"/>
          </a:p>
        </p:txBody>
      </p:sp>
      <p:sp>
        <p:nvSpPr>
          <p:cNvPr id="3" name="Sous-titre 2"/>
          <p:cNvSpPr>
            <a:spLocks noGrp="1"/>
          </p:cNvSpPr>
          <p:nvPr>
            <p:ph type="subTitle" idx="1"/>
          </p:nvPr>
        </p:nvSpPr>
        <p:spPr/>
        <p:txBody>
          <a:bodyPr>
            <a:normAutofit lnSpcReduction="10000"/>
          </a:bodyPr>
          <a:lstStyle/>
          <a:p>
            <a:pPr algn="r"/>
            <a:endParaRPr lang="fr-FR" dirty="0"/>
          </a:p>
          <a:p>
            <a:pPr algn="r"/>
            <a:endParaRPr lang="fr-FR" dirty="0"/>
          </a:p>
          <a:p>
            <a:pPr algn="r"/>
            <a:r>
              <a:rPr lang="fr-FR" dirty="0"/>
              <a:t>Mme CHATTI</a:t>
            </a:r>
          </a:p>
        </p:txBody>
      </p:sp>
    </p:spTree>
    <p:extLst>
      <p:ext uri="{BB962C8B-B14F-4D97-AF65-F5344CB8AC3E}">
        <p14:creationId xmlns:p14="http://schemas.microsoft.com/office/powerpoint/2010/main" val="418240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201783" y="143216"/>
            <a:ext cx="9810206" cy="6557016"/>
          </a:xfrm>
          <a:prstGeom prst="rect">
            <a:avLst/>
          </a:prstGeom>
        </p:spPr>
      </p:pic>
    </p:spTree>
    <p:extLst>
      <p:ext uri="{BB962C8B-B14F-4D97-AF65-F5344CB8AC3E}">
        <p14:creationId xmlns:p14="http://schemas.microsoft.com/office/powerpoint/2010/main" val="429328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2887186" y="272715"/>
            <a:ext cx="6481404" cy="6161482"/>
          </a:xfrm>
          <a:prstGeom prst="rect">
            <a:avLst/>
          </a:prstGeom>
        </p:spPr>
      </p:pic>
    </p:spTree>
    <p:extLst>
      <p:ext uri="{BB962C8B-B14F-4D97-AF65-F5344CB8AC3E}">
        <p14:creationId xmlns:p14="http://schemas.microsoft.com/office/powerpoint/2010/main" val="2252434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3"/>
          <p:cNvPicPr>
            <a:picLocks noChangeAspect="1"/>
          </p:cNvPicPr>
          <p:nvPr/>
        </p:nvPicPr>
        <p:blipFill>
          <a:blip r:embed="rId2"/>
          <a:stretch>
            <a:fillRect/>
          </a:stretch>
        </p:blipFill>
        <p:spPr>
          <a:xfrm>
            <a:off x="1219230" y="1694801"/>
            <a:ext cx="9519978" cy="3775166"/>
          </a:xfrm>
          <a:prstGeom prst="rect">
            <a:avLst/>
          </a:prstGeom>
        </p:spPr>
      </p:pic>
    </p:spTree>
    <p:extLst>
      <p:ext uri="{BB962C8B-B14F-4D97-AF65-F5344CB8AC3E}">
        <p14:creationId xmlns:p14="http://schemas.microsoft.com/office/powerpoint/2010/main" val="443558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914400" y="894172"/>
            <a:ext cx="9601200" cy="787400"/>
          </a:xfrm>
        </p:spPr>
        <p:txBody>
          <a:bodyPr/>
          <a:lstStyle/>
          <a:p>
            <a:r>
              <a:rPr lang="fr-FR" b="1" dirty="0">
                <a:solidFill>
                  <a:srgbClr val="FF0000"/>
                </a:solidFill>
              </a:rPr>
              <a:t>Des protections qui se superposent</a:t>
            </a:r>
          </a:p>
        </p:txBody>
      </p:sp>
      <p:pic>
        <p:nvPicPr>
          <p:cNvPr id="5" name="Espace réservé du contenu 3"/>
          <p:cNvPicPr>
            <a:picLocks noGrp="1" noChangeAspect="1"/>
          </p:cNvPicPr>
          <p:nvPr>
            <p:ph idx="4294967295"/>
          </p:nvPr>
        </p:nvPicPr>
        <p:blipFill>
          <a:blip r:embed="rId2"/>
          <a:stretch>
            <a:fillRect/>
          </a:stretch>
        </p:blipFill>
        <p:spPr>
          <a:xfrm>
            <a:off x="2005781" y="1948682"/>
            <a:ext cx="8200103" cy="4070384"/>
          </a:xfrm>
          <a:prstGeom prst="rect">
            <a:avLst/>
          </a:prstGeom>
        </p:spPr>
      </p:pic>
    </p:spTree>
    <p:extLst>
      <p:ext uri="{BB962C8B-B14F-4D97-AF65-F5344CB8AC3E}">
        <p14:creationId xmlns:p14="http://schemas.microsoft.com/office/powerpoint/2010/main" val="1386926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t="8732"/>
          <a:stretch/>
        </p:blipFill>
        <p:spPr>
          <a:xfrm>
            <a:off x="909631" y="1182414"/>
            <a:ext cx="10643949" cy="4808483"/>
          </a:xfrm>
          <a:prstGeom prst="rect">
            <a:avLst/>
          </a:prstGeom>
        </p:spPr>
      </p:pic>
    </p:spTree>
    <p:extLst>
      <p:ext uri="{BB962C8B-B14F-4D97-AF65-F5344CB8AC3E}">
        <p14:creationId xmlns:p14="http://schemas.microsoft.com/office/powerpoint/2010/main" val="769802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t="2306"/>
          <a:stretch/>
        </p:blipFill>
        <p:spPr>
          <a:xfrm>
            <a:off x="851338" y="1279964"/>
            <a:ext cx="10357944" cy="5217419"/>
          </a:xfrm>
          <a:prstGeom prst="rect">
            <a:avLst/>
          </a:prstGeom>
        </p:spPr>
      </p:pic>
      <p:sp>
        <p:nvSpPr>
          <p:cNvPr id="4" name="ZoneTexte 3"/>
          <p:cNvSpPr txBox="1"/>
          <p:nvPr/>
        </p:nvSpPr>
        <p:spPr>
          <a:xfrm>
            <a:off x="3957146" y="756744"/>
            <a:ext cx="5722882" cy="646331"/>
          </a:xfrm>
          <a:prstGeom prst="rect">
            <a:avLst/>
          </a:prstGeom>
          <a:noFill/>
        </p:spPr>
        <p:txBody>
          <a:bodyPr wrap="square" rtlCol="0">
            <a:spAutoFit/>
          </a:bodyPr>
          <a:lstStyle/>
          <a:p>
            <a:r>
              <a:rPr lang="fr-FR" sz="3600" dirty="0">
                <a:solidFill>
                  <a:srgbClr val="FF0000"/>
                </a:solidFill>
              </a:rPr>
              <a:t>La Propriété Intellectuelle</a:t>
            </a:r>
          </a:p>
        </p:txBody>
      </p:sp>
    </p:spTree>
    <p:extLst>
      <p:ext uri="{BB962C8B-B14F-4D97-AF65-F5344CB8AC3E}">
        <p14:creationId xmlns:p14="http://schemas.microsoft.com/office/powerpoint/2010/main" val="337042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988142" y="835179"/>
            <a:ext cx="9601200" cy="654050"/>
          </a:xfrm>
        </p:spPr>
        <p:txBody>
          <a:bodyPr>
            <a:normAutofit fontScale="90000"/>
          </a:bodyPr>
          <a:lstStyle/>
          <a:p>
            <a:r>
              <a:rPr lang="fr-FR" b="1" dirty="0"/>
              <a:t>Partie 1 : La propriété littéraire et artistique</a:t>
            </a:r>
            <a:br>
              <a:rPr lang="fr-FR" dirty="0"/>
            </a:br>
            <a:endParaRPr lang="fr-FR" dirty="0"/>
          </a:p>
        </p:txBody>
      </p:sp>
      <p:sp>
        <p:nvSpPr>
          <p:cNvPr id="3" name="Espace réservé du contenu 2"/>
          <p:cNvSpPr>
            <a:spLocks noGrp="1"/>
          </p:cNvSpPr>
          <p:nvPr>
            <p:ph idx="4294967295"/>
          </p:nvPr>
        </p:nvSpPr>
        <p:spPr>
          <a:xfrm>
            <a:off x="988142" y="1162204"/>
            <a:ext cx="10236200" cy="5087938"/>
          </a:xfrm>
        </p:spPr>
        <p:txBody>
          <a:bodyPr>
            <a:normAutofit/>
          </a:bodyPr>
          <a:lstStyle/>
          <a:p>
            <a:pPr marL="0" indent="0">
              <a:buNone/>
            </a:pPr>
            <a:r>
              <a:rPr lang="fr-FR" u="sng" dirty="0"/>
              <a:t>I.  LE DROIT D’AUTEUR A L’ÈRE DE L’ŒUVRE NUMERISÉE</a:t>
            </a:r>
          </a:p>
          <a:p>
            <a:pPr marL="0" indent="0">
              <a:buNone/>
            </a:pPr>
            <a:r>
              <a:rPr lang="fr-FR" dirty="0">
                <a:solidFill>
                  <a:srgbClr val="FF0000"/>
                </a:solidFill>
              </a:rPr>
              <a:t>L’œuvre au sens du droit d’auteur est </a:t>
            </a:r>
            <a:r>
              <a:rPr lang="fr-FR" b="1" dirty="0">
                <a:solidFill>
                  <a:srgbClr val="FF0000"/>
                </a:solidFill>
              </a:rPr>
              <a:t>strictement indépendante du support</a:t>
            </a:r>
            <a:r>
              <a:rPr lang="fr-FR" dirty="0">
                <a:solidFill>
                  <a:srgbClr val="FF0000"/>
                </a:solidFill>
              </a:rPr>
              <a:t> et en particulier </a:t>
            </a:r>
            <a:r>
              <a:rPr lang="fr-FR" b="1" dirty="0">
                <a:solidFill>
                  <a:srgbClr val="FF0000"/>
                </a:solidFill>
              </a:rPr>
              <a:t>la propriété de l’un n’entraîne pas de plein droit la propriété de l’autre</a:t>
            </a:r>
            <a:r>
              <a:rPr lang="fr-FR" dirty="0">
                <a:solidFill>
                  <a:srgbClr val="FF0000"/>
                </a:solidFill>
              </a:rPr>
              <a:t>.</a:t>
            </a:r>
          </a:p>
          <a:p>
            <a:pPr marL="0" indent="0">
              <a:buNone/>
            </a:pPr>
            <a:endParaRPr lang="fr-FR" sz="1000" dirty="0"/>
          </a:p>
          <a:p>
            <a:pPr marL="0" indent="0">
              <a:buNone/>
            </a:pPr>
            <a:r>
              <a:rPr lang="fr-FR" b="1" u="sng" dirty="0"/>
              <a:t>1. Les conditions de la protection légale</a:t>
            </a:r>
            <a:endParaRPr lang="fr-FR" dirty="0"/>
          </a:p>
          <a:p>
            <a:pPr marL="0" indent="0">
              <a:buNone/>
            </a:pPr>
            <a:r>
              <a:rPr lang="fr-FR" dirty="0">
                <a:solidFill>
                  <a:srgbClr val="FF0000"/>
                </a:solidFill>
              </a:rPr>
              <a:t>Selon le premier alinéa de </a:t>
            </a:r>
            <a:r>
              <a:rPr lang="fr-FR" b="1" dirty="0">
                <a:solidFill>
                  <a:srgbClr val="FF0000"/>
                </a:solidFill>
              </a:rPr>
              <a:t>l’article L. 111-1 </a:t>
            </a:r>
            <a:r>
              <a:rPr lang="fr-FR" dirty="0">
                <a:solidFill>
                  <a:srgbClr val="FF0000"/>
                </a:solidFill>
              </a:rPr>
              <a:t>du code de la propriété intellectuelle : « </a:t>
            </a:r>
            <a:r>
              <a:rPr lang="fr-FR" b="1" i="1" dirty="0">
                <a:solidFill>
                  <a:srgbClr val="FF0000"/>
                </a:solidFill>
              </a:rPr>
              <a:t>l’auteur d’une œuvre de l’esprit jouit sur cette œuvre, du seul fait de sa création, d’un droit de propriété incorporelle exclusif et opposable à tous.</a:t>
            </a:r>
            <a:r>
              <a:rPr lang="fr-FR" dirty="0">
                <a:solidFill>
                  <a:srgbClr val="FF0000"/>
                </a:solidFill>
              </a:rPr>
              <a:t> » Par conséquent en droit français, </a:t>
            </a:r>
            <a:r>
              <a:rPr lang="fr-FR" b="1" dirty="0">
                <a:solidFill>
                  <a:srgbClr val="FF0000"/>
                </a:solidFill>
              </a:rPr>
              <a:t>l’acquisition n’est pas subordonnée à un dépôt</a:t>
            </a:r>
            <a:r>
              <a:rPr lang="fr-FR" dirty="0">
                <a:solidFill>
                  <a:srgbClr val="FF0000"/>
                </a:solidFill>
              </a:rPr>
              <a:t>, mais nait de la création même de l’œuvre. </a:t>
            </a:r>
          </a:p>
          <a:p>
            <a:pPr marL="0" indent="0">
              <a:buNone/>
            </a:pPr>
            <a:endParaRPr lang="fr-FR" dirty="0"/>
          </a:p>
          <a:p>
            <a:endParaRPr lang="fr-FR" dirty="0"/>
          </a:p>
        </p:txBody>
      </p:sp>
      <p:pic>
        <p:nvPicPr>
          <p:cNvPr id="4" name="Image 3"/>
          <p:cNvPicPr>
            <a:picLocks noChangeAspect="1"/>
          </p:cNvPicPr>
          <p:nvPr/>
        </p:nvPicPr>
        <p:blipFill>
          <a:blip r:embed="rId2"/>
          <a:stretch>
            <a:fillRect/>
          </a:stretch>
        </p:blipFill>
        <p:spPr>
          <a:xfrm>
            <a:off x="7794499" y="5206073"/>
            <a:ext cx="3263912" cy="1291146"/>
          </a:xfrm>
          <a:prstGeom prst="rect">
            <a:avLst/>
          </a:prstGeom>
        </p:spPr>
      </p:pic>
      <p:pic>
        <p:nvPicPr>
          <p:cNvPr id="5" name="Image 4"/>
          <p:cNvPicPr>
            <a:picLocks noChangeAspect="1"/>
          </p:cNvPicPr>
          <p:nvPr/>
        </p:nvPicPr>
        <p:blipFill>
          <a:blip r:embed="rId3"/>
          <a:stretch>
            <a:fillRect/>
          </a:stretch>
        </p:blipFill>
        <p:spPr>
          <a:xfrm>
            <a:off x="2881081" y="5559771"/>
            <a:ext cx="2251358" cy="1380742"/>
          </a:xfrm>
          <a:prstGeom prst="rect">
            <a:avLst/>
          </a:prstGeom>
        </p:spPr>
      </p:pic>
    </p:spTree>
    <p:extLst>
      <p:ext uri="{BB962C8B-B14F-4D97-AF65-F5344CB8AC3E}">
        <p14:creationId xmlns:p14="http://schemas.microsoft.com/office/powerpoint/2010/main" val="293899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4294967295"/>
          </p:nvPr>
        </p:nvPicPr>
        <p:blipFill>
          <a:blip r:embed="rId2"/>
          <a:stretch>
            <a:fillRect/>
          </a:stretch>
        </p:blipFill>
        <p:spPr>
          <a:xfrm>
            <a:off x="811161" y="729789"/>
            <a:ext cx="10397613" cy="5117228"/>
          </a:xfrm>
          <a:prstGeom prst="rect">
            <a:avLst/>
          </a:prstGeom>
        </p:spPr>
      </p:pic>
      <p:sp>
        <p:nvSpPr>
          <p:cNvPr id="2" name="ZoneTexte 1"/>
          <p:cNvSpPr txBox="1"/>
          <p:nvPr/>
        </p:nvSpPr>
        <p:spPr>
          <a:xfrm>
            <a:off x="946484" y="729789"/>
            <a:ext cx="705853" cy="545431"/>
          </a:xfrm>
          <a:prstGeom prst="rect">
            <a:avLst/>
          </a:prstGeom>
          <a:solidFill>
            <a:schemeClr val="bg1"/>
          </a:solidFill>
          <a:ln>
            <a:solidFill>
              <a:schemeClr val="bg1"/>
            </a:solidFill>
          </a:ln>
        </p:spPr>
        <p:txBody>
          <a:bodyPr wrap="square" rtlCol="0">
            <a:spAutoFit/>
          </a:bodyPr>
          <a:lstStyle/>
          <a:p>
            <a:endParaRPr lang="fr-FR" dirty="0"/>
          </a:p>
        </p:txBody>
      </p:sp>
    </p:spTree>
    <p:extLst>
      <p:ext uri="{BB962C8B-B14F-4D97-AF65-F5344CB8AC3E}">
        <p14:creationId xmlns:p14="http://schemas.microsoft.com/office/powerpoint/2010/main" val="1068316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21884" y="825299"/>
            <a:ext cx="10153934" cy="5590249"/>
          </a:xfrm>
        </p:spPr>
        <p:txBody>
          <a:bodyPr>
            <a:normAutofit/>
          </a:bodyPr>
          <a:lstStyle/>
          <a:p>
            <a:pPr marL="0" indent="0" algn="just">
              <a:buNone/>
            </a:pPr>
            <a:r>
              <a:rPr lang="fr-FR" dirty="0">
                <a:sym typeface="Wingdings" panose="05000000000000000000" pitchFamily="2" charset="2"/>
              </a:rPr>
              <a:t></a:t>
            </a:r>
            <a:r>
              <a:rPr lang="fr-FR" dirty="0"/>
              <a:t>Mais il est souhaitable de protéger son œuvre par le biais de sociétés de gestion collective qui ont mis en place des procédures particulières de dépôt :</a:t>
            </a:r>
          </a:p>
          <a:p>
            <a:pPr lvl="0"/>
            <a:r>
              <a:rPr lang="fr-FR" dirty="0">
                <a:solidFill>
                  <a:srgbClr val="FF0000"/>
                </a:solidFill>
              </a:rPr>
              <a:t>Agence pour la protection des programmes pour les créations informatiques. </a:t>
            </a:r>
          </a:p>
          <a:p>
            <a:pPr lvl="0"/>
            <a:r>
              <a:rPr lang="fr-FR" dirty="0">
                <a:solidFill>
                  <a:srgbClr val="FF0000"/>
                </a:solidFill>
              </a:rPr>
              <a:t>SACEM : œuvres musicales</a:t>
            </a:r>
          </a:p>
          <a:p>
            <a:pPr lvl="0"/>
            <a:endParaRPr lang="fr-FR" dirty="0"/>
          </a:p>
          <a:p>
            <a:endParaRPr lang="fr-FR" dirty="0"/>
          </a:p>
          <a:p>
            <a:pPr lvl="0"/>
            <a:endParaRPr lang="fr-FR" dirty="0"/>
          </a:p>
          <a:p>
            <a:endParaRPr lang="fr-FR" dirty="0"/>
          </a:p>
        </p:txBody>
      </p:sp>
      <p:pic>
        <p:nvPicPr>
          <p:cNvPr id="1028" name="Picture 4" descr="Protection des program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0575" y="3097119"/>
            <a:ext cx="4434244" cy="148962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A SACEM SOLIDAIRE DES DIFFUSEURS DE MUSIQUE - GNI Région Sud PA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2112" y="3097119"/>
            <a:ext cx="3510116" cy="1755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57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29148" y="772908"/>
            <a:ext cx="10412361" cy="5421415"/>
          </a:xfrm>
        </p:spPr>
        <p:txBody>
          <a:bodyPr>
            <a:normAutofit/>
          </a:bodyPr>
          <a:lstStyle/>
          <a:p>
            <a:r>
              <a:rPr lang="fr-FR" u="sng" dirty="0"/>
              <a:t>Il existe </a:t>
            </a:r>
            <a:r>
              <a:rPr lang="fr-FR" b="1" u="sng" dirty="0"/>
              <a:t>DEUX CONDITIONS</a:t>
            </a:r>
            <a:r>
              <a:rPr lang="fr-FR" u="sng" dirty="0"/>
              <a:t> inhérentes à la notion d’œuvre</a:t>
            </a:r>
            <a:r>
              <a:rPr lang="fr-FR" dirty="0"/>
              <a:t> :</a:t>
            </a:r>
          </a:p>
          <a:p>
            <a:pPr lvl="0"/>
            <a:r>
              <a:rPr lang="fr-FR" b="1" dirty="0">
                <a:solidFill>
                  <a:srgbClr val="FF0000"/>
                </a:solidFill>
              </a:rPr>
              <a:t>Création intellectuelle matérialisée d’une certaine matière</a:t>
            </a:r>
            <a:r>
              <a:rPr lang="fr-FR" dirty="0">
                <a:solidFill>
                  <a:srgbClr val="FF0000"/>
                </a:solidFill>
              </a:rPr>
              <a:t> : formes, volumes, sons… </a:t>
            </a:r>
          </a:p>
          <a:p>
            <a:pPr marL="0" lvl="0" indent="0">
              <a:buNone/>
            </a:pPr>
            <a:r>
              <a:rPr lang="fr-FR" sz="3600" dirty="0">
                <a:solidFill>
                  <a:srgbClr val="FF0000"/>
                </a:solidFill>
                <a:sym typeface="Wingdings" panose="05000000000000000000" pitchFamily="2" charset="2"/>
              </a:rPr>
              <a:t></a:t>
            </a:r>
            <a:r>
              <a:rPr lang="fr-FR" dirty="0">
                <a:solidFill>
                  <a:srgbClr val="FF0000"/>
                </a:solidFill>
              </a:rPr>
              <a:t>La loi française ne protège pas les idées mais la forme dans laquelle elles sont exprimées.</a:t>
            </a:r>
          </a:p>
          <a:p>
            <a:pPr lvl="0"/>
            <a:endParaRPr lang="fr-FR" dirty="0"/>
          </a:p>
          <a:p>
            <a:pPr marL="0" lvl="0" indent="0">
              <a:buNone/>
            </a:pPr>
            <a:endParaRPr lang="fr-FR" dirty="0"/>
          </a:p>
          <a:p>
            <a:pPr lvl="0"/>
            <a:endParaRPr lang="fr-FR" b="1" dirty="0"/>
          </a:p>
          <a:p>
            <a:pPr lvl="0"/>
            <a:endParaRPr lang="fr-FR" b="1" dirty="0"/>
          </a:p>
          <a:p>
            <a:pPr marL="0" lvl="0" indent="0">
              <a:buNone/>
            </a:pPr>
            <a:endParaRPr lang="fr-FR" b="1" dirty="0"/>
          </a:p>
          <a:p>
            <a:endParaRPr lang="fr-FR" dirty="0"/>
          </a:p>
        </p:txBody>
      </p:sp>
      <p:pic>
        <p:nvPicPr>
          <p:cNvPr id="4" name="Image 3"/>
          <p:cNvPicPr>
            <a:picLocks noChangeAspect="1"/>
          </p:cNvPicPr>
          <p:nvPr/>
        </p:nvPicPr>
        <p:blipFill>
          <a:blip r:embed="rId2"/>
          <a:stretch>
            <a:fillRect/>
          </a:stretch>
        </p:blipFill>
        <p:spPr>
          <a:xfrm>
            <a:off x="1217889" y="3369805"/>
            <a:ext cx="3277057" cy="1886213"/>
          </a:xfrm>
          <a:prstGeom prst="rect">
            <a:avLst/>
          </a:prstGeom>
        </p:spPr>
      </p:pic>
      <p:sp>
        <p:nvSpPr>
          <p:cNvPr id="5" name="Flèche droite 4"/>
          <p:cNvSpPr/>
          <p:nvPr/>
        </p:nvSpPr>
        <p:spPr>
          <a:xfrm>
            <a:off x="4609400" y="3887412"/>
            <a:ext cx="2205885" cy="586941"/>
          </a:xfrm>
          <a:prstGeom prst="rightArrow">
            <a:avLst/>
          </a:prstGeom>
          <a:solidFill>
            <a:schemeClr val="tx2">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7" name="Multiplication 6"/>
          <p:cNvSpPr/>
          <p:nvPr/>
        </p:nvSpPr>
        <p:spPr>
          <a:xfrm>
            <a:off x="1551185" y="3834156"/>
            <a:ext cx="2610464" cy="188621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p:nvPicPr>
        <p:blipFill>
          <a:blip r:embed="rId3"/>
          <a:stretch>
            <a:fillRect/>
          </a:stretch>
        </p:blipFill>
        <p:spPr>
          <a:xfrm>
            <a:off x="7117862" y="3266175"/>
            <a:ext cx="3324689" cy="1981477"/>
          </a:xfrm>
          <a:prstGeom prst="rect">
            <a:avLst/>
          </a:prstGeom>
        </p:spPr>
      </p:pic>
    </p:spTree>
    <p:extLst>
      <p:ext uri="{BB962C8B-B14F-4D97-AF65-F5344CB8AC3E}">
        <p14:creationId xmlns:p14="http://schemas.microsoft.com/office/powerpoint/2010/main" val="2033669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14399" y="771781"/>
            <a:ext cx="10412361" cy="3608490"/>
          </a:xfrm>
        </p:spPr>
        <p:txBody>
          <a:bodyPr/>
          <a:lstStyle/>
          <a:p>
            <a:r>
              <a:rPr lang="fr-FR" b="1" dirty="0">
                <a:solidFill>
                  <a:srgbClr val="FF0000"/>
                </a:solidFill>
              </a:rPr>
              <a:t>Création doit être originale</a:t>
            </a:r>
            <a:r>
              <a:rPr lang="fr-FR" dirty="0">
                <a:solidFill>
                  <a:srgbClr val="FF0000"/>
                </a:solidFill>
              </a:rPr>
              <a:t> : doit porter l’empreinte de la personnalité de l’auteur. L’originalité de l’œuvre s’apprécie de façon subjective. Elle s’entend comme le « reflet de la personnalité du créateur ». </a:t>
            </a:r>
          </a:p>
          <a:p>
            <a:endParaRPr lang="fr-FR" dirty="0"/>
          </a:p>
          <a:p>
            <a:endParaRPr lang="fr-FR" dirty="0"/>
          </a:p>
        </p:txBody>
      </p:sp>
      <p:pic>
        <p:nvPicPr>
          <p:cNvPr id="4" name="Image 3"/>
          <p:cNvPicPr>
            <a:picLocks noChangeAspect="1"/>
          </p:cNvPicPr>
          <p:nvPr/>
        </p:nvPicPr>
        <p:blipFill>
          <a:blip r:embed="rId2"/>
          <a:stretch>
            <a:fillRect/>
          </a:stretch>
        </p:blipFill>
        <p:spPr>
          <a:xfrm>
            <a:off x="1643916" y="2242710"/>
            <a:ext cx="2072678" cy="3009727"/>
          </a:xfrm>
          <a:prstGeom prst="rect">
            <a:avLst/>
          </a:prstGeom>
        </p:spPr>
      </p:pic>
      <p:pic>
        <p:nvPicPr>
          <p:cNvPr id="4098" name="Picture 2" descr="Archives des Paysages noir &amp; blanc - Francois Mainil Photograp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2927" y="2242710"/>
            <a:ext cx="3626260" cy="3626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813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99363E6-3C5B-4BD9-B324-7C135C60042B}"/>
              </a:ext>
            </a:extLst>
          </p:cNvPr>
          <p:cNvSpPr>
            <a:spLocks noGrp="1"/>
          </p:cNvSpPr>
          <p:nvPr>
            <p:ph type="title"/>
          </p:nvPr>
        </p:nvSpPr>
        <p:spPr/>
        <p:txBody>
          <a:bodyPr/>
          <a:lstStyle/>
          <a:p>
            <a:r>
              <a:rPr lang="fr-FR" dirty="0"/>
              <a:t>Exemple</a:t>
            </a:r>
          </a:p>
        </p:txBody>
      </p:sp>
      <p:sp>
        <p:nvSpPr>
          <p:cNvPr id="4" name="Espace réservé du contenu 3">
            <a:extLst>
              <a:ext uri="{FF2B5EF4-FFF2-40B4-BE49-F238E27FC236}">
                <a16:creationId xmlns:a16="http://schemas.microsoft.com/office/drawing/2014/main" id="{92FF4ABB-5ED0-4FD6-A809-F90E480FAE32}"/>
              </a:ext>
            </a:extLst>
          </p:cNvPr>
          <p:cNvSpPr>
            <a:spLocks noGrp="1"/>
          </p:cNvSpPr>
          <p:nvPr>
            <p:ph idx="1"/>
          </p:nvPr>
        </p:nvSpPr>
        <p:spPr/>
        <p:txBody>
          <a:bodyPr>
            <a:normAutofit fontScale="85000" lnSpcReduction="10000"/>
          </a:bodyPr>
          <a:lstStyle/>
          <a:p>
            <a:pPr>
              <a:lnSpc>
                <a:spcPct val="107000"/>
              </a:lnSpc>
              <a:spcAft>
                <a:spcPts val="0"/>
              </a:spcAft>
            </a:pPr>
            <a:r>
              <a:rPr lang="fr-FR" spc="-30" dirty="0">
                <a:solidFill>
                  <a:srgbClr val="575756"/>
                </a:solidFill>
                <a:latin typeface="ff14"/>
                <a:ea typeface="Times New Roman" panose="02020603050405020304" pitchFamily="18" charset="0"/>
                <a:cs typeface="Times New Roman" panose="02020603050405020304" pitchFamily="18" charset="0"/>
                <a:sym typeface="Wingdings 2" panose="05020102010507070707" pitchFamily="18" charset="2"/>
              </a:rPr>
              <a:t></a:t>
            </a:r>
            <a:r>
              <a:rPr lang="fr-FR" spc="-30" dirty="0">
                <a:solidFill>
                  <a:srgbClr val="575756"/>
                </a:solidFill>
                <a:latin typeface="ff14"/>
                <a:ea typeface="Times New Roman" panose="02020603050405020304" pitchFamily="18" charset="0"/>
                <a:cs typeface="Times New Roman" panose="02020603050405020304" pitchFamily="18" charset="0"/>
              </a:rPr>
              <a:t>Un nom de domaine peu original n’est pas protégé par la propriété intellectuelle</a:t>
            </a:r>
          </a:p>
          <a:p>
            <a:pPr>
              <a:lnSpc>
                <a:spcPct val="107000"/>
              </a:lnSpc>
              <a:spcAft>
                <a:spcPts val="0"/>
              </a:spcAft>
            </a:pPr>
            <a:endParaRPr lang="fr-FR"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pc="45" dirty="0">
                <a:solidFill>
                  <a:srgbClr val="000000"/>
                </a:solidFill>
                <a:latin typeface="ff11"/>
                <a:ea typeface="Times New Roman" panose="02020603050405020304" pitchFamily="18" charset="0"/>
                <a:cs typeface="Times New Roman" panose="02020603050405020304" pitchFamily="18" charset="0"/>
              </a:rPr>
              <a:t>Pour être protégé par le droit de la propriété intellectuelle et de la concurrence, un nom de </a:t>
            </a:r>
            <a:r>
              <a:rPr lang="fr-FR" dirty="0">
                <a:solidFill>
                  <a:srgbClr val="000000"/>
                </a:solidFill>
                <a:latin typeface="ff11"/>
                <a:ea typeface="Times New Roman" panose="02020603050405020304" pitchFamily="18" charset="0"/>
                <a:cs typeface="Times New Roman" panose="02020603050405020304" pitchFamily="18" charset="0"/>
              </a:rPr>
              <a:t>domaine doit revêtir </a:t>
            </a:r>
            <a:r>
              <a:rPr lang="fr-FR" b="1" dirty="0">
                <a:solidFill>
                  <a:srgbClr val="000000"/>
                </a:solidFill>
                <a:latin typeface="ff11"/>
                <a:ea typeface="Times New Roman" panose="02020603050405020304" pitchFamily="18" charset="0"/>
                <a:cs typeface="Times New Roman" panose="02020603050405020304" pitchFamily="18" charset="0"/>
              </a:rPr>
              <a:t>un caractère distinctif et original </a:t>
            </a:r>
            <a:r>
              <a:rPr lang="fr-FR" dirty="0">
                <a:solidFill>
                  <a:srgbClr val="000000"/>
                </a:solidFill>
                <a:latin typeface="ff11"/>
                <a:ea typeface="Times New Roman" panose="02020603050405020304" pitchFamily="18" charset="0"/>
                <a:cs typeface="Times New Roman" panose="02020603050405020304" pitchFamily="18" charset="0"/>
              </a:rPr>
              <a:t>; il ne doit pas se borner à décrire l’activité </a:t>
            </a:r>
            <a:r>
              <a:rPr lang="fr-FR" spc="40" dirty="0">
                <a:solidFill>
                  <a:srgbClr val="000000"/>
                </a:solidFill>
                <a:latin typeface="ff11"/>
                <a:ea typeface="Times New Roman" panose="02020603050405020304" pitchFamily="18" charset="0"/>
                <a:cs typeface="Times New Roman" panose="02020603050405020304" pitchFamily="18" charset="0"/>
              </a:rPr>
              <a:t>de son titulaire. </a:t>
            </a:r>
          </a:p>
          <a:p>
            <a:pPr>
              <a:lnSpc>
                <a:spcPct val="107000"/>
              </a:lnSpc>
              <a:spcAft>
                <a:spcPts val="0"/>
              </a:spcAft>
            </a:pPr>
            <a:r>
              <a:rPr lang="fr-FR" spc="40" dirty="0">
                <a:solidFill>
                  <a:srgbClr val="000000"/>
                </a:solidFill>
                <a:latin typeface="ff11"/>
                <a:ea typeface="Times New Roman" panose="02020603050405020304" pitchFamily="18" charset="0"/>
                <a:cs typeface="Times New Roman" panose="02020603050405020304" pitchFamily="18" charset="0"/>
              </a:rPr>
              <a:t>Ainsi, ont été déboutés les propriétaires du domaine </a:t>
            </a:r>
            <a:r>
              <a:rPr lang="fr-FR" b="1" spc="45" dirty="0">
                <a:solidFill>
                  <a:srgbClr val="000000"/>
                </a:solidFill>
                <a:latin typeface="ff1a"/>
                <a:ea typeface="Times New Roman" panose="02020603050405020304" pitchFamily="18" charset="0"/>
                <a:cs typeface="Times New Roman" panose="02020603050405020304" pitchFamily="18" charset="0"/>
              </a:rPr>
              <a:t>mariagesencorse.com</a:t>
            </a:r>
            <a:r>
              <a:rPr lang="fr-FR" dirty="0">
                <a:solidFill>
                  <a:srgbClr val="000000"/>
                </a:solidFill>
                <a:latin typeface="ff11"/>
                <a:ea typeface="Times New Roman" panose="02020603050405020304" pitchFamily="18" charset="0"/>
                <a:cs typeface="Times New Roman" panose="02020603050405020304" pitchFamily="18" charset="0"/>
              </a:rPr>
              <a:t>, </a:t>
            </a:r>
            <a:r>
              <a:rPr lang="fr-FR" spc="5" dirty="0">
                <a:solidFill>
                  <a:srgbClr val="000000"/>
                </a:solidFill>
                <a:latin typeface="ff11"/>
                <a:ea typeface="Times New Roman" panose="02020603050405020304" pitchFamily="18" charset="0"/>
                <a:cs typeface="Times New Roman" panose="02020603050405020304" pitchFamily="18" charset="0"/>
              </a:rPr>
              <a:t>qui se plaignaient de la concurrence déloyale du site concurrent </a:t>
            </a:r>
            <a:r>
              <a:rPr lang="fr-FR" b="1" spc="15" dirty="0">
                <a:solidFill>
                  <a:srgbClr val="000000"/>
                </a:solidFill>
                <a:latin typeface="ff1a"/>
                <a:ea typeface="Times New Roman" panose="02020603050405020304" pitchFamily="18" charset="0"/>
                <a:cs typeface="Times New Roman" panose="02020603050405020304" pitchFamily="18" charset="0"/>
              </a:rPr>
              <a:t>mariageencorse.com</a:t>
            </a:r>
            <a:r>
              <a:rPr lang="fr-FR" spc="5" dirty="0">
                <a:solidFill>
                  <a:srgbClr val="000000"/>
                </a:solidFill>
                <a:latin typeface="ff11"/>
                <a:ea typeface="Times New Roman" panose="02020603050405020304" pitchFamily="18" charset="0"/>
                <a:cs typeface="Times New Roman" panose="02020603050405020304" pitchFamily="18" charset="0"/>
              </a:rPr>
              <a:t>. </a:t>
            </a:r>
          </a:p>
          <a:p>
            <a:pPr>
              <a:lnSpc>
                <a:spcPct val="107000"/>
              </a:lnSpc>
              <a:spcAft>
                <a:spcPts val="0"/>
              </a:spcAft>
            </a:pPr>
            <a:r>
              <a:rPr lang="fr-FR" spc="5" dirty="0">
                <a:solidFill>
                  <a:srgbClr val="000000"/>
                </a:solidFill>
                <a:latin typeface="ff11"/>
                <a:ea typeface="Times New Roman" panose="02020603050405020304" pitchFamily="18" charset="0"/>
                <a:cs typeface="Times New Roman" panose="02020603050405020304" pitchFamily="18" charset="0"/>
              </a:rPr>
              <a:t>Le nom </a:t>
            </a:r>
            <a:r>
              <a:rPr lang="fr-FR" spc="5" dirty="0" err="1">
                <a:solidFill>
                  <a:srgbClr val="000000"/>
                </a:solidFill>
                <a:latin typeface="ff1a"/>
                <a:ea typeface="Times New Roman" panose="02020603050405020304" pitchFamily="18" charset="0"/>
                <a:cs typeface="Times New Roman" panose="02020603050405020304" pitchFamily="18" charset="0"/>
              </a:rPr>
              <a:t>mariagesencorse</a:t>
            </a:r>
            <a:r>
              <a:rPr lang="fr-FR" spc="40" dirty="0">
                <a:solidFill>
                  <a:srgbClr val="000000"/>
                </a:solidFill>
                <a:latin typeface="ff11"/>
                <a:ea typeface="Times New Roman" panose="02020603050405020304" pitchFamily="18" charset="0"/>
                <a:cs typeface="Times New Roman" panose="02020603050405020304" pitchFamily="18" charset="0"/>
              </a:rPr>
              <a:t> a été considéré par les juges comme </a:t>
            </a:r>
            <a:r>
              <a:rPr lang="fr-FR" b="1" spc="40" dirty="0">
                <a:solidFill>
                  <a:srgbClr val="000000"/>
                </a:solidFill>
                <a:latin typeface="ff11"/>
                <a:ea typeface="Times New Roman" panose="02020603050405020304" pitchFamily="18" charset="0"/>
                <a:cs typeface="Times New Roman" panose="02020603050405020304" pitchFamily="18" charset="0"/>
              </a:rPr>
              <a:t>trop générique</a:t>
            </a:r>
            <a:r>
              <a:rPr lang="fr-FR" spc="40" dirty="0">
                <a:solidFill>
                  <a:srgbClr val="000000"/>
                </a:solidFill>
                <a:latin typeface="ff11"/>
                <a:ea typeface="Times New Roman" panose="02020603050405020304" pitchFamily="18" charset="0"/>
                <a:cs typeface="Times New Roman" panose="02020603050405020304" pitchFamily="18" charset="0"/>
              </a:rPr>
              <a:t> et </a:t>
            </a:r>
            <a:r>
              <a:rPr lang="fr-FR" b="1" spc="40" dirty="0">
                <a:solidFill>
                  <a:srgbClr val="000000"/>
                </a:solidFill>
                <a:latin typeface="ff11"/>
                <a:ea typeface="Times New Roman" panose="02020603050405020304" pitchFamily="18" charset="0"/>
                <a:cs typeface="Times New Roman" panose="02020603050405020304" pitchFamily="18" charset="0"/>
              </a:rPr>
              <a:t>trop descriptif</a:t>
            </a:r>
            <a:r>
              <a:rPr lang="fr-FR" spc="40" dirty="0">
                <a:solidFill>
                  <a:srgbClr val="000000"/>
                </a:solidFill>
                <a:latin typeface="ff11"/>
                <a:ea typeface="Times New Roman" panose="02020603050405020304" pitchFamily="18" charset="0"/>
                <a:cs typeface="Times New Roman" panose="02020603050405020304" pitchFamily="18" charset="0"/>
              </a:rPr>
              <a:t> pour </a:t>
            </a:r>
            <a:r>
              <a:rPr lang="fr-FR" dirty="0">
                <a:solidFill>
                  <a:srgbClr val="000000"/>
                </a:solidFill>
                <a:latin typeface="ff11"/>
                <a:ea typeface="Times New Roman" panose="02020603050405020304" pitchFamily="18" charset="0"/>
                <a:cs typeface="Times New Roman" panose="02020603050405020304" pitchFamily="18" charset="0"/>
              </a:rPr>
              <a:t>pouvoir revendiquer une protection, même en présence d’un risque de confusion </a:t>
            </a:r>
            <a:endParaRPr lang="fr-FR" sz="2000" dirty="0">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pic>
        <p:nvPicPr>
          <p:cNvPr id="5" name="Image 4">
            <a:extLst>
              <a:ext uri="{FF2B5EF4-FFF2-40B4-BE49-F238E27FC236}">
                <a16:creationId xmlns:a16="http://schemas.microsoft.com/office/drawing/2014/main" id="{CD945FA3-93B9-48D2-964F-5899DF3E4850}"/>
              </a:ext>
            </a:extLst>
          </p:cNvPr>
          <p:cNvPicPr>
            <a:picLocks noChangeAspect="1"/>
          </p:cNvPicPr>
          <p:nvPr/>
        </p:nvPicPr>
        <p:blipFill>
          <a:blip r:embed="rId2"/>
          <a:stretch>
            <a:fillRect/>
          </a:stretch>
        </p:blipFill>
        <p:spPr>
          <a:xfrm>
            <a:off x="0" y="0"/>
            <a:ext cx="5835950" cy="2806844"/>
          </a:xfrm>
          <a:prstGeom prst="rect">
            <a:avLst/>
          </a:prstGeom>
        </p:spPr>
      </p:pic>
    </p:spTree>
    <p:extLst>
      <p:ext uri="{BB962C8B-B14F-4D97-AF65-F5344CB8AC3E}">
        <p14:creationId xmlns:p14="http://schemas.microsoft.com/office/powerpoint/2010/main" val="921681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70155" y="610675"/>
            <a:ext cx="10397613" cy="3784344"/>
          </a:xfrm>
        </p:spPr>
        <p:txBody>
          <a:bodyPr>
            <a:normAutofit fontScale="92500" lnSpcReduction="10000"/>
          </a:bodyPr>
          <a:lstStyle/>
          <a:p>
            <a:pPr marL="0" indent="0">
              <a:buNone/>
            </a:pPr>
            <a:r>
              <a:rPr lang="fr-FR" b="1" u="sng" dirty="0"/>
              <a:t>2. Le bénéficiaire de la protection </a:t>
            </a:r>
          </a:p>
          <a:p>
            <a:pPr marL="0" indent="0">
              <a:buNone/>
            </a:pPr>
            <a:r>
              <a:rPr lang="fr-FR" u="sng" dirty="0"/>
              <a:t>a. Un auteur</a:t>
            </a:r>
            <a:endParaRPr lang="fr-FR" dirty="0"/>
          </a:p>
          <a:p>
            <a:r>
              <a:rPr lang="fr-FR" dirty="0"/>
              <a:t>L’article </a:t>
            </a:r>
            <a:r>
              <a:rPr lang="fr-FR" b="1" dirty="0"/>
              <a:t>L.113-1 du code de la propriété intellectuelle</a:t>
            </a:r>
            <a:r>
              <a:rPr lang="fr-FR" dirty="0"/>
              <a:t> présume que l’auteur est celui « </a:t>
            </a:r>
            <a:r>
              <a:rPr lang="fr-FR" b="1" i="1" dirty="0"/>
              <a:t>sous le nom de qui l’œuvre est divulguée</a:t>
            </a:r>
            <a:r>
              <a:rPr lang="fr-FR" dirty="0"/>
              <a:t> ». </a:t>
            </a:r>
          </a:p>
          <a:p>
            <a:r>
              <a:rPr lang="fr-FR" dirty="0"/>
              <a:t>Sauf cas de l’œuvre collective, la qualité d’auteur ne peut être reconnue qu’à une </a:t>
            </a:r>
            <a:r>
              <a:rPr lang="fr-FR" b="1" dirty="0">
                <a:solidFill>
                  <a:srgbClr val="FF0000"/>
                </a:solidFill>
              </a:rPr>
              <a:t>personnalité physique</a:t>
            </a:r>
            <a:r>
              <a:rPr lang="fr-FR" dirty="0"/>
              <a:t>. L’œuvre tire son originalité de l’empreinte de la personnalité de l’auteur.  </a:t>
            </a:r>
          </a:p>
          <a:p>
            <a:r>
              <a:rPr lang="fr-FR" dirty="0">
                <a:solidFill>
                  <a:srgbClr val="FF0000"/>
                </a:solidFill>
              </a:rPr>
              <a:t>C’est donc </a:t>
            </a:r>
            <a:r>
              <a:rPr lang="fr-FR" b="1" dirty="0">
                <a:solidFill>
                  <a:srgbClr val="FF0000"/>
                </a:solidFill>
              </a:rPr>
              <a:t>le créateur de l’œuvre qui est l’auteur de l’œuvre et non l’investisseur</a:t>
            </a:r>
            <a:r>
              <a:rPr lang="fr-FR" dirty="0">
                <a:solidFill>
                  <a:srgbClr val="FF0000"/>
                </a:solidFill>
              </a:rPr>
              <a:t> : </a:t>
            </a:r>
            <a:r>
              <a:rPr lang="fr-FR" dirty="0"/>
              <a:t>Article L.111-1 alinéa 3 du code de la propriété intellectuelle, </a:t>
            </a:r>
            <a:r>
              <a:rPr lang="fr-FR" b="1" dirty="0"/>
              <a:t>aucun contrat ne peut déroger à la jouissance du droit de propriété intellectuelle</a:t>
            </a:r>
            <a:r>
              <a:rPr lang="fr-FR" dirty="0"/>
              <a:t> exclusif et opposable à tous.</a:t>
            </a:r>
          </a:p>
          <a:p>
            <a:pPr marL="0" indent="0">
              <a:buNone/>
            </a:pPr>
            <a:endParaRPr lang="fr-FR" dirty="0"/>
          </a:p>
          <a:p>
            <a:endParaRPr lang="fr-FR" dirty="0"/>
          </a:p>
        </p:txBody>
      </p:sp>
      <p:pic>
        <p:nvPicPr>
          <p:cNvPr id="4" name="Image 3"/>
          <p:cNvPicPr>
            <a:picLocks noChangeAspect="1"/>
          </p:cNvPicPr>
          <p:nvPr/>
        </p:nvPicPr>
        <p:blipFill>
          <a:blip r:embed="rId2"/>
          <a:stretch>
            <a:fillRect/>
          </a:stretch>
        </p:blipFill>
        <p:spPr>
          <a:xfrm>
            <a:off x="4903797" y="4299431"/>
            <a:ext cx="3974731" cy="2558569"/>
          </a:xfrm>
          <a:prstGeom prst="rect">
            <a:avLst/>
          </a:prstGeom>
        </p:spPr>
      </p:pic>
    </p:spTree>
    <p:extLst>
      <p:ext uri="{BB962C8B-B14F-4D97-AF65-F5344CB8AC3E}">
        <p14:creationId xmlns:p14="http://schemas.microsoft.com/office/powerpoint/2010/main" val="64714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p:nvPr/>
        </p:nvSpPr>
        <p:spPr>
          <a:xfrm>
            <a:off x="481262" y="-102062"/>
            <a:ext cx="10971840" cy="1144799"/>
          </a:xfrm>
          <a:prstGeom prst="rect">
            <a:avLst/>
          </a:prstGeom>
          <a:noFill/>
          <a:ln>
            <a:noFill/>
          </a:ln>
        </p:spPr>
        <p:txBody>
          <a:bodyPr vert="horz" wrap="square" lIns="121920" tIns="60960" rIns="121920" bIns="60960" anchor="t" anchorCtr="1" compatLnSpc="0">
            <a:noAutofit/>
          </a:bodyPr>
          <a:lstStyle/>
          <a:p>
            <a:pPr algn="ctr" hangingPunct="0"/>
            <a:r>
              <a:rPr lang="fr-FR" sz="4800" dirty="0">
                <a:latin typeface="Lucida Sans" pitchFamily="34"/>
                <a:ea typeface="DejaVu Sans" pitchFamily="2"/>
                <a:cs typeface="Lohit Hindi" pitchFamily="2"/>
              </a:rPr>
              <a:t>Titulaires du droit d'auteur</a:t>
            </a:r>
          </a:p>
        </p:txBody>
      </p:sp>
      <p:graphicFrame>
        <p:nvGraphicFramePr>
          <p:cNvPr id="3" name="Tableau 2"/>
          <p:cNvGraphicFramePr>
            <a:graphicFrameLocks noGrp="1"/>
          </p:cNvGraphicFramePr>
          <p:nvPr>
            <p:extLst>
              <p:ext uri="{D42A27DB-BD31-4B8C-83A1-F6EECF244321}">
                <p14:modId xmlns:p14="http://schemas.microsoft.com/office/powerpoint/2010/main" val="1069806365"/>
              </p:ext>
            </p:extLst>
          </p:nvPr>
        </p:nvGraphicFramePr>
        <p:xfrm>
          <a:off x="753979" y="657727"/>
          <a:ext cx="11229474" cy="5727032"/>
        </p:xfrm>
        <a:graphic>
          <a:graphicData uri="http://schemas.openxmlformats.org/drawingml/2006/table">
            <a:tbl>
              <a:tblPr firstRow="1" bandRow="1"/>
              <a:tblGrid>
                <a:gridCol w="1744311">
                  <a:extLst>
                    <a:ext uri="{9D8B030D-6E8A-4147-A177-3AD203B41FA5}">
                      <a16:colId xmlns:a16="http://schemas.microsoft.com/office/drawing/2014/main" val="3030886177"/>
                    </a:ext>
                  </a:extLst>
                </a:gridCol>
                <a:gridCol w="1874855">
                  <a:extLst>
                    <a:ext uri="{9D8B030D-6E8A-4147-A177-3AD203B41FA5}">
                      <a16:colId xmlns:a16="http://schemas.microsoft.com/office/drawing/2014/main" val="3388552048"/>
                    </a:ext>
                  </a:extLst>
                </a:gridCol>
                <a:gridCol w="3687199">
                  <a:extLst>
                    <a:ext uri="{9D8B030D-6E8A-4147-A177-3AD203B41FA5}">
                      <a16:colId xmlns:a16="http://schemas.microsoft.com/office/drawing/2014/main" val="3145643103"/>
                    </a:ext>
                  </a:extLst>
                </a:gridCol>
                <a:gridCol w="3923109">
                  <a:extLst>
                    <a:ext uri="{9D8B030D-6E8A-4147-A177-3AD203B41FA5}">
                      <a16:colId xmlns:a16="http://schemas.microsoft.com/office/drawing/2014/main" val="3210158648"/>
                    </a:ext>
                  </a:extLst>
                </a:gridCol>
              </a:tblGrid>
              <a:tr h="492604">
                <a:tc>
                  <a:txBody>
                    <a:bodyPr/>
                    <a:lstStyle/>
                    <a:p>
                      <a:pPr marL="0" marR="0" indent="0" rtl="0" hangingPunct="0">
                        <a:lnSpc>
                          <a:spcPct val="100000"/>
                        </a:lnSpc>
                        <a:spcBef>
                          <a:spcPts val="0"/>
                        </a:spcBef>
                        <a:spcAft>
                          <a:spcPts val="0"/>
                        </a:spcAft>
                        <a:tabLst/>
                      </a:pPr>
                      <a:endParaRPr lang="fr-FR" sz="2400" b="0" i="0" u="none" strike="noStrike" kern="1200" dirty="0">
                        <a:ln>
                          <a:noFill/>
                        </a:ln>
                        <a:latin typeface="Liberation Sans" pitchFamily="18"/>
                      </a:endParaRPr>
                    </a:p>
                  </a:txBody>
                  <a:tcPr marL="121920" marR="121920" marT="60960" marB="60960"/>
                </a:tc>
                <a:tc>
                  <a:txBody>
                    <a:bodyPr/>
                    <a:lstStyle/>
                    <a:p>
                      <a:pPr marL="0" marR="0" lvl="0" indent="0" algn="ctr"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Livre</a:t>
                      </a:r>
                    </a:p>
                  </a:txBody>
                  <a:tcPr marL="121920" marR="121920" marT="60960" marB="60960"/>
                </a:tc>
                <a:tc>
                  <a:txBody>
                    <a:bodyPr/>
                    <a:lstStyle/>
                    <a:p>
                      <a:pPr marL="0" marR="0" lvl="0" indent="0" algn="ctr"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Cinéma</a:t>
                      </a:r>
                    </a:p>
                  </a:txBody>
                  <a:tcPr marL="121920" marR="121920" marT="60960" marB="60960"/>
                </a:tc>
                <a:tc>
                  <a:txBody>
                    <a:bodyPr/>
                    <a:lstStyle/>
                    <a:p>
                      <a:pPr marL="0" marR="0" lvl="0" indent="0" algn="ctr"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Disque</a:t>
                      </a:r>
                    </a:p>
                  </a:txBody>
                  <a:tcPr marL="121920" marR="121920" marT="60960" marB="60960"/>
                </a:tc>
                <a:extLst>
                  <a:ext uri="{0D108BD9-81ED-4DB2-BD59-A6C34878D82A}">
                    <a16:rowId xmlns:a16="http://schemas.microsoft.com/office/drawing/2014/main" val="1571436208"/>
                  </a:ext>
                </a:extLst>
              </a:tr>
              <a:tr h="2032498">
                <a:tc>
                  <a:txBody>
                    <a:bodyPr/>
                    <a:lstStyle/>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Auteur</a:t>
                      </a:r>
                    </a:p>
                  </a:txBody>
                  <a:tcPr marL="121920" marR="121920" marT="60960" marB="60960"/>
                </a:tc>
                <a:tc>
                  <a:txBody>
                    <a:bodyPr/>
                    <a:lstStyle/>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Écrivain</a:t>
                      </a:r>
                    </a:p>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Scientifique</a:t>
                      </a:r>
                    </a:p>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Traducteur</a:t>
                      </a:r>
                    </a:p>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Illustrateur</a:t>
                      </a:r>
                    </a:p>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Héritiers</a:t>
                      </a:r>
                    </a:p>
                  </a:txBody>
                  <a:tcPr marL="121920" marR="121920" marT="60960" marB="60960"/>
                </a:tc>
                <a:tc>
                  <a:txBody>
                    <a:bodyPr/>
                    <a:lstStyle/>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Réalisateur</a:t>
                      </a:r>
                    </a:p>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Scénaristes</a:t>
                      </a:r>
                    </a:p>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Dialoguistes</a:t>
                      </a:r>
                    </a:p>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Héritiers</a:t>
                      </a:r>
                    </a:p>
                  </a:txBody>
                  <a:tcPr marL="121920" marR="121920" marT="60960" marB="60960"/>
                </a:tc>
                <a:tc>
                  <a:txBody>
                    <a:bodyPr/>
                    <a:lstStyle/>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Auteur parolier</a:t>
                      </a:r>
                    </a:p>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Compositeur</a:t>
                      </a:r>
                    </a:p>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Auteur de pochette et livret</a:t>
                      </a:r>
                    </a:p>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Héritiers</a:t>
                      </a:r>
                    </a:p>
                  </a:txBody>
                  <a:tcPr marL="121920" marR="121920" marT="60960" marB="60960"/>
                </a:tc>
                <a:extLst>
                  <a:ext uri="{0D108BD9-81ED-4DB2-BD59-A6C34878D82A}">
                    <a16:rowId xmlns:a16="http://schemas.microsoft.com/office/drawing/2014/main" val="3627739141"/>
                  </a:ext>
                </a:extLst>
              </a:tr>
              <a:tr h="1970418">
                <a:tc>
                  <a:txBody>
                    <a:bodyPr/>
                    <a:lstStyle/>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Artiste Interprète</a:t>
                      </a:r>
                    </a:p>
                  </a:txBody>
                  <a:tcPr marL="121920" marR="121920" marT="60960" marB="60960"/>
                </a:tc>
                <a:tc>
                  <a:txBody>
                    <a:bodyPr/>
                    <a:lstStyle/>
                    <a:p>
                      <a:pPr marL="0" marR="0" indent="0" rtl="0" hangingPunct="0">
                        <a:lnSpc>
                          <a:spcPct val="100000"/>
                        </a:lnSpc>
                        <a:spcBef>
                          <a:spcPts val="0"/>
                        </a:spcBef>
                        <a:spcAft>
                          <a:spcPts val="0"/>
                        </a:spcAft>
                        <a:tabLst/>
                      </a:pPr>
                      <a:endParaRPr lang="fr-FR" sz="2400" b="0" i="0" u="none" strike="noStrike" kern="1200" dirty="0">
                        <a:ln>
                          <a:noFill/>
                        </a:ln>
                        <a:solidFill>
                          <a:schemeClr val="tx1"/>
                        </a:solidFill>
                        <a:latin typeface="Liberation Sans" pitchFamily="18"/>
                      </a:endParaRPr>
                    </a:p>
                  </a:txBody>
                  <a:tcPr marL="121920" marR="121920" marT="60960" marB="60960"/>
                </a:tc>
                <a:tc>
                  <a:txBody>
                    <a:bodyPr/>
                    <a:lstStyle/>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Acteur</a:t>
                      </a:r>
                    </a:p>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Doubleur</a:t>
                      </a:r>
                    </a:p>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Musiciens</a:t>
                      </a:r>
                    </a:p>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Chanteur</a:t>
                      </a:r>
                    </a:p>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Héritiers</a:t>
                      </a:r>
                    </a:p>
                  </a:txBody>
                  <a:tcPr marL="121920" marR="121920" marT="60960" marB="60960"/>
                </a:tc>
                <a:tc>
                  <a:txBody>
                    <a:bodyPr/>
                    <a:lstStyle/>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Chanteur</a:t>
                      </a:r>
                    </a:p>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Musicien</a:t>
                      </a:r>
                    </a:p>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Héritiers (droit moral)</a:t>
                      </a:r>
                    </a:p>
                  </a:txBody>
                  <a:tcPr marL="121920" marR="121920" marT="60960" marB="60960"/>
                </a:tc>
                <a:extLst>
                  <a:ext uri="{0D108BD9-81ED-4DB2-BD59-A6C34878D82A}">
                    <a16:rowId xmlns:a16="http://schemas.microsoft.com/office/drawing/2014/main" val="1398573595"/>
                  </a:ext>
                </a:extLst>
              </a:tr>
              <a:tr h="1231512">
                <a:tc>
                  <a:txBody>
                    <a:bodyPr/>
                    <a:lstStyle/>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Producteur</a:t>
                      </a:r>
                    </a:p>
                  </a:txBody>
                  <a:tcPr marL="121920" marR="121920" marT="60960" marB="60960"/>
                </a:tc>
                <a:tc>
                  <a:txBody>
                    <a:bodyPr/>
                    <a:lstStyle/>
                    <a:p>
                      <a:pPr marL="0" marR="0" lvl="0" indent="0" rtl="0" hangingPunct="0">
                        <a:lnSpc>
                          <a:spcPct val="100000"/>
                        </a:lnSpc>
                        <a:spcBef>
                          <a:spcPts val="0"/>
                        </a:spcBef>
                        <a:spcAft>
                          <a:spcPts val="0"/>
                        </a:spcAft>
                        <a:buNone/>
                        <a:tabLst/>
                      </a:pPr>
                      <a:r>
                        <a:rPr lang="fr-FR" sz="2400" b="0" i="0" u="none" strike="noStrike" kern="1200">
                          <a:ln>
                            <a:noFill/>
                          </a:ln>
                          <a:solidFill>
                            <a:schemeClr val="tx1"/>
                          </a:solidFill>
                          <a:latin typeface="Liberation Sans" pitchFamily="18"/>
                          <a:ea typeface="WenQuanYi Micro Hei" pitchFamily="2"/>
                          <a:cs typeface="Lohit Hindi" pitchFamily="2"/>
                        </a:rPr>
                        <a:t>Éditeur</a:t>
                      </a:r>
                    </a:p>
                  </a:txBody>
                  <a:tcPr marL="121920" marR="121920" marT="60960" marB="60960"/>
                </a:tc>
                <a:tc>
                  <a:txBody>
                    <a:bodyPr/>
                    <a:lstStyle/>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Producteur Cinématographique</a:t>
                      </a:r>
                    </a:p>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Producteur audiovisuel</a:t>
                      </a:r>
                    </a:p>
                  </a:txBody>
                  <a:tcPr marL="121920" marR="121920" marT="60960" marB="60960"/>
                </a:tc>
                <a:tc>
                  <a:txBody>
                    <a:bodyPr/>
                    <a:lstStyle/>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Producteur de disque</a:t>
                      </a:r>
                    </a:p>
                    <a:p>
                      <a:pPr marL="0" marR="0" lvl="0" indent="0" rtl="0" hangingPunct="0">
                        <a:lnSpc>
                          <a:spcPct val="100000"/>
                        </a:lnSpc>
                        <a:spcBef>
                          <a:spcPts val="0"/>
                        </a:spcBef>
                        <a:spcAft>
                          <a:spcPts val="0"/>
                        </a:spcAft>
                        <a:buNone/>
                        <a:tabLst/>
                      </a:pPr>
                      <a:r>
                        <a:rPr lang="fr-FR" sz="2400" b="0" i="0" u="none" strike="noStrike" kern="1200" dirty="0">
                          <a:ln>
                            <a:noFill/>
                          </a:ln>
                          <a:solidFill>
                            <a:schemeClr val="tx1"/>
                          </a:solidFill>
                          <a:latin typeface="Liberation Sans" pitchFamily="18"/>
                          <a:ea typeface="WenQuanYi Micro Hei" pitchFamily="2"/>
                          <a:cs typeface="Lohit Hindi" pitchFamily="2"/>
                        </a:rPr>
                        <a:t>Éditeur</a:t>
                      </a:r>
                    </a:p>
                  </a:txBody>
                  <a:tcPr marL="121920" marR="121920" marT="60960" marB="60960"/>
                </a:tc>
                <a:extLst>
                  <a:ext uri="{0D108BD9-81ED-4DB2-BD59-A6C34878D82A}">
                    <a16:rowId xmlns:a16="http://schemas.microsoft.com/office/drawing/2014/main" val="3734175698"/>
                  </a:ext>
                </a:extLst>
              </a:tr>
            </a:tbl>
          </a:graphicData>
        </a:graphic>
      </p:graphicFrame>
    </p:spTree>
    <p:extLst>
      <p:ext uri="{BB962C8B-B14F-4D97-AF65-F5344CB8AC3E}">
        <p14:creationId xmlns:p14="http://schemas.microsoft.com/office/powerpoint/2010/main" val="1143910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547045" y="522513"/>
            <a:ext cx="10853458" cy="5775047"/>
          </a:xfrm>
          <a:prstGeom prst="rect">
            <a:avLst/>
          </a:prstGeom>
        </p:spPr>
      </p:pic>
    </p:spTree>
    <p:extLst>
      <p:ext uri="{BB962C8B-B14F-4D97-AF65-F5344CB8AC3E}">
        <p14:creationId xmlns:p14="http://schemas.microsoft.com/office/powerpoint/2010/main" val="3229244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55407" y="758160"/>
            <a:ext cx="10530348" cy="5495156"/>
          </a:xfrm>
        </p:spPr>
        <p:txBody>
          <a:bodyPr/>
          <a:lstStyle/>
          <a:p>
            <a:pPr marL="0" indent="0">
              <a:buNone/>
            </a:pPr>
            <a:r>
              <a:rPr lang="fr-FR" u="sng" dirty="0"/>
              <a:t>b. L’œuvre de plusieurs auteurs</a:t>
            </a:r>
            <a:endParaRPr lang="fr-FR" dirty="0"/>
          </a:p>
          <a:p>
            <a:r>
              <a:rPr lang="fr-FR" b="1" u="sng" dirty="0"/>
              <a:t>b. 1. Œuvre de collaboration</a:t>
            </a:r>
          </a:p>
          <a:p>
            <a:pPr marL="0" indent="0">
              <a:buNone/>
            </a:pPr>
            <a:endParaRPr lang="fr-FR" dirty="0"/>
          </a:p>
          <a:p>
            <a:r>
              <a:rPr lang="fr-FR" b="1" u="sng" dirty="0"/>
              <a:t>b.2. Œuvre composite </a:t>
            </a:r>
          </a:p>
          <a:p>
            <a:pPr marL="0" indent="0">
              <a:buNone/>
            </a:pPr>
            <a:endParaRPr lang="fr-FR" dirty="0"/>
          </a:p>
          <a:p>
            <a:r>
              <a:rPr lang="fr-FR" b="1" u="sng" dirty="0"/>
              <a:t>b. 3. L’œuvre collective </a:t>
            </a:r>
          </a:p>
          <a:p>
            <a:pPr marL="0" indent="0">
              <a:buNone/>
            </a:pPr>
            <a:endParaRPr lang="fr-FR" b="1" u="sng" dirty="0"/>
          </a:p>
          <a:p>
            <a:r>
              <a:rPr lang="fr-FR" b="1" u="sng" dirty="0"/>
              <a:t>b.4 Œuvre dérivée</a:t>
            </a:r>
            <a:endParaRPr lang="fr-FR" dirty="0"/>
          </a:p>
          <a:p>
            <a:endParaRPr lang="fr-FR" b="1" dirty="0"/>
          </a:p>
          <a:p>
            <a:endParaRPr lang="fr-FR" b="1" dirty="0"/>
          </a:p>
          <a:p>
            <a:endParaRPr lang="fr-FR" b="1" dirty="0"/>
          </a:p>
          <a:p>
            <a:pPr marL="0" indent="0">
              <a:buNone/>
            </a:pPr>
            <a:endParaRPr lang="fr-FR" dirty="0"/>
          </a:p>
          <a:p>
            <a:endParaRPr lang="fr-FR" dirty="0"/>
          </a:p>
        </p:txBody>
      </p:sp>
      <p:pic>
        <p:nvPicPr>
          <p:cNvPr id="5" name="Image 4"/>
          <p:cNvPicPr>
            <a:picLocks noChangeAspect="1"/>
          </p:cNvPicPr>
          <p:nvPr/>
        </p:nvPicPr>
        <p:blipFill>
          <a:blip r:embed="rId2"/>
          <a:stretch>
            <a:fillRect/>
          </a:stretch>
        </p:blipFill>
        <p:spPr>
          <a:xfrm>
            <a:off x="5765819" y="758160"/>
            <a:ext cx="2641853" cy="1464398"/>
          </a:xfrm>
          <a:prstGeom prst="rect">
            <a:avLst/>
          </a:prstGeom>
        </p:spPr>
      </p:pic>
      <p:pic>
        <p:nvPicPr>
          <p:cNvPr id="8" name="Image 7"/>
          <p:cNvPicPr>
            <a:picLocks noChangeAspect="1"/>
          </p:cNvPicPr>
          <p:nvPr/>
        </p:nvPicPr>
        <p:blipFill>
          <a:blip r:embed="rId3"/>
          <a:stretch>
            <a:fillRect/>
          </a:stretch>
        </p:blipFill>
        <p:spPr>
          <a:xfrm>
            <a:off x="8494168" y="2075961"/>
            <a:ext cx="2805091" cy="4186909"/>
          </a:xfrm>
          <a:prstGeom prst="rect">
            <a:avLst/>
          </a:prstGeom>
        </p:spPr>
      </p:pic>
      <p:pic>
        <p:nvPicPr>
          <p:cNvPr id="2" name="Image 1"/>
          <p:cNvPicPr>
            <a:picLocks noChangeAspect="1"/>
          </p:cNvPicPr>
          <p:nvPr/>
        </p:nvPicPr>
        <p:blipFill rotWithShape="1">
          <a:blip r:embed="rId4"/>
          <a:srcRect l="6087" t="-8327" r="1369" b="8327"/>
          <a:stretch/>
        </p:blipFill>
        <p:spPr>
          <a:xfrm>
            <a:off x="4506416" y="3505738"/>
            <a:ext cx="3228329" cy="2736549"/>
          </a:xfrm>
          <a:prstGeom prst="rect">
            <a:avLst/>
          </a:prstGeom>
        </p:spPr>
      </p:pic>
    </p:spTree>
    <p:extLst>
      <p:ext uri="{BB962C8B-B14F-4D97-AF65-F5344CB8AC3E}">
        <p14:creationId xmlns:p14="http://schemas.microsoft.com/office/powerpoint/2010/main" val="185161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88B80448-3019-4D32-AF7D-381627CC2DD9}"/>
              </a:ext>
            </a:extLst>
          </p:cNvPr>
          <p:cNvSpPr>
            <a:spLocks noGrp="1"/>
          </p:cNvSpPr>
          <p:nvPr>
            <p:ph type="title"/>
          </p:nvPr>
        </p:nvSpPr>
        <p:spPr/>
        <p:txBody>
          <a:bodyPr>
            <a:normAutofit fontScale="90000"/>
          </a:bodyPr>
          <a:lstStyle/>
          <a:p>
            <a:r>
              <a:rPr lang="fr-FR" dirty="0">
                <a:solidFill>
                  <a:srgbClr val="575756"/>
                </a:solidFill>
                <a:latin typeface="ff14"/>
                <a:ea typeface="Times New Roman" panose="02020603050405020304" pitchFamily="18" charset="0"/>
                <a:cs typeface="Times New Roman" panose="02020603050405020304" pitchFamily="18" charset="0"/>
              </a:rPr>
              <a:t>Litige sur la paternité d’un logiciel</a:t>
            </a:r>
            <a:br>
              <a:rPr lang="fr-FR" sz="4000" dirty="0">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4" name="Espace réservé du contenu 3">
            <a:extLst>
              <a:ext uri="{FF2B5EF4-FFF2-40B4-BE49-F238E27FC236}">
                <a16:creationId xmlns:a16="http://schemas.microsoft.com/office/drawing/2014/main" id="{2D794FD6-24D5-4B08-AA3A-BF9574A5258F}"/>
              </a:ext>
            </a:extLst>
          </p:cNvPr>
          <p:cNvSpPr>
            <a:spLocks noGrp="1"/>
          </p:cNvSpPr>
          <p:nvPr>
            <p:ph idx="1"/>
          </p:nvPr>
        </p:nvSpPr>
        <p:spPr>
          <a:xfrm>
            <a:off x="1295401" y="2556932"/>
            <a:ext cx="9601196" cy="3596980"/>
          </a:xfrm>
        </p:spPr>
        <p:txBody>
          <a:bodyPr>
            <a:normAutofit fontScale="55000" lnSpcReduction="20000"/>
          </a:bodyPr>
          <a:lstStyle/>
          <a:p>
            <a:pPr algn="just">
              <a:lnSpc>
                <a:spcPct val="170000"/>
              </a:lnSpc>
              <a:spcAft>
                <a:spcPts val="0"/>
              </a:spcAft>
            </a:pPr>
            <a:r>
              <a:rPr lang="fr-FR" dirty="0">
                <a:solidFill>
                  <a:srgbClr val="000000"/>
                </a:solidFill>
                <a:latin typeface="ff11"/>
                <a:ea typeface="Times New Roman" panose="02020603050405020304" pitchFamily="18" charset="0"/>
                <a:cs typeface="Times New Roman" panose="02020603050405020304" pitchFamily="18" charset="0"/>
              </a:rPr>
              <a:t>Lorsque plusieurs personnes ont concouru à la création de l’œuvre, il sera nécessaire de </a:t>
            </a:r>
            <a:r>
              <a:rPr lang="fr-FR" b="1" dirty="0">
                <a:solidFill>
                  <a:srgbClr val="000000"/>
                </a:solidFill>
                <a:latin typeface="ff11"/>
                <a:ea typeface="Times New Roman" panose="02020603050405020304" pitchFamily="18" charset="0"/>
                <a:cs typeface="Times New Roman" panose="02020603050405020304" pitchFamily="18" charset="0"/>
              </a:rPr>
              <a:t>préciser l’apport de chacun en cas de litige </a:t>
            </a:r>
            <a:r>
              <a:rPr lang="fr-FR" dirty="0">
                <a:solidFill>
                  <a:srgbClr val="000000"/>
                </a:solidFill>
                <a:latin typeface="ff11"/>
                <a:ea typeface="Times New Roman" panose="02020603050405020304" pitchFamily="18" charset="0"/>
                <a:cs typeface="Times New Roman" panose="02020603050405020304" pitchFamily="18" charset="0"/>
              </a:rPr>
              <a:t>sur la répartition des droits.</a:t>
            </a:r>
            <a:endParaRPr lang="fr-F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70000"/>
              </a:lnSpc>
              <a:spcAft>
                <a:spcPts val="0"/>
              </a:spcAft>
            </a:pPr>
            <a:r>
              <a:rPr lang="fr-FR" dirty="0">
                <a:solidFill>
                  <a:srgbClr val="000000"/>
                </a:solidFill>
                <a:latin typeface="ff11"/>
                <a:ea typeface="Times New Roman" panose="02020603050405020304" pitchFamily="18" charset="0"/>
                <a:cs typeface="Times New Roman" panose="02020603050405020304" pitchFamily="18" charset="0"/>
              </a:rPr>
              <a:t>La cour d’appel de Paris a débouté une personne qui </a:t>
            </a:r>
            <a:r>
              <a:rPr lang="fr-FR" b="1" dirty="0">
                <a:solidFill>
                  <a:srgbClr val="000000"/>
                </a:solidFill>
                <a:latin typeface="ff11"/>
                <a:ea typeface="Times New Roman" panose="02020603050405020304" pitchFamily="18" charset="0"/>
                <a:cs typeface="Times New Roman" panose="02020603050405020304" pitchFamily="18" charset="0"/>
              </a:rPr>
              <a:t>revendiquait la qualité de co-auteur sur un </a:t>
            </a:r>
            <a:r>
              <a:rPr lang="fr-FR" b="1" spc="-10" dirty="0">
                <a:solidFill>
                  <a:srgbClr val="000000"/>
                </a:solidFill>
                <a:latin typeface="ff11"/>
                <a:ea typeface="Times New Roman" panose="02020603050405020304" pitchFamily="18" charset="0"/>
                <a:cs typeface="Times New Roman" panose="02020603050405020304" pitchFamily="18" charset="0"/>
              </a:rPr>
              <a:t>logiciel</a:t>
            </a:r>
            <a:r>
              <a:rPr lang="fr-FR" spc="-10" dirty="0">
                <a:solidFill>
                  <a:srgbClr val="000000"/>
                </a:solidFill>
                <a:latin typeface="ff11"/>
                <a:ea typeface="Times New Roman" panose="02020603050405020304" pitchFamily="18" charset="0"/>
                <a:cs typeface="Times New Roman" panose="02020603050405020304" pitchFamily="18" charset="0"/>
              </a:rPr>
              <a:t>, développé par une société qu’elle avait créée avec des associés, mais qu’elle avait quittée. </a:t>
            </a:r>
            <a:endParaRPr lang="fr-FR" spc="25" dirty="0">
              <a:solidFill>
                <a:srgbClr val="000000"/>
              </a:solidFill>
              <a:latin typeface="ff11"/>
              <a:ea typeface="Times New Roman" panose="02020603050405020304" pitchFamily="18" charset="0"/>
              <a:cs typeface="Times New Roman" panose="02020603050405020304" pitchFamily="18" charset="0"/>
            </a:endParaRPr>
          </a:p>
          <a:p>
            <a:pPr algn="just">
              <a:lnSpc>
                <a:spcPct val="170000"/>
              </a:lnSpc>
              <a:spcAft>
                <a:spcPts val="0"/>
              </a:spcAft>
            </a:pPr>
            <a:r>
              <a:rPr lang="fr-FR" spc="25" dirty="0">
                <a:solidFill>
                  <a:srgbClr val="000000"/>
                </a:solidFill>
                <a:latin typeface="ff11"/>
                <a:ea typeface="Times New Roman" panose="02020603050405020304" pitchFamily="18" charset="0"/>
                <a:cs typeface="Times New Roman" panose="02020603050405020304" pitchFamily="18" charset="0"/>
              </a:rPr>
              <a:t>La cour a noté que c’est un de ses collègues qui, depuis l’origine, était </a:t>
            </a:r>
            <a:r>
              <a:rPr lang="fr-FR" b="1" spc="25" dirty="0">
                <a:solidFill>
                  <a:srgbClr val="000000"/>
                </a:solidFill>
                <a:latin typeface="ff11"/>
                <a:ea typeface="Times New Roman" panose="02020603050405020304" pitchFamily="18" charset="0"/>
                <a:cs typeface="Times New Roman" panose="02020603050405020304" pitchFamily="18" charset="0"/>
              </a:rPr>
              <a:t>désigné publiquement </a:t>
            </a:r>
            <a:r>
              <a:rPr lang="fr-FR" b="1" spc="-30" dirty="0">
                <a:solidFill>
                  <a:srgbClr val="000000"/>
                </a:solidFill>
                <a:latin typeface="ff11"/>
                <a:ea typeface="Times New Roman" panose="02020603050405020304" pitchFamily="18" charset="0"/>
                <a:cs typeface="Times New Roman" panose="02020603050405020304" pitchFamily="18" charset="0"/>
              </a:rPr>
              <a:t>comme l’auteur du logiciel</a:t>
            </a:r>
            <a:r>
              <a:rPr lang="fr-FR" spc="-30" dirty="0">
                <a:solidFill>
                  <a:srgbClr val="000000"/>
                </a:solidFill>
                <a:latin typeface="ff11"/>
                <a:ea typeface="Times New Roman" panose="02020603050405020304" pitchFamily="18" charset="0"/>
                <a:cs typeface="Times New Roman" panose="02020603050405020304" pitchFamily="18" charset="0"/>
              </a:rPr>
              <a:t>, et qui était cité comme tel dans tous les documents. </a:t>
            </a:r>
          </a:p>
          <a:p>
            <a:pPr algn="just">
              <a:lnSpc>
                <a:spcPct val="170000"/>
              </a:lnSpc>
              <a:spcAft>
                <a:spcPts val="0"/>
              </a:spcAft>
            </a:pPr>
            <a:r>
              <a:rPr lang="fr-FR" spc="-30" dirty="0">
                <a:solidFill>
                  <a:srgbClr val="000000"/>
                </a:solidFill>
                <a:latin typeface="ff11"/>
                <a:ea typeface="Times New Roman" panose="02020603050405020304" pitchFamily="18" charset="0"/>
                <a:cs typeface="Times New Roman" panose="02020603050405020304" pitchFamily="18" charset="0"/>
              </a:rPr>
              <a:t>Ce collègue bénéfi</a:t>
            </a:r>
            <a:r>
              <a:rPr lang="fr-FR" spc="-5" dirty="0">
                <a:solidFill>
                  <a:srgbClr val="000000"/>
                </a:solidFill>
                <a:latin typeface="ff11"/>
                <a:ea typeface="Times New Roman" panose="02020603050405020304" pitchFamily="18" charset="0"/>
                <a:cs typeface="Times New Roman" panose="02020603050405020304" pitchFamily="18" charset="0"/>
              </a:rPr>
              <a:t>ciait dès lors d’une </a:t>
            </a:r>
            <a:r>
              <a:rPr lang="fr-FR" b="1" spc="-5" dirty="0">
                <a:solidFill>
                  <a:srgbClr val="000000"/>
                </a:solidFill>
                <a:latin typeface="ff11"/>
                <a:ea typeface="Times New Roman" panose="02020603050405020304" pitchFamily="18" charset="0"/>
                <a:cs typeface="Times New Roman" panose="02020603050405020304" pitchFamily="18" charset="0"/>
              </a:rPr>
              <a:t>présomption de qualité d’auteur</a:t>
            </a:r>
            <a:r>
              <a:rPr lang="fr-FR" spc="-5" dirty="0">
                <a:solidFill>
                  <a:srgbClr val="000000"/>
                </a:solidFill>
                <a:latin typeface="ff11"/>
                <a:ea typeface="Times New Roman" panose="02020603050405020304" pitchFamily="18" charset="0"/>
                <a:cs typeface="Times New Roman" panose="02020603050405020304" pitchFamily="18" charset="0"/>
              </a:rPr>
              <a:t>, que seules des preuves indiscutables auraient </a:t>
            </a:r>
            <a:r>
              <a:rPr lang="fr-FR" spc="40" dirty="0">
                <a:solidFill>
                  <a:srgbClr val="000000"/>
                </a:solidFill>
                <a:latin typeface="ff11"/>
                <a:ea typeface="Times New Roman" panose="02020603050405020304" pitchFamily="18" charset="0"/>
                <a:cs typeface="Times New Roman" panose="02020603050405020304" pitchFamily="18" charset="0"/>
              </a:rPr>
              <a:t>permis de renverser. </a:t>
            </a:r>
          </a:p>
          <a:p>
            <a:pPr algn="just">
              <a:lnSpc>
                <a:spcPct val="170000"/>
              </a:lnSpc>
              <a:spcAft>
                <a:spcPts val="0"/>
              </a:spcAft>
            </a:pPr>
            <a:r>
              <a:rPr lang="fr-FR" spc="40" dirty="0">
                <a:solidFill>
                  <a:srgbClr val="000000"/>
                </a:solidFill>
                <a:latin typeface="ff11"/>
                <a:ea typeface="Times New Roman" panose="02020603050405020304" pitchFamily="18" charset="0"/>
                <a:cs typeface="Times New Roman" panose="02020603050405020304" pitchFamily="18" charset="0"/>
              </a:rPr>
              <a:t>Or, le plaignant ne disposait pas de telles preuves permettant d’évaluer </a:t>
            </a:r>
            <a:r>
              <a:rPr lang="fr-FR" dirty="0">
                <a:solidFill>
                  <a:srgbClr val="000000"/>
                </a:solidFill>
                <a:latin typeface="ff11"/>
                <a:ea typeface="Times New Roman" panose="02020603050405020304" pitchFamily="18" charset="0"/>
                <a:cs typeface="Times New Roman" panose="02020603050405020304" pitchFamily="18" charset="0"/>
              </a:rPr>
              <a:t>l’importance de sa participation à l’élaboration du logiciel.</a:t>
            </a:r>
            <a:endParaRPr lang="fr-F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70000"/>
              </a:lnSpc>
              <a:spcAft>
                <a:spcPts val="0"/>
              </a:spcAft>
            </a:pPr>
            <a:r>
              <a:rPr lang="fr-FR" spc="5" dirty="0">
                <a:solidFill>
                  <a:srgbClr val="000000"/>
                </a:solidFill>
                <a:latin typeface="ff11"/>
                <a:ea typeface="Times New Roman" panose="02020603050405020304" pitchFamily="18" charset="0"/>
                <a:cs typeface="Times New Roman" panose="02020603050405020304" pitchFamily="18" charset="0"/>
              </a:rPr>
              <a:t>Il est donc indispensable, si l’on souhaite pouvoir revendiquer des droits sur l’élaboration d’un </a:t>
            </a:r>
            <a:r>
              <a:rPr lang="fr-FR" dirty="0">
                <a:solidFill>
                  <a:srgbClr val="000000"/>
                </a:solidFill>
                <a:latin typeface="ff11"/>
                <a:ea typeface="Times New Roman" panose="02020603050405020304" pitchFamily="18" charset="0"/>
                <a:cs typeface="Times New Roman" panose="02020603050405020304" pitchFamily="18" charset="0"/>
              </a:rPr>
              <a:t>logiciel, de constituer des preuves de sa participation, au besoin par voie d’huissier.</a:t>
            </a:r>
            <a:endParaRPr lang="fr-FR" sz="2000" dirty="0">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727902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58644" y="861398"/>
            <a:ext cx="10323871" cy="5244433"/>
          </a:xfrm>
        </p:spPr>
        <p:txBody>
          <a:bodyPr/>
          <a:lstStyle/>
          <a:p>
            <a:pPr marL="0" indent="0">
              <a:buNone/>
            </a:pPr>
            <a:r>
              <a:rPr lang="fr-FR" b="1" u="sng" dirty="0"/>
              <a:t>3. Le contenu des droits d’auteurs</a:t>
            </a:r>
            <a:endParaRPr lang="fr-FR" dirty="0"/>
          </a:p>
          <a:p>
            <a:r>
              <a:rPr lang="fr-FR" dirty="0"/>
              <a:t>Le droit d’auteur a une structure complexe puisqu’il participe </a:t>
            </a:r>
            <a:r>
              <a:rPr lang="fr-FR" b="1" dirty="0"/>
              <a:t>à la fois du « droit patrimonial » et du « droit de la personnalité ».</a:t>
            </a:r>
          </a:p>
          <a:p>
            <a:pPr marL="0" lvl="0" indent="0">
              <a:buNone/>
            </a:pPr>
            <a:r>
              <a:rPr lang="fr-FR" u="sng" dirty="0"/>
              <a:t>a. Attributs d’ordre intellectuel et moral</a:t>
            </a:r>
            <a:endParaRPr lang="fr-FR" dirty="0"/>
          </a:p>
          <a:p>
            <a:r>
              <a:rPr lang="fr-FR" dirty="0"/>
              <a:t>Sous l’appellation droit moral, il est </a:t>
            </a:r>
            <a:r>
              <a:rPr lang="fr-FR" b="1" dirty="0">
                <a:solidFill>
                  <a:srgbClr val="FF0000"/>
                </a:solidFill>
              </a:rPr>
              <a:t>perpétuel, inaliénable et imprescriptible</a:t>
            </a:r>
            <a:r>
              <a:rPr lang="fr-FR" dirty="0"/>
              <a:t>.  Il est donc extrapatrimonial. </a:t>
            </a:r>
          </a:p>
          <a:p>
            <a:r>
              <a:rPr lang="fr-FR" dirty="0"/>
              <a:t>Au décès de l’auteur, il est transmis à ses héritiers sans limite de durée. </a:t>
            </a:r>
          </a:p>
          <a:p>
            <a:endParaRPr lang="fr-FR" dirty="0"/>
          </a:p>
          <a:p>
            <a:endParaRPr lang="fr-FR" dirty="0"/>
          </a:p>
        </p:txBody>
      </p:sp>
    </p:spTree>
    <p:extLst>
      <p:ext uri="{BB962C8B-B14F-4D97-AF65-F5344CB8AC3E}">
        <p14:creationId xmlns:p14="http://schemas.microsoft.com/office/powerpoint/2010/main" val="1099871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allyday">
            <a:hlinkClick r:id="" action="ppaction://media"/>
            <a:extLst>
              <a:ext uri="{FF2B5EF4-FFF2-40B4-BE49-F238E27FC236}">
                <a16:creationId xmlns:a16="http://schemas.microsoft.com/office/drawing/2014/main" id="{2BB77B06-FADE-4CD4-82BB-7346DF89B06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807208" y="636016"/>
            <a:ext cx="5797296" cy="5797296"/>
          </a:xfrm>
          <a:prstGeom prst="rect">
            <a:avLst/>
          </a:prstGeom>
        </p:spPr>
      </p:pic>
    </p:spTree>
    <p:extLst>
      <p:ext uri="{BB962C8B-B14F-4D97-AF65-F5344CB8AC3E}">
        <p14:creationId xmlns:p14="http://schemas.microsoft.com/office/powerpoint/2010/main" val="254006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83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4294967295"/>
            <p:extLst>
              <p:ext uri="{D42A27DB-BD31-4B8C-83A1-F6EECF244321}">
                <p14:modId xmlns:p14="http://schemas.microsoft.com/office/powerpoint/2010/main" val="3635747460"/>
              </p:ext>
            </p:extLst>
          </p:nvPr>
        </p:nvGraphicFramePr>
        <p:xfrm>
          <a:off x="648929" y="604684"/>
          <a:ext cx="10722077" cy="56191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690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u="sng" dirty="0"/>
              <a:t>4. Attributs d’ordre patrimonial</a:t>
            </a:r>
            <a:br>
              <a:rPr lang="fr-FR" dirty="0"/>
            </a:br>
            <a:endParaRPr lang="fr-FR" dirty="0"/>
          </a:p>
        </p:txBody>
      </p:sp>
      <p:sp>
        <p:nvSpPr>
          <p:cNvPr id="3" name="Espace réservé du contenu 2"/>
          <p:cNvSpPr>
            <a:spLocks noGrp="1"/>
          </p:cNvSpPr>
          <p:nvPr>
            <p:ph idx="1"/>
          </p:nvPr>
        </p:nvSpPr>
        <p:spPr/>
        <p:txBody>
          <a:bodyPr/>
          <a:lstStyle/>
          <a:p>
            <a:r>
              <a:rPr lang="fr-FR" dirty="0"/>
              <a:t>Selon le premier alinéa de l’article </a:t>
            </a:r>
            <a:r>
              <a:rPr lang="fr-FR" b="1" dirty="0"/>
              <a:t>L. 123-1</a:t>
            </a:r>
            <a:r>
              <a:rPr lang="fr-FR" dirty="0"/>
              <a:t> du code de la propriété intellectuelle, « </a:t>
            </a:r>
            <a:r>
              <a:rPr lang="fr-FR" b="1" i="1" dirty="0"/>
              <a:t>l’auteur jouit, sa vie durant, du droit exclusif d’exploiter son œuvre sous quelque forme que ce soit et d’en tirer un profit pécuniaire</a:t>
            </a:r>
            <a:r>
              <a:rPr lang="fr-FR" dirty="0"/>
              <a:t> ». </a:t>
            </a:r>
          </a:p>
          <a:p>
            <a:endParaRPr lang="fr-FR" dirty="0"/>
          </a:p>
          <a:p>
            <a:r>
              <a:rPr lang="fr-FR" dirty="0"/>
              <a:t>Le droit d’exploitation comprend le </a:t>
            </a:r>
            <a:r>
              <a:rPr lang="fr-FR" b="1" dirty="0">
                <a:solidFill>
                  <a:srgbClr val="FF0000"/>
                </a:solidFill>
              </a:rPr>
              <a:t>droit de représentation et de reproduction</a:t>
            </a:r>
            <a:r>
              <a:rPr lang="fr-FR" dirty="0"/>
              <a:t>. </a:t>
            </a:r>
          </a:p>
          <a:p>
            <a:endParaRPr lang="fr-FR" dirty="0"/>
          </a:p>
        </p:txBody>
      </p:sp>
      <p:pic>
        <p:nvPicPr>
          <p:cNvPr id="4" name="Image 3"/>
          <p:cNvPicPr>
            <a:picLocks noChangeAspect="1"/>
          </p:cNvPicPr>
          <p:nvPr/>
        </p:nvPicPr>
        <p:blipFill>
          <a:blip r:embed="rId2"/>
          <a:stretch>
            <a:fillRect/>
          </a:stretch>
        </p:blipFill>
        <p:spPr>
          <a:xfrm>
            <a:off x="3434070" y="5139492"/>
            <a:ext cx="1770434" cy="1472751"/>
          </a:xfrm>
          <a:prstGeom prst="rect">
            <a:avLst/>
          </a:prstGeom>
        </p:spPr>
      </p:pic>
      <p:pic>
        <p:nvPicPr>
          <p:cNvPr id="5" name="Image 4"/>
          <p:cNvPicPr>
            <a:picLocks noChangeAspect="1"/>
          </p:cNvPicPr>
          <p:nvPr/>
        </p:nvPicPr>
        <p:blipFill>
          <a:blip r:embed="rId3"/>
          <a:stretch>
            <a:fillRect/>
          </a:stretch>
        </p:blipFill>
        <p:spPr>
          <a:xfrm>
            <a:off x="6982959" y="3721031"/>
            <a:ext cx="1352739" cy="990738"/>
          </a:xfrm>
          <a:prstGeom prst="rect">
            <a:avLst/>
          </a:prstGeom>
        </p:spPr>
      </p:pic>
    </p:spTree>
    <p:extLst>
      <p:ext uri="{BB962C8B-B14F-4D97-AF65-F5344CB8AC3E}">
        <p14:creationId xmlns:p14="http://schemas.microsoft.com/office/powerpoint/2010/main" val="408307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3037" t="1914" r="2457"/>
          <a:stretch/>
        </p:blipFill>
        <p:spPr>
          <a:xfrm>
            <a:off x="595744" y="221673"/>
            <a:ext cx="11360729" cy="6636327"/>
          </a:xfrm>
          <a:prstGeom prst="rect">
            <a:avLst/>
          </a:prstGeom>
        </p:spPr>
      </p:pic>
    </p:spTree>
    <p:extLst>
      <p:ext uri="{BB962C8B-B14F-4D97-AF65-F5344CB8AC3E}">
        <p14:creationId xmlns:p14="http://schemas.microsoft.com/office/powerpoint/2010/main" val="3915622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29147" y="890337"/>
            <a:ext cx="10309123" cy="5568898"/>
          </a:xfrm>
        </p:spPr>
        <p:txBody>
          <a:bodyPr>
            <a:normAutofit/>
          </a:bodyPr>
          <a:lstStyle/>
          <a:p>
            <a:pPr marL="0" lvl="0" indent="0">
              <a:buNone/>
            </a:pPr>
            <a:r>
              <a:rPr lang="fr-FR" b="1" u="sng" dirty="0"/>
              <a:t>5. Un monopole</a:t>
            </a:r>
            <a:r>
              <a:rPr lang="fr-FR" b="1" dirty="0"/>
              <a:t> </a:t>
            </a:r>
            <a:endParaRPr lang="fr-FR" dirty="0"/>
          </a:p>
          <a:p>
            <a:pPr marL="0" lvl="0" indent="0">
              <a:buNone/>
            </a:pPr>
            <a:r>
              <a:rPr lang="fr-FR" u="sng" dirty="0"/>
              <a:t>a. La durée du monopole </a:t>
            </a:r>
            <a:endParaRPr lang="fr-FR" dirty="0"/>
          </a:p>
          <a:p>
            <a:pPr lvl="0"/>
            <a:r>
              <a:rPr lang="fr-FR" u="sng" dirty="0">
                <a:solidFill>
                  <a:srgbClr val="FF0000"/>
                </a:solidFill>
              </a:rPr>
              <a:t>Pour les œuvres publiées pendant la vie de l’auteur</a:t>
            </a:r>
            <a:r>
              <a:rPr lang="fr-FR" dirty="0">
                <a:solidFill>
                  <a:srgbClr val="FF0000"/>
                </a:solidFill>
              </a:rPr>
              <a:t> : monopole d’exploitation </a:t>
            </a:r>
            <a:r>
              <a:rPr lang="fr-FR" b="1" dirty="0">
                <a:solidFill>
                  <a:srgbClr val="FF0000"/>
                </a:solidFill>
              </a:rPr>
              <a:t>pendant sa vie et 70 ans après l’année civile qui suit son décès</a:t>
            </a:r>
            <a:r>
              <a:rPr lang="fr-FR" dirty="0">
                <a:solidFill>
                  <a:srgbClr val="FF0000"/>
                </a:solidFill>
              </a:rPr>
              <a:t>.</a:t>
            </a:r>
          </a:p>
          <a:p>
            <a:pPr marL="0" indent="0">
              <a:buNone/>
            </a:pPr>
            <a:r>
              <a:rPr lang="fr-FR" sz="3200" dirty="0">
                <a:sym typeface="Wingdings" panose="05000000000000000000" pitchFamily="2" charset="2"/>
              </a:rPr>
              <a:t></a:t>
            </a:r>
            <a:r>
              <a:rPr lang="fr-FR" dirty="0"/>
              <a:t>Exceptions pour l’œuvre de collaboration : les 70 ans commencent à courir à l’année civile suivant la mort du dernier collaborateur.</a:t>
            </a:r>
          </a:p>
          <a:p>
            <a:pPr marL="0" indent="0" algn="ctr">
              <a:buNone/>
            </a:pPr>
            <a:r>
              <a:rPr lang="fr-FR" b="1" u="sng" dirty="0">
                <a:solidFill>
                  <a:schemeClr val="accent1"/>
                </a:solidFill>
              </a:rPr>
              <a:t>Exemple d'une œuvre tombée dans le domaine public</a:t>
            </a:r>
            <a:r>
              <a:rPr lang="fr-FR" u="sng" dirty="0">
                <a:solidFill>
                  <a:schemeClr val="accent1"/>
                </a:solidFill>
              </a:rPr>
              <a:t> : </a:t>
            </a:r>
            <a:r>
              <a:rPr lang="fr-FR" dirty="0">
                <a:solidFill>
                  <a:schemeClr val="accent1"/>
                </a:solidFill>
              </a:rPr>
              <a:t> </a:t>
            </a:r>
          </a:p>
          <a:p>
            <a:pPr marL="0" indent="0" algn="just">
              <a:buNone/>
            </a:pPr>
            <a:r>
              <a:rPr lang="fr-FR" dirty="0">
                <a:solidFill>
                  <a:schemeClr val="accent1"/>
                </a:solidFill>
              </a:rPr>
              <a:t>Jules Verne a publié son ouvrage protégé par le droit d'auteur "</a:t>
            </a:r>
            <a:r>
              <a:rPr lang="fr-FR" i="1" dirty="0">
                <a:solidFill>
                  <a:schemeClr val="accent1"/>
                </a:solidFill>
              </a:rPr>
              <a:t>Le Tour du Monde en 80 jours" </a:t>
            </a:r>
            <a:r>
              <a:rPr lang="fr-FR" dirty="0">
                <a:solidFill>
                  <a:schemeClr val="accent1"/>
                </a:solidFill>
              </a:rPr>
              <a:t>en 1873. Il est décédé le 24 mars 1905. </a:t>
            </a:r>
            <a:r>
              <a:rPr lang="fr-FR" i="1" dirty="0">
                <a:solidFill>
                  <a:schemeClr val="accent1"/>
                </a:solidFill>
              </a:rPr>
              <a:t>"Le Tour du Monde en 80 jours" </a:t>
            </a:r>
            <a:r>
              <a:rPr lang="fr-FR" dirty="0">
                <a:solidFill>
                  <a:schemeClr val="accent1"/>
                </a:solidFill>
              </a:rPr>
              <a:t>est alors tombé dans le domaine public le 1er janvier 1976. </a:t>
            </a:r>
          </a:p>
          <a:p>
            <a:endParaRPr lang="fr-FR" dirty="0"/>
          </a:p>
        </p:txBody>
      </p:sp>
      <p:pic>
        <p:nvPicPr>
          <p:cNvPr id="4" name="Image 3"/>
          <p:cNvPicPr>
            <a:picLocks noChangeAspect="1"/>
          </p:cNvPicPr>
          <p:nvPr/>
        </p:nvPicPr>
        <p:blipFill rotWithShape="1">
          <a:blip r:embed="rId2"/>
          <a:srcRect t="-2965" b="5433"/>
          <a:stretch/>
        </p:blipFill>
        <p:spPr>
          <a:xfrm>
            <a:off x="4114280" y="641684"/>
            <a:ext cx="7123990" cy="1312162"/>
          </a:xfrm>
          <a:prstGeom prst="rect">
            <a:avLst/>
          </a:prstGeom>
        </p:spPr>
      </p:pic>
      <p:sp>
        <p:nvSpPr>
          <p:cNvPr id="5" name="ZoneTexte 4"/>
          <p:cNvSpPr txBox="1"/>
          <p:nvPr/>
        </p:nvSpPr>
        <p:spPr>
          <a:xfrm>
            <a:off x="4114280" y="553753"/>
            <a:ext cx="3382837" cy="336584"/>
          </a:xfrm>
          <a:prstGeom prst="rect">
            <a:avLst/>
          </a:prstGeom>
          <a:solidFill>
            <a:schemeClr val="bg1">
              <a:lumMod val="85000"/>
            </a:schemeClr>
          </a:solidFill>
          <a:ln>
            <a:solidFill>
              <a:schemeClr val="tx2">
                <a:lumMod val="10000"/>
                <a:lumOff val="90000"/>
              </a:schemeClr>
            </a:solidFill>
          </a:ln>
        </p:spPr>
        <p:txBody>
          <a:bodyPr wrap="square" rtlCol="0">
            <a:spAutoFit/>
          </a:bodyPr>
          <a:lstStyle/>
          <a:p>
            <a:endParaRPr lang="fr-FR" dirty="0"/>
          </a:p>
        </p:txBody>
      </p:sp>
    </p:spTree>
    <p:extLst>
      <p:ext uri="{BB962C8B-B14F-4D97-AF65-F5344CB8AC3E}">
        <p14:creationId xmlns:p14="http://schemas.microsoft.com/office/powerpoint/2010/main" val="250470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786064" y="636597"/>
            <a:ext cx="10571748" cy="5559496"/>
          </a:xfrm>
          <a:prstGeom prst="rect">
            <a:avLst/>
          </a:prstGeom>
        </p:spPr>
      </p:pic>
    </p:spTree>
    <p:extLst>
      <p:ext uri="{BB962C8B-B14F-4D97-AF65-F5344CB8AC3E}">
        <p14:creationId xmlns:p14="http://schemas.microsoft.com/office/powerpoint/2010/main" val="1919756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187116" y="1354304"/>
            <a:ext cx="9817768" cy="4180221"/>
          </a:xfrm>
        </p:spPr>
        <p:txBody>
          <a:bodyPr/>
          <a:lstStyle/>
          <a:p>
            <a:pPr marL="0" indent="0">
              <a:buNone/>
            </a:pPr>
            <a:r>
              <a:rPr lang="fr-FR" sz="3200" dirty="0">
                <a:sym typeface="Wingdings" panose="05000000000000000000" pitchFamily="2" charset="2"/>
              </a:rPr>
              <a:t></a:t>
            </a:r>
            <a:r>
              <a:rPr lang="fr-FR" b="1" u="sng" dirty="0"/>
              <a:t>Cas où l’œuvre aurait été publiée ou mise en ligne après la mort de l’auteur : </a:t>
            </a:r>
          </a:p>
          <a:p>
            <a:pPr marL="0" indent="0">
              <a:buNone/>
            </a:pPr>
            <a:r>
              <a:rPr lang="fr-FR" dirty="0"/>
              <a:t>le délais court </a:t>
            </a:r>
            <a:r>
              <a:rPr lang="fr-FR" b="1" dirty="0">
                <a:solidFill>
                  <a:srgbClr val="FF0000"/>
                </a:solidFill>
              </a:rPr>
              <a:t>à partir de l’année suivant son décès</a:t>
            </a:r>
            <a:r>
              <a:rPr lang="fr-FR" dirty="0"/>
              <a:t>. Si la publication intervient après cette période, la loi prolongera le droit exclusif pendant 25 ans à compter de la première publication.</a:t>
            </a:r>
          </a:p>
          <a:p>
            <a:endParaRPr lang="fr-FR" dirty="0"/>
          </a:p>
        </p:txBody>
      </p:sp>
    </p:spTree>
    <p:extLst>
      <p:ext uri="{BB962C8B-B14F-4D97-AF65-F5344CB8AC3E}">
        <p14:creationId xmlns:p14="http://schemas.microsoft.com/office/powerpoint/2010/main" val="3452969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0389C6-E74F-428A-93E9-B42ABE5FB1EB}"/>
              </a:ext>
            </a:extLst>
          </p:cNvPr>
          <p:cNvSpPr>
            <a:spLocks noGrp="1"/>
          </p:cNvSpPr>
          <p:nvPr>
            <p:ph type="title"/>
          </p:nvPr>
        </p:nvSpPr>
        <p:spPr/>
        <p:txBody>
          <a:bodyPr/>
          <a:lstStyle/>
          <a:p>
            <a:r>
              <a:rPr lang="fr-FR" dirty="0"/>
              <a:t>Droit d’auteur et IA</a:t>
            </a:r>
            <a:r>
              <a:rPr lang="fr-FR"/>
              <a:t>, compatibles ?</a:t>
            </a:r>
            <a:endParaRPr lang="fr-FR" dirty="0"/>
          </a:p>
        </p:txBody>
      </p:sp>
      <p:sp>
        <p:nvSpPr>
          <p:cNvPr id="3" name="Espace réservé du contenu 2">
            <a:extLst>
              <a:ext uri="{FF2B5EF4-FFF2-40B4-BE49-F238E27FC236}">
                <a16:creationId xmlns:a16="http://schemas.microsoft.com/office/drawing/2014/main" id="{EC3F9458-2237-413B-8E28-873296DC7E09}"/>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634F1D45-08FE-4743-BC03-68B8ADFCBD7F}"/>
              </a:ext>
            </a:extLst>
          </p:cNvPr>
          <p:cNvPicPr/>
          <p:nvPr/>
        </p:nvPicPr>
        <p:blipFill>
          <a:blip r:embed="rId2"/>
          <a:stretch>
            <a:fillRect/>
          </a:stretch>
        </p:blipFill>
        <p:spPr>
          <a:xfrm>
            <a:off x="3477132" y="2103570"/>
            <a:ext cx="6645910" cy="1091565"/>
          </a:xfrm>
          <a:prstGeom prst="rect">
            <a:avLst/>
          </a:prstGeom>
        </p:spPr>
      </p:pic>
      <p:pic>
        <p:nvPicPr>
          <p:cNvPr id="5" name="Image 4">
            <a:extLst>
              <a:ext uri="{FF2B5EF4-FFF2-40B4-BE49-F238E27FC236}">
                <a16:creationId xmlns:a16="http://schemas.microsoft.com/office/drawing/2014/main" id="{3AA89129-0A8D-4CB9-9917-4D93C85AEB26}"/>
              </a:ext>
            </a:extLst>
          </p:cNvPr>
          <p:cNvPicPr/>
          <p:nvPr/>
        </p:nvPicPr>
        <p:blipFill>
          <a:blip r:embed="rId3"/>
          <a:stretch>
            <a:fillRect/>
          </a:stretch>
        </p:blipFill>
        <p:spPr>
          <a:xfrm>
            <a:off x="0" y="3195135"/>
            <a:ext cx="3639312" cy="3643815"/>
          </a:xfrm>
          <a:prstGeom prst="rect">
            <a:avLst/>
          </a:prstGeom>
        </p:spPr>
      </p:pic>
      <p:sp>
        <p:nvSpPr>
          <p:cNvPr id="6" name="Rectangle 5">
            <a:extLst>
              <a:ext uri="{FF2B5EF4-FFF2-40B4-BE49-F238E27FC236}">
                <a16:creationId xmlns:a16="http://schemas.microsoft.com/office/drawing/2014/main" id="{8DB98E94-6316-4EEA-A1E7-43CFF0D3D1C9}"/>
              </a:ext>
            </a:extLst>
          </p:cNvPr>
          <p:cNvSpPr/>
          <p:nvPr/>
        </p:nvSpPr>
        <p:spPr>
          <a:xfrm>
            <a:off x="4498848" y="3840480"/>
            <a:ext cx="6416416" cy="1077218"/>
          </a:xfrm>
          <a:prstGeom prst="rect">
            <a:avLst/>
          </a:prstGeom>
        </p:spPr>
        <p:txBody>
          <a:bodyPr wrap="square">
            <a:spAutoFit/>
          </a:bodyPr>
          <a:lstStyle/>
          <a:p>
            <a:pPr algn="just">
              <a:spcAft>
                <a:spcPts val="0"/>
              </a:spcAft>
            </a:pPr>
            <a:r>
              <a:rPr lang="fr-FR" sz="1600" dirty="0">
                <a:solidFill>
                  <a:srgbClr val="000000"/>
                </a:solidFill>
                <a:latin typeface="Verdana" panose="020B0604030504040204" pitchFamily="34" charset="0"/>
                <a:ea typeface="Times New Roman" panose="02020603050405020304" pitchFamily="18" charset="0"/>
              </a:rPr>
              <a:t>Le « Portrait d'Edmond </a:t>
            </a:r>
            <a:r>
              <a:rPr lang="fr-FR" sz="1600" dirty="0" err="1">
                <a:solidFill>
                  <a:srgbClr val="000000"/>
                </a:solidFill>
                <a:latin typeface="Verdana" panose="020B0604030504040204" pitchFamily="34" charset="0"/>
                <a:ea typeface="Times New Roman" panose="02020603050405020304" pitchFamily="18" charset="0"/>
              </a:rPr>
              <a:t>Belamy</a:t>
            </a:r>
            <a:r>
              <a:rPr lang="fr-FR" sz="1600" dirty="0">
                <a:solidFill>
                  <a:srgbClr val="000000"/>
                </a:solidFill>
                <a:latin typeface="Verdana" panose="020B0604030504040204" pitchFamily="34" charset="0"/>
                <a:ea typeface="Times New Roman" panose="02020603050405020304" pitchFamily="18" charset="0"/>
              </a:rPr>
              <a:t> », première œuvre d'art conçue par un algorithme à passer aux enchères, a été adjugé hier, jeudi 25 octobre, </a:t>
            </a:r>
            <a:r>
              <a:rPr lang="fr-FR" sz="1600" b="1" dirty="0">
                <a:solidFill>
                  <a:srgbClr val="000000"/>
                </a:solidFill>
                <a:latin typeface="Verdana" panose="020B0604030504040204" pitchFamily="34" charset="0"/>
                <a:ea typeface="Times New Roman" panose="02020603050405020304" pitchFamily="18" charset="0"/>
              </a:rPr>
              <a:t>chez Christie's à New York pour $432</a:t>
            </a:r>
            <a:r>
              <a:rPr lang="fr-FR" sz="1600" b="1" dirty="0">
                <a:solidFill>
                  <a:srgbClr val="000000"/>
                </a:solidFill>
                <a:latin typeface="Arial" panose="020B0604020202020204" pitchFamily="34" charset="0"/>
                <a:ea typeface="Times New Roman" panose="02020603050405020304" pitchFamily="18" charset="0"/>
              </a:rPr>
              <a:t> </a:t>
            </a:r>
            <a:r>
              <a:rPr lang="fr-FR" sz="1600" b="1" dirty="0">
                <a:solidFill>
                  <a:srgbClr val="000000"/>
                </a:solidFill>
                <a:latin typeface="Verdana" panose="020B0604030504040204" pitchFamily="34" charset="0"/>
                <a:ea typeface="Times New Roman" panose="02020603050405020304" pitchFamily="18" charset="0"/>
              </a:rPr>
              <a:t>500.</a:t>
            </a:r>
            <a:endParaRPr lang="fr-FR" sz="16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87340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idx="4294967295"/>
          </p:nvPr>
        </p:nvSpPr>
        <p:spPr>
          <a:xfrm>
            <a:off x="1389888" y="283528"/>
            <a:ext cx="9601200" cy="905256"/>
          </a:xfrm>
        </p:spPr>
        <p:txBody>
          <a:bodyPr/>
          <a:lstStyle/>
          <a:p>
            <a:r>
              <a:rPr lang="fr-FR" dirty="0"/>
              <a:t>b. Les exceptions au monopole</a:t>
            </a:r>
          </a:p>
        </p:txBody>
      </p:sp>
      <p:sp>
        <p:nvSpPr>
          <p:cNvPr id="6" name="Espace réservé du contenu 5"/>
          <p:cNvSpPr>
            <a:spLocks noGrp="1"/>
          </p:cNvSpPr>
          <p:nvPr>
            <p:ph idx="4294967295"/>
          </p:nvPr>
        </p:nvSpPr>
        <p:spPr>
          <a:xfrm>
            <a:off x="845820" y="1152208"/>
            <a:ext cx="10689336" cy="5294312"/>
          </a:xfrm>
        </p:spPr>
        <p:txBody>
          <a:bodyPr>
            <a:normAutofit fontScale="92500"/>
          </a:bodyPr>
          <a:lstStyle/>
          <a:p>
            <a:r>
              <a:rPr lang="fr-FR" dirty="0"/>
              <a:t>Les </a:t>
            </a:r>
            <a:r>
              <a:rPr lang="fr-FR" b="1" dirty="0"/>
              <a:t>représentations privées et gratuites</a:t>
            </a:r>
            <a:r>
              <a:rPr lang="fr-FR" dirty="0"/>
              <a:t> dans le cercle de famille (famille, groupe d’amis)</a:t>
            </a:r>
          </a:p>
          <a:p>
            <a:pPr marL="0" indent="0">
              <a:buNone/>
            </a:pPr>
            <a:r>
              <a:rPr lang="fr-FR" u="sng" dirty="0"/>
              <a:t>Exemple</a:t>
            </a:r>
            <a:r>
              <a:rPr lang="fr-FR" dirty="0"/>
              <a:t> : diffusion de morceaux de musique, acquis par le biais d’une plateforme légale de téléchargement. </a:t>
            </a:r>
          </a:p>
          <a:p>
            <a:pPr marL="0" indent="0">
              <a:buNone/>
            </a:pPr>
            <a:endParaRPr lang="fr-FR" sz="1100" dirty="0"/>
          </a:p>
          <a:p>
            <a:pPr lvl="0"/>
            <a:r>
              <a:rPr lang="fr-FR" b="1" dirty="0"/>
              <a:t>Copie ou reproduction strictement réservées à l’usage privé du copiste</a:t>
            </a:r>
            <a:r>
              <a:rPr lang="fr-FR" dirty="0"/>
              <a:t> et non destinée à une utilisation collective. </a:t>
            </a:r>
          </a:p>
          <a:p>
            <a:pPr marL="0" indent="0">
              <a:buNone/>
            </a:pPr>
            <a:r>
              <a:rPr lang="fr-FR" sz="2800" b="1" dirty="0">
                <a:sym typeface="Wingdings" panose="05000000000000000000" pitchFamily="2" charset="2"/>
              </a:rPr>
              <a:t></a:t>
            </a:r>
            <a:r>
              <a:rPr lang="fr-FR" dirty="0"/>
              <a:t> </a:t>
            </a:r>
            <a:r>
              <a:rPr lang="fr-FR" u="sng" dirty="0"/>
              <a:t>Conditions</a:t>
            </a:r>
            <a:r>
              <a:rPr lang="fr-FR" dirty="0"/>
              <a:t> :</a:t>
            </a:r>
          </a:p>
          <a:p>
            <a:pPr lvl="0"/>
            <a:r>
              <a:rPr lang="fr-FR" dirty="0"/>
              <a:t>Le copiste et l’utilisateur sont la même personne ;</a:t>
            </a:r>
          </a:p>
          <a:p>
            <a:pPr lvl="0"/>
            <a:r>
              <a:rPr lang="fr-FR" dirty="0"/>
              <a:t>La copie ne peut pas être échangée, vendue et le nombre d’exemplaire réalisé doit être restreint ;</a:t>
            </a:r>
          </a:p>
          <a:p>
            <a:pPr lvl="0"/>
            <a:r>
              <a:rPr lang="fr-FR" dirty="0"/>
              <a:t>Copie acquise légalement</a:t>
            </a:r>
          </a:p>
          <a:p>
            <a:pPr marL="0" indent="0">
              <a:buNone/>
            </a:pPr>
            <a:r>
              <a:rPr lang="fr-FR" u="sng" dirty="0"/>
              <a:t>Exemple</a:t>
            </a:r>
            <a:r>
              <a:rPr lang="fr-FR" dirty="0"/>
              <a:t> : impossibilité de reproduire sur site internet privé, blog (même à titre gratuit). </a:t>
            </a:r>
          </a:p>
        </p:txBody>
      </p:sp>
    </p:spTree>
    <p:extLst>
      <p:ext uri="{BB962C8B-B14F-4D97-AF65-F5344CB8AC3E}">
        <p14:creationId xmlns:p14="http://schemas.microsoft.com/office/powerpoint/2010/main" val="9668596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060704" y="493776"/>
            <a:ext cx="9263063" cy="6016625"/>
          </a:xfrm>
        </p:spPr>
        <p:txBody>
          <a:bodyPr>
            <a:normAutofit/>
          </a:bodyPr>
          <a:lstStyle/>
          <a:p>
            <a:pPr marL="0" indent="0">
              <a:buNone/>
            </a:pPr>
            <a:endParaRPr lang="fr-FR" dirty="0"/>
          </a:p>
          <a:p>
            <a:pPr algn="just"/>
            <a:r>
              <a:rPr lang="fr-FR" sz="2800" dirty="0"/>
              <a:t>Graver un morceau de musique acquis illégalement est considéré comme de la </a:t>
            </a:r>
            <a:r>
              <a:rPr lang="fr-FR" sz="2800" b="1" dirty="0"/>
              <a:t>contrefaçon</a:t>
            </a:r>
            <a:r>
              <a:rPr lang="fr-FR" sz="2800" dirty="0"/>
              <a:t>. </a:t>
            </a:r>
          </a:p>
          <a:p>
            <a:pPr algn="just"/>
            <a:r>
              <a:rPr lang="fr-FR" sz="2800" dirty="0"/>
              <a:t>Mais il reste possible, d’empêcher ou de limiter les utilisations non autorisées de l’œuvre en utilisant un code d’accès, un cryptage, ou une impossibilité de lecture sur un ordinateur.</a:t>
            </a:r>
          </a:p>
          <a:p>
            <a:pPr lvl="0" algn="just"/>
            <a:r>
              <a:rPr lang="fr-FR" sz="2800" b="1" dirty="0"/>
              <a:t>Les analyses et courtes citations, revues de presse et diffusion des discours officiels</a:t>
            </a:r>
            <a:r>
              <a:rPr lang="fr-FR" sz="2800" dirty="0"/>
              <a:t> : autorisées sous réserve que soit indiqué le nom de l’auteur et la source.  La brièveté de la citation s’apprécie au cas par cas mail il est clair qu’une reproduction intégrale ne peut être analysée comme courte. </a:t>
            </a:r>
          </a:p>
          <a:p>
            <a:pPr lvl="0" algn="just"/>
            <a:endParaRPr lang="fr-FR" sz="2800" dirty="0"/>
          </a:p>
          <a:p>
            <a:pPr marL="0" indent="0">
              <a:buNone/>
            </a:pPr>
            <a:endParaRPr lang="fr-FR" dirty="0"/>
          </a:p>
        </p:txBody>
      </p:sp>
    </p:spTree>
    <p:extLst>
      <p:ext uri="{BB962C8B-B14F-4D97-AF65-F5344CB8AC3E}">
        <p14:creationId xmlns:p14="http://schemas.microsoft.com/office/powerpoint/2010/main" val="4278149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783336" y="710565"/>
            <a:ext cx="10625328" cy="5943600"/>
          </a:xfrm>
        </p:spPr>
        <p:txBody>
          <a:bodyPr>
            <a:normAutofit fontScale="92500"/>
          </a:bodyPr>
          <a:lstStyle/>
          <a:p>
            <a:pPr marL="0" indent="0" algn="just">
              <a:lnSpc>
                <a:spcPct val="150000"/>
              </a:lnSpc>
              <a:buNone/>
            </a:pPr>
            <a:r>
              <a:rPr lang="fr-FR" sz="2100" dirty="0"/>
              <a:t>- </a:t>
            </a:r>
            <a:r>
              <a:rPr lang="fr-FR" sz="2100" b="1" dirty="0"/>
              <a:t>Les parodies, pastiches et caricatures</a:t>
            </a:r>
            <a:r>
              <a:rPr lang="fr-FR" sz="2100" dirty="0"/>
              <a:t> : la parodie doit poursuivre une intention humoristique, mais il faut éviter une confusion avec l’œuvre originale.  Le nom de l’auteur et la source doivent être clairement indiqués. </a:t>
            </a:r>
          </a:p>
          <a:p>
            <a:pPr marL="0" indent="0" algn="just">
              <a:lnSpc>
                <a:spcPct val="150000"/>
              </a:lnSpc>
              <a:buNone/>
            </a:pPr>
            <a:r>
              <a:rPr lang="fr-FR" sz="2100" dirty="0"/>
              <a:t>-</a:t>
            </a:r>
            <a:r>
              <a:rPr lang="fr-FR" sz="2100" b="1" dirty="0"/>
              <a:t>Reproduction et représentation d’œuvres pour les rendre accessibles aux déficients</a:t>
            </a:r>
            <a:r>
              <a:rPr lang="fr-FR" sz="2100" dirty="0"/>
              <a:t> : acte de reproduire un ouvrage en braille, ou en très gros caractère dans le but exclusif de le rendre accessible aux déficients est considéré comme légal même en l’absence de l’autorisation de droit d’auteur. Cette reproduction est assurée à des fins non lucratives ou par es établissements agrées. Nom auteur et source clairement indiqués. </a:t>
            </a:r>
          </a:p>
          <a:p>
            <a:pPr marL="0" indent="0" algn="just">
              <a:lnSpc>
                <a:spcPct val="150000"/>
              </a:lnSpc>
              <a:buNone/>
            </a:pPr>
            <a:r>
              <a:rPr lang="fr-FR" sz="2100" dirty="0"/>
              <a:t>-</a:t>
            </a:r>
            <a:r>
              <a:rPr lang="fr-FR" sz="2100" b="1" dirty="0"/>
              <a:t>Exception pédagogique</a:t>
            </a:r>
            <a:r>
              <a:rPr lang="fr-FR" sz="2100" dirty="0"/>
              <a:t> : permet de s’affranchir de l’accord de l’auteur à condition que la reproduction d’extraits est à des fins d’enseignement, de recherche. Aucune exploitation commerciale. </a:t>
            </a:r>
          </a:p>
          <a:p>
            <a:pPr marL="0" indent="0" algn="just">
              <a:lnSpc>
                <a:spcPct val="150000"/>
              </a:lnSpc>
              <a:buNone/>
            </a:pPr>
            <a:r>
              <a:rPr lang="fr-FR" sz="2100" dirty="0"/>
              <a:t>-Sous réserve d’indiquer clairement le nom de l’auteur et la source, il est autorisé de </a:t>
            </a:r>
            <a:r>
              <a:rPr lang="fr-FR" sz="2100" b="1" dirty="0"/>
              <a:t>reproduire une œuvre dans le but exclusif d’information immédiate</a:t>
            </a:r>
            <a:r>
              <a:rPr lang="fr-FR" sz="2100" dirty="0"/>
              <a:t>. Exemple : reproduction intégrale d’une œuvre pour informer d’une exposition. </a:t>
            </a:r>
          </a:p>
          <a:p>
            <a:pPr marL="0" indent="0">
              <a:buNone/>
            </a:pPr>
            <a:endParaRPr lang="fr-FR" dirty="0"/>
          </a:p>
        </p:txBody>
      </p:sp>
    </p:spTree>
    <p:extLst>
      <p:ext uri="{BB962C8B-B14F-4D97-AF65-F5344CB8AC3E}">
        <p14:creationId xmlns:p14="http://schemas.microsoft.com/office/powerpoint/2010/main" val="4142197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13B969-4CEB-4BD3-9D27-CA73B6A0F5A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D726673-491B-4EC9-AB6E-6D2EE95BA1A4}"/>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0634000F-7BE6-4713-B9E4-B11647152BE4}"/>
              </a:ext>
            </a:extLst>
          </p:cNvPr>
          <p:cNvPicPr>
            <a:picLocks noChangeAspect="1"/>
          </p:cNvPicPr>
          <p:nvPr/>
        </p:nvPicPr>
        <p:blipFill rotWithShape="1">
          <a:blip r:embed="rId2"/>
          <a:srcRect t="16657"/>
          <a:stretch/>
        </p:blipFill>
        <p:spPr>
          <a:xfrm>
            <a:off x="672008" y="888356"/>
            <a:ext cx="10408400" cy="4987512"/>
          </a:xfrm>
          <a:prstGeom prst="rect">
            <a:avLst/>
          </a:prstGeom>
        </p:spPr>
      </p:pic>
    </p:spTree>
    <p:extLst>
      <p:ext uri="{BB962C8B-B14F-4D97-AF65-F5344CB8AC3E}">
        <p14:creationId xmlns:p14="http://schemas.microsoft.com/office/powerpoint/2010/main" val="2472876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t>6. Mise en œuvre du droit d’exploitation</a:t>
            </a:r>
            <a:br>
              <a:rPr lang="fr-FR" dirty="0"/>
            </a:br>
            <a:endParaRPr lang="fr-FR" dirty="0"/>
          </a:p>
        </p:txBody>
      </p:sp>
      <p:sp>
        <p:nvSpPr>
          <p:cNvPr id="3" name="Espace réservé du contenu 2"/>
          <p:cNvSpPr>
            <a:spLocks noGrp="1"/>
          </p:cNvSpPr>
          <p:nvPr>
            <p:ph idx="1"/>
          </p:nvPr>
        </p:nvSpPr>
        <p:spPr/>
        <p:txBody>
          <a:bodyPr>
            <a:normAutofit fontScale="92500"/>
          </a:bodyPr>
          <a:lstStyle/>
          <a:p>
            <a:pPr marL="0" indent="0">
              <a:buNone/>
            </a:pPr>
            <a:r>
              <a:rPr lang="fr-FR" u="sng" dirty="0"/>
              <a:t>a. La cession du droit d’exploitation</a:t>
            </a:r>
            <a:r>
              <a:rPr lang="fr-FR" dirty="0"/>
              <a:t> </a:t>
            </a:r>
          </a:p>
          <a:p>
            <a:r>
              <a:rPr lang="fr-FR" dirty="0"/>
              <a:t>Les deux attributs du droit d’exploitation (droit de représentation et droit de reproduction) sont cessibles à titre gratuit ou à titre onéreux. </a:t>
            </a:r>
          </a:p>
          <a:p>
            <a:pPr marL="0" indent="0">
              <a:buNone/>
            </a:pPr>
            <a:r>
              <a:rPr lang="fr-FR" dirty="0">
                <a:sym typeface="Wingdings" panose="05000000000000000000" pitchFamily="2" charset="2"/>
              </a:rPr>
              <a:t></a:t>
            </a:r>
            <a:r>
              <a:rPr lang="fr-FR" dirty="0">
                <a:solidFill>
                  <a:srgbClr val="FF0000"/>
                </a:solidFill>
              </a:rPr>
              <a:t>La cession doit être </a:t>
            </a:r>
            <a:r>
              <a:rPr lang="fr-FR" b="1" dirty="0">
                <a:solidFill>
                  <a:srgbClr val="FF0000"/>
                </a:solidFill>
              </a:rPr>
              <a:t>expresse</a:t>
            </a:r>
            <a:r>
              <a:rPr lang="fr-FR" dirty="0">
                <a:solidFill>
                  <a:srgbClr val="FF0000"/>
                </a:solidFill>
              </a:rPr>
              <a:t> : les limites doivent être énumérées par </a:t>
            </a:r>
            <a:r>
              <a:rPr lang="fr-FR" b="1" dirty="0">
                <a:solidFill>
                  <a:srgbClr val="FF0000"/>
                </a:solidFill>
              </a:rPr>
              <a:t>écrit</a:t>
            </a:r>
            <a:r>
              <a:rPr lang="fr-FR" dirty="0"/>
              <a:t>. </a:t>
            </a:r>
          </a:p>
          <a:p>
            <a:pPr marL="0" indent="0">
              <a:buNone/>
            </a:pPr>
            <a:r>
              <a:rPr lang="fr-FR" u="sng" dirty="0"/>
              <a:t>Cependant, la cession est limitée</a:t>
            </a:r>
            <a:r>
              <a:rPr lang="fr-FR" dirty="0"/>
              <a:t> :</a:t>
            </a:r>
          </a:p>
          <a:p>
            <a:pPr marL="0" indent="0">
              <a:buNone/>
            </a:pPr>
            <a:r>
              <a:rPr lang="fr-FR" dirty="0"/>
              <a:t>- </a:t>
            </a:r>
            <a:r>
              <a:rPr lang="fr-FR" dirty="0">
                <a:solidFill>
                  <a:srgbClr val="FF0000"/>
                </a:solidFill>
              </a:rPr>
              <a:t>la cession globale des œuvres futures est nulle ;</a:t>
            </a:r>
          </a:p>
          <a:p>
            <a:pPr marL="0" indent="0">
              <a:buNone/>
            </a:pPr>
            <a:r>
              <a:rPr lang="fr-FR" dirty="0">
                <a:solidFill>
                  <a:srgbClr val="FF0000"/>
                </a:solidFill>
              </a:rPr>
              <a:t>- la cession peut être limitée au droit de représentation ou au droit d’exploitation.</a:t>
            </a:r>
          </a:p>
          <a:p>
            <a:endParaRPr lang="fr-FR" dirty="0"/>
          </a:p>
        </p:txBody>
      </p:sp>
    </p:spTree>
    <p:extLst>
      <p:ext uri="{BB962C8B-B14F-4D97-AF65-F5344CB8AC3E}">
        <p14:creationId xmlns:p14="http://schemas.microsoft.com/office/powerpoint/2010/main" val="342146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70155" y="890895"/>
            <a:ext cx="10441858" cy="3872834"/>
          </a:xfrm>
        </p:spPr>
        <p:txBody>
          <a:bodyPr>
            <a:normAutofit/>
          </a:bodyPr>
          <a:lstStyle/>
          <a:p>
            <a:r>
              <a:rPr lang="fr-FR" b="1" u="sng" dirty="0"/>
              <a:t>7. Le non-respect du droit d’auteur</a:t>
            </a:r>
            <a:endParaRPr lang="fr-FR" dirty="0"/>
          </a:p>
          <a:p>
            <a:r>
              <a:rPr lang="fr-FR" dirty="0"/>
              <a:t>Il est clairement exposé à l’article </a:t>
            </a:r>
            <a:r>
              <a:rPr lang="fr-FR" b="1" dirty="0"/>
              <a:t>L.112-4</a:t>
            </a:r>
            <a:r>
              <a:rPr lang="fr-FR" dirty="0"/>
              <a:t> du code de la propriété intellectuelle que « </a:t>
            </a:r>
            <a:r>
              <a:rPr lang="fr-FR" b="1" i="1" dirty="0"/>
              <a:t>toute représentation ou reproduction intégrale ou partielle faite sans le consentement de l’auteur ou de ses ayants droits est illicite</a:t>
            </a:r>
            <a:r>
              <a:rPr lang="fr-FR" dirty="0"/>
              <a:t> ». </a:t>
            </a:r>
          </a:p>
          <a:p>
            <a:pPr marL="0" indent="0">
              <a:buNone/>
            </a:pPr>
            <a:r>
              <a:rPr lang="fr-FR" dirty="0">
                <a:sym typeface="Wingdings" panose="05000000000000000000" pitchFamily="2" charset="2"/>
              </a:rPr>
              <a:t></a:t>
            </a:r>
            <a:r>
              <a:rPr lang="fr-FR" dirty="0"/>
              <a:t>L’atteinte à l’œuvre est considérée comme une </a:t>
            </a:r>
            <a:r>
              <a:rPr lang="fr-FR" b="1" dirty="0">
                <a:solidFill>
                  <a:srgbClr val="FF0000"/>
                </a:solidFill>
              </a:rPr>
              <a:t>contrefaçon</a:t>
            </a:r>
            <a:r>
              <a:rPr lang="fr-FR" dirty="0">
                <a:solidFill>
                  <a:srgbClr val="FF0000"/>
                </a:solidFill>
              </a:rPr>
              <a:t>.</a:t>
            </a:r>
          </a:p>
          <a:p>
            <a:pPr marL="0" indent="0">
              <a:buNone/>
            </a:pPr>
            <a:r>
              <a:rPr lang="fr-FR" dirty="0">
                <a:sym typeface="Wingdings" panose="05000000000000000000" pitchFamily="2" charset="2"/>
              </a:rPr>
              <a:t></a:t>
            </a:r>
            <a:r>
              <a:rPr lang="fr-FR" dirty="0"/>
              <a:t>Mais la contrefaçon d’une numérique est devenue un tel fléau pour les auteurs que le législateur a prévu d’autres sanctions spécifiques.</a:t>
            </a:r>
          </a:p>
          <a:p>
            <a:endParaRPr lang="fr-FR" dirty="0"/>
          </a:p>
        </p:txBody>
      </p:sp>
    </p:spTree>
    <p:extLst>
      <p:ext uri="{BB962C8B-B14F-4D97-AF65-F5344CB8AC3E}">
        <p14:creationId xmlns:p14="http://schemas.microsoft.com/office/powerpoint/2010/main" val="32016045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43897" y="787656"/>
            <a:ext cx="10441858" cy="5524653"/>
          </a:xfrm>
        </p:spPr>
        <p:txBody>
          <a:bodyPr>
            <a:normAutofit fontScale="92500" lnSpcReduction="20000"/>
          </a:bodyPr>
          <a:lstStyle/>
          <a:p>
            <a:pPr lvl="0"/>
            <a:r>
              <a:rPr lang="fr-FR" u="sng" dirty="0"/>
              <a:t>La violation des droits de propriété intellectuelle</a:t>
            </a:r>
            <a:endParaRPr lang="fr-FR" dirty="0"/>
          </a:p>
          <a:p>
            <a:r>
              <a:rPr lang="fr-FR" dirty="0"/>
              <a:t>« </a:t>
            </a:r>
            <a:r>
              <a:rPr lang="fr-FR" b="1" i="1" dirty="0">
                <a:solidFill>
                  <a:srgbClr val="FF0000"/>
                </a:solidFill>
              </a:rPr>
              <a:t>Est un délit de contrefaçon toute reproduction (…) par quelque mode que ce soit, d’une œuvre de l’esprit</a:t>
            </a:r>
            <a:r>
              <a:rPr lang="fr-FR" dirty="0">
                <a:solidFill>
                  <a:srgbClr val="FF0000"/>
                </a:solidFill>
              </a:rPr>
              <a:t> </a:t>
            </a:r>
            <a:r>
              <a:rPr lang="fr-FR" dirty="0"/>
              <a:t>» sans autorisation. </a:t>
            </a:r>
          </a:p>
          <a:p>
            <a:pPr marL="0" indent="0">
              <a:buNone/>
            </a:pPr>
            <a:r>
              <a:rPr lang="fr-FR" dirty="0"/>
              <a:t>Ce délit est constitué lorsque le contrefacteur :</a:t>
            </a:r>
          </a:p>
          <a:p>
            <a:r>
              <a:rPr lang="fr-FR" b="1" dirty="0"/>
              <a:t>reproduit</a:t>
            </a:r>
            <a:r>
              <a:rPr lang="fr-FR" dirty="0"/>
              <a:t> l’œuvre à l’identique (téléchargement intégral de l’œuvre sur internet, diffusion d’une œuvre audiovisuelle à un public par exemple sur une plateforme de vidéos sur internet) </a:t>
            </a:r>
          </a:p>
          <a:p>
            <a:r>
              <a:rPr lang="fr-FR" dirty="0"/>
              <a:t>mais aussi des </a:t>
            </a:r>
            <a:r>
              <a:rPr lang="fr-FR" b="1" dirty="0"/>
              <a:t>reproductions avec imitation </a:t>
            </a:r>
            <a:r>
              <a:rPr lang="fr-FR" dirty="0"/>
              <a:t>(reproduction avec des modifications, adaptations, traduction…). </a:t>
            </a:r>
          </a:p>
          <a:p>
            <a:pPr marL="0" indent="0">
              <a:buNone/>
            </a:pPr>
            <a:r>
              <a:rPr lang="fr-FR" sz="3600" dirty="0">
                <a:sym typeface="Wingdings" panose="05000000000000000000" pitchFamily="2" charset="2"/>
              </a:rPr>
              <a:t></a:t>
            </a:r>
            <a:r>
              <a:rPr lang="fr-FR" dirty="0"/>
              <a:t>En revanche, la simple inspiration ou la reproduction de l’idée sans celle de la forme ne sont répréhensibles. </a:t>
            </a:r>
          </a:p>
          <a:p>
            <a:pPr marL="0" indent="0">
              <a:buNone/>
            </a:pPr>
            <a:endParaRPr lang="fr-FR" dirty="0"/>
          </a:p>
          <a:p>
            <a:r>
              <a:rPr lang="fr-FR" dirty="0">
                <a:solidFill>
                  <a:srgbClr val="FF0000"/>
                </a:solidFill>
              </a:rPr>
              <a:t>Seule </a:t>
            </a:r>
            <a:r>
              <a:rPr lang="fr-FR" b="1" dirty="0">
                <a:solidFill>
                  <a:srgbClr val="FF0000"/>
                </a:solidFill>
              </a:rPr>
              <a:t>la forme est protégée et pas l’idée</a:t>
            </a:r>
            <a:r>
              <a:rPr lang="fr-FR" dirty="0"/>
              <a:t>, sans ce principe, la société serait confrontée à des risques de frein dans la création. </a:t>
            </a:r>
          </a:p>
          <a:p>
            <a:endParaRPr lang="fr-FR" dirty="0"/>
          </a:p>
        </p:txBody>
      </p:sp>
    </p:spTree>
    <p:extLst>
      <p:ext uri="{BB962C8B-B14F-4D97-AF65-F5344CB8AC3E}">
        <p14:creationId xmlns:p14="http://schemas.microsoft.com/office/powerpoint/2010/main" val="1631370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017638" y="772908"/>
            <a:ext cx="10323871" cy="5229686"/>
          </a:xfrm>
        </p:spPr>
        <p:txBody>
          <a:bodyPr>
            <a:normAutofit/>
          </a:bodyPr>
          <a:lstStyle/>
          <a:p>
            <a:pPr marL="0" indent="0">
              <a:buNone/>
            </a:pPr>
            <a:r>
              <a:rPr lang="fr-FR" u="sng" dirty="0"/>
              <a:t>a. L’action en contrefaçon</a:t>
            </a:r>
            <a:endParaRPr lang="fr-FR" dirty="0"/>
          </a:p>
          <a:p>
            <a:r>
              <a:rPr lang="fr-FR" dirty="0">
                <a:solidFill>
                  <a:srgbClr val="FF0000"/>
                </a:solidFill>
              </a:rPr>
              <a:t>L’action en civile comme en pénale est possible</a:t>
            </a:r>
            <a:r>
              <a:rPr lang="fr-FR" dirty="0"/>
              <a:t>. Le cessionnaire d’un contrat de cession peut aussi </a:t>
            </a:r>
            <a:r>
              <a:rPr lang="fr-FR" dirty="0">
                <a:solidFill>
                  <a:srgbClr val="FF0000"/>
                </a:solidFill>
              </a:rPr>
              <a:t>agir en contrefaçon</a:t>
            </a:r>
            <a:r>
              <a:rPr lang="fr-FR" dirty="0"/>
              <a:t>. Comité national anti-contrefaçon</a:t>
            </a:r>
          </a:p>
          <a:p>
            <a:pPr marL="0" indent="0">
              <a:buNone/>
            </a:pPr>
            <a:r>
              <a:rPr lang="fr-FR" b="1" u="sng" dirty="0"/>
              <a:t>a.1. Les juridictions compétentes</a:t>
            </a:r>
            <a:endParaRPr lang="fr-FR" dirty="0"/>
          </a:p>
          <a:p>
            <a:r>
              <a:rPr lang="fr-FR" dirty="0"/>
              <a:t>Conformément au droit français la juridiction compétente est </a:t>
            </a:r>
            <a:r>
              <a:rPr lang="fr-FR" b="1" dirty="0"/>
              <a:t>celle où a eu lieu le dommage</a:t>
            </a:r>
            <a:r>
              <a:rPr lang="fr-FR" dirty="0"/>
              <a:t>.</a:t>
            </a:r>
          </a:p>
          <a:p>
            <a:r>
              <a:rPr lang="fr-FR" dirty="0"/>
              <a:t>Par contre, la question devient nettement plus délicate lorsqu’une œuvre a été reproduite sans autorisation sur internet, ou si un support contrefaisant une œuvre a été mis en vente depuis un site étranger. </a:t>
            </a:r>
          </a:p>
          <a:p>
            <a:r>
              <a:rPr lang="fr-FR" dirty="0"/>
              <a:t>La cour de cassation est clair : </a:t>
            </a:r>
            <a:r>
              <a:rPr lang="fr-FR" b="1" dirty="0"/>
              <a:t>tout site accessible en France est dans le ressort de sa compétence. Le juge français s’accorde donc une compétence quasi universelle en la matière puisqu’en pratique.</a:t>
            </a:r>
            <a:endParaRPr lang="fr-FR" dirty="0"/>
          </a:p>
        </p:txBody>
      </p:sp>
    </p:spTree>
    <p:extLst>
      <p:ext uri="{BB962C8B-B14F-4D97-AF65-F5344CB8AC3E}">
        <p14:creationId xmlns:p14="http://schemas.microsoft.com/office/powerpoint/2010/main" val="355436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4294967295"/>
          </p:nvPr>
        </p:nvPicPr>
        <p:blipFill>
          <a:blip r:embed="rId2"/>
          <a:stretch>
            <a:fillRect/>
          </a:stretch>
        </p:blipFill>
        <p:spPr>
          <a:xfrm>
            <a:off x="1135626" y="875429"/>
            <a:ext cx="10288371" cy="4832197"/>
          </a:xfrm>
          <a:prstGeom prst="rect">
            <a:avLst/>
          </a:prstGeom>
          <a:ln w="127000" cap="sq">
            <a:solidFill>
              <a:srgbClr val="FF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3403684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58645" y="831901"/>
            <a:ext cx="10353368" cy="5008459"/>
          </a:xfrm>
        </p:spPr>
        <p:txBody>
          <a:bodyPr>
            <a:normAutofit/>
          </a:bodyPr>
          <a:lstStyle/>
          <a:p>
            <a:pPr marL="0" indent="0">
              <a:buNone/>
            </a:pPr>
            <a:r>
              <a:rPr lang="fr-FR" b="1" u="sng" dirty="0"/>
              <a:t>a. 2. Les sanctions pénales</a:t>
            </a:r>
            <a:endParaRPr lang="fr-FR" dirty="0"/>
          </a:p>
          <a:p>
            <a:r>
              <a:rPr lang="fr-FR" dirty="0"/>
              <a:t>Dans sa lutte contre la contrefaçon le législateur n’a cessé d’accroître sa répression. Aujourd’hui, la contrefaçon est punie de </a:t>
            </a:r>
            <a:r>
              <a:rPr lang="fr-FR" dirty="0">
                <a:solidFill>
                  <a:srgbClr val="FF0000"/>
                </a:solidFill>
              </a:rPr>
              <a:t>3 ans de prison et de 300000 € d’amende</a:t>
            </a:r>
            <a:r>
              <a:rPr lang="fr-FR" dirty="0"/>
              <a:t>. </a:t>
            </a:r>
          </a:p>
          <a:p>
            <a:pPr marL="0" indent="0">
              <a:buNone/>
            </a:pPr>
            <a:r>
              <a:rPr lang="fr-FR" b="1" u="sng" dirty="0"/>
              <a:t>a.3. Les sanctions civiles </a:t>
            </a:r>
            <a:endParaRPr lang="fr-FR" dirty="0"/>
          </a:p>
          <a:p>
            <a:r>
              <a:rPr lang="fr-FR" dirty="0"/>
              <a:t>La sanction civile n’a pas un but répressif mais un but </a:t>
            </a:r>
            <a:r>
              <a:rPr lang="fr-FR" dirty="0" err="1"/>
              <a:t>réparatoire</a:t>
            </a:r>
            <a:r>
              <a:rPr lang="fr-FR" dirty="0"/>
              <a:t>. Le préjudice est constitué par des conséquences économiques négatives (pertes de gains, perte de contrats…) tandis que le préjudice moral est souvent caractérisé par une atteinte à l’image ou à la réputation.</a:t>
            </a:r>
          </a:p>
          <a:p>
            <a:endParaRPr lang="fr-FR" dirty="0"/>
          </a:p>
        </p:txBody>
      </p:sp>
    </p:spTree>
    <p:extLst>
      <p:ext uri="{BB962C8B-B14F-4D97-AF65-F5344CB8AC3E}">
        <p14:creationId xmlns:p14="http://schemas.microsoft.com/office/powerpoint/2010/main" val="330957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55405" y="802404"/>
            <a:ext cx="10604091" cy="5524653"/>
          </a:xfrm>
        </p:spPr>
        <p:txBody>
          <a:bodyPr>
            <a:normAutofit/>
          </a:bodyPr>
          <a:lstStyle/>
          <a:p>
            <a:pPr algn="just">
              <a:lnSpc>
                <a:spcPct val="150000"/>
              </a:lnSpc>
            </a:pPr>
            <a:r>
              <a:rPr lang="fr-FR" b="1" u="sng" dirty="0"/>
              <a:t>Réaction à une négligence caractérisée</a:t>
            </a:r>
            <a:r>
              <a:rPr lang="fr-FR" dirty="0"/>
              <a:t> :</a:t>
            </a:r>
          </a:p>
          <a:p>
            <a:pPr marL="633413" indent="0" algn="just">
              <a:lnSpc>
                <a:spcPct val="150000"/>
              </a:lnSpc>
              <a:buNone/>
            </a:pPr>
            <a:r>
              <a:rPr lang="fr-FR" dirty="0"/>
              <a:t> </a:t>
            </a:r>
          </a:p>
        </p:txBody>
      </p:sp>
      <p:sp>
        <p:nvSpPr>
          <p:cNvPr id="2" name="ZoneTexte 1">
            <a:extLst>
              <a:ext uri="{FF2B5EF4-FFF2-40B4-BE49-F238E27FC236}">
                <a16:creationId xmlns:a16="http://schemas.microsoft.com/office/drawing/2014/main" id="{137AAC42-2B0B-4F94-B641-02F477D9BCAF}"/>
              </a:ext>
            </a:extLst>
          </p:cNvPr>
          <p:cNvSpPr txBox="1"/>
          <p:nvPr/>
        </p:nvSpPr>
        <p:spPr>
          <a:xfrm>
            <a:off x="5285232" y="-64008"/>
            <a:ext cx="1572768" cy="475488"/>
          </a:xfrm>
          <a:prstGeom prst="rect">
            <a:avLst/>
          </a:prstGeom>
          <a:noFill/>
        </p:spPr>
        <p:txBody>
          <a:bodyPr wrap="square" rtlCol="0">
            <a:spAutoFit/>
          </a:bodyPr>
          <a:lstStyle/>
          <a:p>
            <a:endParaRPr lang="fr-FR" dirty="0"/>
          </a:p>
        </p:txBody>
      </p:sp>
      <p:pic>
        <p:nvPicPr>
          <p:cNvPr id="4" name="Image 3">
            <a:extLst>
              <a:ext uri="{FF2B5EF4-FFF2-40B4-BE49-F238E27FC236}">
                <a16:creationId xmlns:a16="http://schemas.microsoft.com/office/drawing/2014/main" id="{66BFACE7-5F7F-4552-8339-96835E054195}"/>
              </a:ext>
            </a:extLst>
          </p:cNvPr>
          <p:cNvPicPr>
            <a:picLocks noChangeAspect="1"/>
          </p:cNvPicPr>
          <p:nvPr/>
        </p:nvPicPr>
        <p:blipFill>
          <a:blip r:embed="rId2"/>
          <a:stretch>
            <a:fillRect/>
          </a:stretch>
        </p:blipFill>
        <p:spPr>
          <a:xfrm>
            <a:off x="1138830" y="1479294"/>
            <a:ext cx="9562523" cy="4576302"/>
          </a:xfrm>
          <a:prstGeom prst="rect">
            <a:avLst/>
          </a:prstGeom>
        </p:spPr>
      </p:pic>
    </p:spTree>
    <p:extLst>
      <p:ext uri="{BB962C8B-B14F-4D97-AF65-F5344CB8AC3E}">
        <p14:creationId xmlns:p14="http://schemas.microsoft.com/office/powerpoint/2010/main" val="345701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752168" y="811161"/>
            <a:ext cx="10648335" cy="5560142"/>
          </a:xfrm>
          <a:prstGeom prst="rect">
            <a:avLst/>
          </a:prstGeom>
        </p:spPr>
        <p:txBody>
          <a:bodyPr>
            <a:normAutofit fontScale="775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just">
              <a:lnSpc>
                <a:spcPct val="150000"/>
              </a:lnSpc>
              <a:buFont typeface="Arial"/>
              <a:buNone/>
            </a:pPr>
            <a:r>
              <a:rPr lang="fr-FR" sz="2300" b="1" u="sng" dirty="0"/>
              <a:t>b. 2. Le streaming ou lecture en ligne</a:t>
            </a:r>
            <a:endParaRPr lang="fr-FR" sz="2300" dirty="0"/>
          </a:p>
          <a:p>
            <a:pPr algn="just">
              <a:lnSpc>
                <a:spcPct val="150000"/>
              </a:lnSpc>
            </a:pPr>
            <a:r>
              <a:rPr lang="fr-FR" sz="2300" dirty="0"/>
              <a:t>L’internaute qui met en ligne un certain nombre de contenus sans autorisation de l’auteur, sur des plateformes de streaming qui ne sont que des sites de partage de fichiers de lecture en ligne se </a:t>
            </a:r>
            <a:r>
              <a:rPr lang="fr-FR" sz="2300" b="1" dirty="0"/>
              <a:t>rend coupable de contrefaçon</a:t>
            </a:r>
            <a:r>
              <a:rPr lang="fr-FR" sz="2300" dirty="0"/>
              <a:t>. Qu’il permette le téléchargement ou uniquement la lecture ne change rien. </a:t>
            </a:r>
          </a:p>
          <a:p>
            <a:pPr algn="just">
              <a:lnSpc>
                <a:spcPct val="150000"/>
              </a:lnSpc>
            </a:pPr>
            <a:r>
              <a:rPr lang="fr-FR" sz="2300" dirty="0"/>
              <a:t>Par contre, le spectateur n’est pas contrefacteur puisqu’il ne détient pas l’œuvre copiée. Il est en revanche considéré comme </a:t>
            </a:r>
            <a:r>
              <a:rPr lang="fr-FR" sz="2300" b="1" dirty="0"/>
              <a:t>un receleur au sens de l’article 321-1 du code pénal.  </a:t>
            </a:r>
          </a:p>
          <a:p>
            <a:pPr marL="0" indent="0" algn="just">
              <a:lnSpc>
                <a:spcPct val="150000"/>
              </a:lnSpc>
              <a:buFont typeface="Arial"/>
              <a:buNone/>
            </a:pPr>
            <a:endParaRPr lang="fr-FR" sz="1200" dirty="0"/>
          </a:p>
          <a:p>
            <a:pPr marL="0" indent="0" algn="just">
              <a:lnSpc>
                <a:spcPct val="150000"/>
              </a:lnSpc>
              <a:buFont typeface="Arial"/>
              <a:buNone/>
            </a:pPr>
            <a:r>
              <a:rPr lang="fr-FR" sz="2300" u="sng" dirty="0"/>
              <a:t>Sanction judiciaire :</a:t>
            </a:r>
            <a:endParaRPr lang="fr-FR" sz="2300" dirty="0"/>
          </a:p>
          <a:p>
            <a:pPr algn="just">
              <a:lnSpc>
                <a:spcPct val="150000"/>
              </a:lnSpc>
            </a:pPr>
            <a:r>
              <a:rPr lang="fr-FR" sz="2300" dirty="0"/>
              <a:t>Au-delà de la contravention prévue par l’article R. 335-5 du code de la propriété intellectuelle, le délit de contrefaçon commis « au moyen d’un service de communication au public en ligne » est puni de </a:t>
            </a:r>
            <a:r>
              <a:rPr lang="fr-FR" sz="2300" b="1" dirty="0"/>
              <a:t>3 ans de prison et 300 000 EUROS d’amende</a:t>
            </a:r>
            <a:r>
              <a:rPr lang="fr-FR" sz="2300" dirty="0"/>
              <a:t>. Les personnes coupables pourront être condamnées par un juge à une peine complémentaire de suspension de l’accès à internet pour une durée maximale d’un an. </a:t>
            </a:r>
          </a:p>
          <a:p>
            <a:endParaRPr lang="fr-FR" dirty="0"/>
          </a:p>
        </p:txBody>
      </p:sp>
    </p:spTree>
    <p:extLst>
      <p:ext uri="{BB962C8B-B14F-4D97-AF65-F5344CB8AC3E}">
        <p14:creationId xmlns:p14="http://schemas.microsoft.com/office/powerpoint/2010/main" val="384681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43404" y="1045029"/>
            <a:ext cx="10409733" cy="4911634"/>
          </a:xfrm>
          <a:prstGeom prst="rect">
            <a:avLst/>
          </a:prstGeom>
        </p:spPr>
      </p:pic>
    </p:spTree>
    <p:extLst>
      <p:ext uri="{BB962C8B-B14F-4D97-AF65-F5344CB8AC3E}">
        <p14:creationId xmlns:p14="http://schemas.microsoft.com/office/powerpoint/2010/main" val="25970344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4294967295"/>
          </p:nvPr>
        </p:nvSpPr>
        <p:spPr>
          <a:xfrm>
            <a:off x="835665" y="737240"/>
            <a:ext cx="10428287" cy="5403850"/>
          </a:xfrm>
        </p:spPr>
        <p:txBody>
          <a:bodyPr/>
          <a:lstStyle/>
          <a:p>
            <a:pPr algn="just"/>
            <a:r>
              <a:rPr lang="fr-FR" b="1" dirty="0"/>
              <a:t>La protection de l’acteur de l’informatique : C’est celui qui fait vivre l’informatique. Il met l’informatique à la disposition de l’utilisateur final. Donc celui qui crée le contenu ou le contenant de ce qui se trouve sur un ordinateur ou sur internet. </a:t>
            </a:r>
          </a:p>
          <a:p>
            <a:pPr marL="0" indent="0">
              <a:buNone/>
            </a:pPr>
            <a:endParaRPr lang="fr-FR" dirty="0"/>
          </a:p>
          <a:p>
            <a:r>
              <a:rPr lang="fr-FR" b="1" u="sng" dirty="0"/>
              <a:t>Le créateur</a:t>
            </a:r>
            <a:r>
              <a:rPr lang="fr-FR" dirty="0"/>
              <a:t> : qu’il s’agisse d’une œuvre, d’une marque ou d’une innovation, il est indispensable que celui qui est à l’origine d’une création soit récompensé dans le cadre de la propriété intellectuelle.</a:t>
            </a:r>
          </a:p>
          <a:p>
            <a:endParaRPr lang="fr-FR" dirty="0"/>
          </a:p>
        </p:txBody>
      </p:sp>
    </p:spTree>
    <p:extLst>
      <p:ext uri="{BB962C8B-B14F-4D97-AF65-F5344CB8AC3E}">
        <p14:creationId xmlns:p14="http://schemas.microsoft.com/office/powerpoint/2010/main" val="135080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1104900" y="643399"/>
            <a:ext cx="9601200" cy="1303338"/>
          </a:xfrm>
        </p:spPr>
        <p:txBody>
          <a:bodyPr>
            <a:noAutofit/>
          </a:bodyPr>
          <a:lstStyle/>
          <a:p>
            <a:r>
              <a:rPr lang="fr-FR" sz="3200" dirty="0"/>
              <a:t>II. LES ŒUVRES BENEFICIANT D’UN REGIME DE PROTECTION PARTICULIER</a:t>
            </a:r>
            <a:br>
              <a:rPr lang="fr-FR" sz="3200" dirty="0"/>
            </a:br>
            <a:endParaRPr lang="fr-FR" sz="3200" dirty="0"/>
          </a:p>
        </p:txBody>
      </p:sp>
      <p:sp>
        <p:nvSpPr>
          <p:cNvPr id="5" name="Espace réservé du contenu 2"/>
          <p:cNvSpPr>
            <a:spLocks noGrp="1"/>
          </p:cNvSpPr>
          <p:nvPr>
            <p:ph idx="4294967295"/>
          </p:nvPr>
        </p:nvSpPr>
        <p:spPr>
          <a:xfrm>
            <a:off x="781664" y="1534190"/>
            <a:ext cx="10592189" cy="4593894"/>
          </a:xfrm>
        </p:spPr>
        <p:txBody>
          <a:bodyPr>
            <a:normAutofit fontScale="55000" lnSpcReduction="20000"/>
          </a:bodyPr>
          <a:lstStyle/>
          <a:p>
            <a:pPr marL="0" lvl="0" indent="0">
              <a:buNone/>
            </a:pPr>
            <a:r>
              <a:rPr lang="fr-FR" sz="3200" b="1" u="sng" dirty="0"/>
              <a:t>1. Le logiciel</a:t>
            </a:r>
            <a:endParaRPr lang="fr-FR" sz="3200" dirty="0"/>
          </a:p>
          <a:p>
            <a:pPr marL="0" indent="0">
              <a:buNone/>
            </a:pPr>
            <a:r>
              <a:rPr lang="fr-FR" sz="3200" b="1" dirty="0"/>
              <a:t> </a:t>
            </a:r>
            <a:r>
              <a:rPr lang="fr-FR" sz="2900" u="sng" dirty="0"/>
              <a:t>a. La définition de l’œuvre logicielle</a:t>
            </a:r>
            <a:endParaRPr lang="fr-FR" sz="2900" dirty="0"/>
          </a:p>
          <a:p>
            <a:pPr algn="just">
              <a:lnSpc>
                <a:spcPct val="170000"/>
              </a:lnSpc>
            </a:pPr>
            <a:r>
              <a:rPr lang="fr-FR" sz="2900" dirty="0"/>
              <a:t>Le législateur n’a une fois encore pas souhaité établir une définition légale, le concept même de logiciel étant difficile à appréhender et en perpétuelle évolution. Seul un </a:t>
            </a:r>
            <a:r>
              <a:rPr lang="fr-FR" sz="2900" b="1" dirty="0"/>
              <a:t>arrêté du 22 décembre 1981</a:t>
            </a:r>
            <a:r>
              <a:rPr lang="fr-FR" sz="2900" dirty="0"/>
              <a:t> donne une définition de ce terme. </a:t>
            </a:r>
          </a:p>
          <a:p>
            <a:pPr marL="0" indent="0" algn="just">
              <a:lnSpc>
                <a:spcPct val="170000"/>
              </a:lnSpc>
              <a:buNone/>
            </a:pPr>
            <a:r>
              <a:rPr lang="fr-FR" sz="5800" dirty="0">
                <a:sym typeface="Wingdings" panose="05000000000000000000" pitchFamily="2" charset="2"/>
              </a:rPr>
              <a:t></a:t>
            </a:r>
            <a:r>
              <a:rPr lang="fr-FR" sz="2900" dirty="0"/>
              <a:t>Un logiciel est constitué de « </a:t>
            </a:r>
            <a:r>
              <a:rPr lang="fr-FR" sz="2900" b="1" i="1" dirty="0"/>
              <a:t>l’ensemble des programmes, procédés et règles, et éventuellement de la documentation relative au fonctionnement d’un ensemble de traitement de l’information</a:t>
            </a:r>
            <a:r>
              <a:rPr lang="fr-FR" sz="2900" i="1" dirty="0"/>
              <a:t> </a:t>
            </a:r>
            <a:r>
              <a:rPr lang="fr-FR" sz="2900" dirty="0"/>
              <a:t>».</a:t>
            </a:r>
          </a:p>
          <a:p>
            <a:pPr algn="just">
              <a:lnSpc>
                <a:spcPct val="170000"/>
              </a:lnSpc>
            </a:pPr>
            <a:r>
              <a:rPr lang="fr-FR" sz="2900" dirty="0"/>
              <a:t>En droit français, le logiciel est </a:t>
            </a:r>
            <a:r>
              <a:rPr lang="fr-FR" sz="2900" b="1" dirty="0"/>
              <a:t>exclu de la protection par le droit des brevets</a:t>
            </a:r>
            <a:r>
              <a:rPr lang="fr-FR" sz="2900" dirty="0"/>
              <a:t>. </a:t>
            </a:r>
          </a:p>
          <a:p>
            <a:pPr algn="just">
              <a:lnSpc>
                <a:spcPct val="170000"/>
              </a:lnSpc>
            </a:pPr>
            <a:r>
              <a:rPr lang="fr-FR" sz="2900" dirty="0"/>
              <a:t>L’article L.611-10,2, c) du code de la propriété intellectuelle précise que « </a:t>
            </a:r>
            <a:r>
              <a:rPr lang="fr-FR" sz="2900" b="1" dirty="0"/>
              <a:t>sont considérés notamment comme œuvres de l’esprit les logiciels y compris le matériel de conception préparatoire</a:t>
            </a:r>
            <a:r>
              <a:rPr lang="fr-FR" sz="2900" dirty="0"/>
              <a:t> » ; </a:t>
            </a:r>
          </a:p>
          <a:p>
            <a:endParaRPr lang="fr-FR" dirty="0"/>
          </a:p>
        </p:txBody>
      </p:sp>
    </p:spTree>
    <p:extLst>
      <p:ext uri="{BB962C8B-B14F-4D97-AF65-F5344CB8AC3E}">
        <p14:creationId xmlns:p14="http://schemas.microsoft.com/office/powerpoint/2010/main" val="95784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B8CFDC-F739-496F-A4B4-0C7DCC6CFCF7}"/>
              </a:ext>
            </a:extLst>
          </p:cNvPr>
          <p:cNvSpPr>
            <a:spLocks noGrp="1"/>
          </p:cNvSpPr>
          <p:nvPr>
            <p:ph type="title"/>
          </p:nvPr>
        </p:nvSpPr>
        <p:spPr/>
        <p:txBody>
          <a:bodyPr>
            <a:normAutofit fontScale="90000"/>
          </a:bodyPr>
          <a:lstStyle/>
          <a:p>
            <a:r>
              <a:rPr lang="fr-FR" dirty="0"/>
              <a:t>Les éléments </a:t>
            </a:r>
            <a:r>
              <a:rPr lang="fr-FR"/>
              <a:t>du logiciel </a:t>
            </a:r>
            <a:r>
              <a:rPr lang="fr-FR" dirty="0"/>
              <a:t>protégés par le </a:t>
            </a:r>
            <a:r>
              <a:rPr lang="fr-FR"/>
              <a:t>droit d’auteur</a:t>
            </a:r>
            <a:endParaRPr lang="fr-FR" dirty="0"/>
          </a:p>
        </p:txBody>
      </p:sp>
      <p:pic>
        <p:nvPicPr>
          <p:cNvPr id="4" name="videoplayback">
            <a:hlinkClick r:id="" action="ppaction://media"/>
            <a:extLst>
              <a:ext uri="{FF2B5EF4-FFF2-40B4-BE49-F238E27FC236}">
                <a16:creationId xmlns:a16="http://schemas.microsoft.com/office/drawing/2014/main" id="{8AE43F6A-DE91-405C-BBAD-70AAF4E4E5F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954338" y="2557463"/>
            <a:ext cx="6281737" cy="3317875"/>
          </a:xfrm>
        </p:spPr>
      </p:pic>
    </p:spTree>
    <p:extLst>
      <p:ext uri="{BB962C8B-B14F-4D97-AF65-F5344CB8AC3E}">
        <p14:creationId xmlns:p14="http://schemas.microsoft.com/office/powerpoint/2010/main" val="353048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09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1001797" y="766918"/>
            <a:ext cx="9631789" cy="5604386"/>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just">
              <a:lnSpc>
                <a:spcPct val="150000"/>
              </a:lnSpc>
              <a:buFont typeface="Arial"/>
              <a:buNone/>
            </a:pPr>
            <a:endParaRPr lang="fr-FR" sz="1500" u="sng" dirty="0"/>
          </a:p>
          <a:p>
            <a:pPr marL="0" indent="0" algn="just">
              <a:lnSpc>
                <a:spcPct val="150000"/>
              </a:lnSpc>
              <a:buFont typeface="Arial"/>
              <a:buNone/>
            </a:pPr>
            <a:r>
              <a:rPr lang="fr-FR" sz="2200" u="sng" dirty="0"/>
              <a:t>b. Les conditions de protection</a:t>
            </a:r>
            <a:endParaRPr lang="fr-FR" sz="2200" dirty="0"/>
          </a:p>
          <a:p>
            <a:pPr algn="just">
              <a:lnSpc>
                <a:spcPct val="150000"/>
              </a:lnSpc>
            </a:pPr>
            <a:r>
              <a:rPr lang="fr-FR" sz="2200" dirty="0"/>
              <a:t>Le logiciel est considéré comme </a:t>
            </a:r>
            <a:r>
              <a:rPr lang="fr-FR" sz="2200" b="1" dirty="0">
                <a:solidFill>
                  <a:srgbClr val="FF0000"/>
                </a:solidFill>
              </a:rPr>
              <a:t>une œuvre de l’esprit</a:t>
            </a:r>
            <a:r>
              <a:rPr lang="fr-FR" sz="2200" dirty="0">
                <a:solidFill>
                  <a:srgbClr val="FF0000"/>
                </a:solidFill>
              </a:rPr>
              <a:t> </a:t>
            </a:r>
            <a:r>
              <a:rPr lang="fr-FR" sz="2200" dirty="0"/>
              <a:t>au sens du droit d’auteur, sa protection n’est donc soumise qu’à sa création. </a:t>
            </a:r>
          </a:p>
          <a:p>
            <a:pPr algn="just">
              <a:lnSpc>
                <a:spcPct val="150000"/>
              </a:lnSpc>
            </a:pPr>
            <a:r>
              <a:rPr lang="fr-FR" sz="2200" dirty="0"/>
              <a:t>Cependant, les logiciels et bases de données sont soumis </a:t>
            </a:r>
            <a:r>
              <a:rPr lang="fr-FR" sz="2200" dirty="0">
                <a:solidFill>
                  <a:srgbClr val="FF0000"/>
                </a:solidFill>
              </a:rPr>
              <a:t>à </a:t>
            </a:r>
            <a:r>
              <a:rPr lang="fr-FR" sz="2200" b="1" dirty="0">
                <a:solidFill>
                  <a:srgbClr val="FF0000"/>
                </a:solidFill>
              </a:rPr>
              <a:t>l’obligation de dépôt légal</a:t>
            </a:r>
            <a:r>
              <a:rPr lang="fr-FR" sz="2200" dirty="0">
                <a:solidFill>
                  <a:srgbClr val="FF0000"/>
                </a:solidFill>
              </a:rPr>
              <a:t> </a:t>
            </a:r>
            <a:r>
              <a:rPr lang="fr-FR" sz="2200" dirty="0"/>
              <a:t>dès lors qu’ils sont </a:t>
            </a:r>
            <a:r>
              <a:rPr lang="fr-FR" sz="2200" b="1" dirty="0">
                <a:solidFill>
                  <a:srgbClr val="FF0000"/>
                </a:solidFill>
              </a:rPr>
              <a:t>mis à disposition d’un public par la diffusion d’un support matériel</a:t>
            </a:r>
            <a:r>
              <a:rPr lang="fr-FR" sz="2200" dirty="0">
                <a:solidFill>
                  <a:srgbClr val="FF0000"/>
                </a:solidFill>
              </a:rPr>
              <a:t>.</a:t>
            </a:r>
            <a:r>
              <a:rPr lang="fr-FR" sz="2200" dirty="0"/>
              <a:t> </a:t>
            </a:r>
          </a:p>
          <a:p>
            <a:endParaRPr lang="fr-FR" dirty="0"/>
          </a:p>
        </p:txBody>
      </p:sp>
      <p:sp>
        <p:nvSpPr>
          <p:cNvPr id="3" name="AutoShape 2" descr="Institut national de l'audiovisuel — Wikipé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AutoShape 4" descr="Institut national de l&amp;#39;audiovisuel — Wikipédi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 name="Image 4"/>
          <p:cNvPicPr>
            <a:picLocks noChangeAspect="1"/>
          </p:cNvPicPr>
          <p:nvPr/>
        </p:nvPicPr>
        <p:blipFill>
          <a:blip r:embed="rId2"/>
          <a:stretch>
            <a:fillRect/>
          </a:stretch>
        </p:blipFill>
        <p:spPr>
          <a:xfrm>
            <a:off x="3561348" y="4508059"/>
            <a:ext cx="1588168" cy="1492638"/>
          </a:xfrm>
          <a:prstGeom prst="rect">
            <a:avLst/>
          </a:prstGeom>
        </p:spPr>
      </p:pic>
      <p:pic>
        <p:nvPicPr>
          <p:cNvPr id="6" name="Image 5"/>
          <p:cNvPicPr>
            <a:picLocks noChangeAspect="1"/>
          </p:cNvPicPr>
          <p:nvPr/>
        </p:nvPicPr>
        <p:blipFill>
          <a:blip r:embed="rId3"/>
          <a:stretch>
            <a:fillRect/>
          </a:stretch>
        </p:blipFill>
        <p:spPr>
          <a:xfrm>
            <a:off x="6287170" y="4588784"/>
            <a:ext cx="1765522" cy="1520545"/>
          </a:xfrm>
          <a:prstGeom prst="rect">
            <a:avLst/>
          </a:prstGeom>
        </p:spPr>
      </p:pic>
    </p:spTree>
    <p:extLst>
      <p:ext uri="{BB962C8B-B14F-4D97-AF65-F5344CB8AC3E}">
        <p14:creationId xmlns:p14="http://schemas.microsoft.com/office/powerpoint/2010/main" val="3913413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824817" y="629266"/>
            <a:ext cx="10619931" cy="5609302"/>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Font typeface="Arial"/>
              <a:buNone/>
            </a:pPr>
            <a:r>
              <a:rPr lang="fr-FR" sz="2600" u="sng" dirty="0"/>
              <a:t>c. L’octroi du droit d’auteur</a:t>
            </a:r>
            <a:endParaRPr lang="fr-FR" sz="2600" dirty="0"/>
          </a:p>
          <a:p>
            <a:pPr algn="just">
              <a:lnSpc>
                <a:spcPct val="150000"/>
              </a:lnSpc>
            </a:pPr>
            <a:r>
              <a:rPr lang="fr-FR" dirty="0"/>
              <a:t>L’auteur d’un logiciel est investi de </a:t>
            </a:r>
            <a:r>
              <a:rPr lang="fr-FR" b="1" dirty="0"/>
              <a:t>l’ensemble des droits sur l’œuvre</a:t>
            </a:r>
            <a:r>
              <a:rPr lang="fr-FR" dirty="0"/>
              <a:t> s’il a créé en tant que personne physique indépendante. Cependant, la création d’un logiciel nécessite des moyens humains et techniques importants ce qui explique que la plupart du temps la création se fait dans une entreprise. </a:t>
            </a:r>
          </a:p>
          <a:p>
            <a:pPr algn="just">
              <a:lnSpc>
                <a:spcPct val="150000"/>
              </a:lnSpc>
            </a:pPr>
            <a:r>
              <a:rPr lang="fr-FR" dirty="0"/>
              <a:t>Ainsi, </a:t>
            </a:r>
            <a:r>
              <a:rPr lang="fr-FR" b="1" dirty="0"/>
              <a:t>l’article L.113-9</a:t>
            </a:r>
            <a:r>
              <a:rPr lang="fr-FR" dirty="0"/>
              <a:t> du code de la propriété intellectuelle est clair :</a:t>
            </a:r>
          </a:p>
          <a:p>
            <a:pPr marL="0" indent="0" algn="just">
              <a:lnSpc>
                <a:spcPct val="150000"/>
              </a:lnSpc>
              <a:buFont typeface="Arial"/>
              <a:buNone/>
            </a:pPr>
            <a:r>
              <a:rPr lang="fr-FR" i="1" dirty="0"/>
              <a:t>« </a:t>
            </a:r>
            <a:r>
              <a:rPr lang="fr-FR" b="1" i="1" dirty="0">
                <a:solidFill>
                  <a:srgbClr val="FF0000"/>
                </a:solidFill>
              </a:rPr>
              <a:t>Les droits patrimoniaux sur les logiciels et leur documentation crées par un ou plusieurs employés dans l’exercice de leurs fonctions ou d’après les instructions de leur employeur </a:t>
            </a:r>
            <a:r>
              <a:rPr lang="fr-FR" b="1" i="1" u="sng" dirty="0">
                <a:solidFill>
                  <a:srgbClr val="FF0000"/>
                </a:solidFill>
              </a:rPr>
              <a:t>sont dévolus à l’employeur</a:t>
            </a:r>
            <a:r>
              <a:rPr lang="fr-FR" b="1" i="1" dirty="0">
                <a:solidFill>
                  <a:srgbClr val="FF0000"/>
                </a:solidFill>
              </a:rPr>
              <a:t> qui est seul habilité à les exercer</a:t>
            </a:r>
            <a:r>
              <a:rPr lang="fr-FR" i="1" dirty="0"/>
              <a:t> »</a:t>
            </a:r>
            <a:endParaRPr lang="fr-FR" dirty="0"/>
          </a:p>
          <a:p>
            <a:pPr algn="just">
              <a:lnSpc>
                <a:spcPct val="150000"/>
              </a:lnSpc>
            </a:pPr>
            <a:endParaRPr lang="fr-FR" dirty="0"/>
          </a:p>
        </p:txBody>
      </p:sp>
    </p:spTree>
    <p:extLst>
      <p:ext uri="{BB962C8B-B14F-4D97-AF65-F5344CB8AC3E}">
        <p14:creationId xmlns:p14="http://schemas.microsoft.com/office/powerpoint/2010/main" val="26213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3897" y="737419"/>
            <a:ext cx="10429956" cy="5632311"/>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fr-FR" sz="2000" dirty="0"/>
              <a:t>A l’heure actuelle le créateur de logiciel salarié ne reçoit aucune </a:t>
            </a:r>
            <a:r>
              <a:rPr lang="fr-FR" sz="2000" b="1" dirty="0"/>
              <a:t>rémunération légale</a:t>
            </a:r>
            <a:r>
              <a:rPr lang="fr-FR" sz="2000" dirty="0"/>
              <a:t>, qui viendrait s’ajouter à son salaire, en contrepartie. </a:t>
            </a:r>
          </a:p>
          <a:p>
            <a:pPr marL="342900" indent="-342900" algn="just">
              <a:lnSpc>
                <a:spcPct val="150000"/>
              </a:lnSpc>
              <a:buFont typeface="Arial" panose="020B0604020202020204" pitchFamily="34" charset="0"/>
              <a:buChar char="•"/>
            </a:pPr>
            <a:r>
              <a:rPr lang="fr-FR" sz="2000" dirty="0"/>
              <a:t>Par contre, il est primordial que le passage de l’idée à sa réalisation soit effectué un moment où le </a:t>
            </a:r>
            <a:r>
              <a:rPr lang="fr-FR" sz="2000" b="1" dirty="0">
                <a:solidFill>
                  <a:srgbClr val="FF0000"/>
                </a:solidFill>
              </a:rPr>
              <a:t>lien de subordination était effectif</a:t>
            </a:r>
            <a:r>
              <a:rPr lang="fr-FR" sz="2000" b="1" dirty="0"/>
              <a:t>.</a:t>
            </a:r>
            <a:endParaRPr lang="fr-FR" sz="2000" dirty="0"/>
          </a:p>
          <a:p>
            <a:pPr algn="just">
              <a:lnSpc>
                <a:spcPct val="150000"/>
              </a:lnSpc>
            </a:pPr>
            <a:endParaRPr lang="fr-FR" sz="2000" dirty="0">
              <a:sym typeface="Wingdings" panose="05000000000000000000" pitchFamily="2" charset="2"/>
            </a:endParaRPr>
          </a:p>
          <a:p>
            <a:pPr algn="just">
              <a:lnSpc>
                <a:spcPct val="150000"/>
              </a:lnSpc>
            </a:pPr>
            <a:endParaRPr lang="fr-FR" sz="2000" dirty="0">
              <a:sym typeface="Wingdings" panose="05000000000000000000" pitchFamily="2" charset="2"/>
            </a:endParaRPr>
          </a:p>
          <a:p>
            <a:pPr algn="just">
              <a:lnSpc>
                <a:spcPct val="150000"/>
              </a:lnSpc>
            </a:pPr>
            <a:endParaRPr lang="fr-FR" sz="2000" dirty="0">
              <a:sym typeface="Wingdings" panose="05000000000000000000" pitchFamily="2" charset="2"/>
            </a:endParaRPr>
          </a:p>
          <a:p>
            <a:pPr algn="just">
              <a:lnSpc>
                <a:spcPct val="150000"/>
              </a:lnSpc>
            </a:pPr>
            <a:endParaRPr lang="fr-FR" sz="2000" dirty="0">
              <a:sym typeface="Wingdings" panose="05000000000000000000" pitchFamily="2" charset="2"/>
            </a:endParaRPr>
          </a:p>
          <a:p>
            <a:pPr algn="just">
              <a:lnSpc>
                <a:spcPct val="150000"/>
              </a:lnSpc>
            </a:pPr>
            <a:endParaRPr lang="fr-FR" sz="2000" dirty="0">
              <a:sym typeface="Wingdings" panose="05000000000000000000" pitchFamily="2" charset="2"/>
            </a:endParaRPr>
          </a:p>
          <a:p>
            <a:pPr algn="just">
              <a:lnSpc>
                <a:spcPct val="150000"/>
              </a:lnSpc>
            </a:pPr>
            <a:endParaRPr lang="fr-FR" sz="2000" dirty="0">
              <a:sym typeface="Wingdings" panose="05000000000000000000" pitchFamily="2" charset="2"/>
            </a:endParaRPr>
          </a:p>
          <a:p>
            <a:pPr algn="just">
              <a:lnSpc>
                <a:spcPct val="150000"/>
              </a:lnSpc>
            </a:pPr>
            <a:r>
              <a:rPr lang="fr-FR" sz="2000" dirty="0">
                <a:sym typeface="Wingdings" panose="05000000000000000000" pitchFamily="2" charset="2"/>
              </a:rPr>
              <a:t></a:t>
            </a:r>
            <a:r>
              <a:rPr lang="fr-FR" sz="2000" u="sng" dirty="0"/>
              <a:t>Le salarié qui ne respecte pas cela pourra être condamné au titre de la contrefaçon. </a:t>
            </a:r>
            <a:endParaRPr lang="fr-FR" sz="2000" dirty="0"/>
          </a:p>
          <a:p>
            <a:pPr algn="just">
              <a:lnSpc>
                <a:spcPct val="150000"/>
              </a:lnSpc>
            </a:pPr>
            <a:r>
              <a:rPr lang="fr-FR" sz="2000" dirty="0">
                <a:sym typeface="Wingdings" panose="05000000000000000000" pitchFamily="2" charset="2"/>
              </a:rPr>
              <a:t></a:t>
            </a:r>
            <a:r>
              <a:rPr lang="fr-FR" sz="2000" dirty="0"/>
              <a:t>Le stagiaire reste titulaire des droits sur ses créations.</a:t>
            </a:r>
          </a:p>
        </p:txBody>
      </p:sp>
      <p:pic>
        <p:nvPicPr>
          <p:cNvPr id="3" name="Image 2"/>
          <p:cNvPicPr>
            <a:picLocks noChangeAspect="1"/>
          </p:cNvPicPr>
          <p:nvPr/>
        </p:nvPicPr>
        <p:blipFill>
          <a:blip r:embed="rId2"/>
          <a:stretch>
            <a:fillRect/>
          </a:stretch>
        </p:blipFill>
        <p:spPr>
          <a:xfrm>
            <a:off x="1001338" y="2726638"/>
            <a:ext cx="10315074" cy="2239080"/>
          </a:xfrm>
          <a:prstGeom prst="rect">
            <a:avLst/>
          </a:prstGeom>
        </p:spPr>
      </p:pic>
    </p:spTree>
    <p:extLst>
      <p:ext uri="{BB962C8B-B14F-4D97-AF65-F5344CB8AC3E}">
        <p14:creationId xmlns:p14="http://schemas.microsoft.com/office/powerpoint/2010/main" val="210581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1" presetClass="emph" presetSubtype="0" fill="hold" nodeType="clickEffect">
                                  <p:stCondLst>
                                    <p:cond delay="0"/>
                                  </p:stCondLst>
                                  <p:childTnLst>
                                    <p:animClr clrSpc="hsl" dir="cw">
                                      <p:cBhvr override="childStyle">
                                        <p:cTn id="18" dur="500" fill="hold"/>
                                        <p:tgtEl>
                                          <p:spTgt spid="2">
                                            <p:txEl>
                                              <p:pRg st="8" end="8"/>
                                            </p:txEl>
                                          </p:spTgt>
                                        </p:tgtEl>
                                        <p:attrNameLst>
                                          <p:attrName>style.color</p:attrName>
                                        </p:attrNameLst>
                                      </p:cBhvr>
                                      <p:by>
                                        <p:hsl h="7200000" s="0" l="0"/>
                                      </p:by>
                                    </p:animClr>
                                    <p:animClr clrSpc="hsl" dir="cw">
                                      <p:cBhvr>
                                        <p:cTn id="19" dur="500" fill="hold"/>
                                        <p:tgtEl>
                                          <p:spTgt spid="2">
                                            <p:txEl>
                                              <p:pRg st="8" end="8"/>
                                            </p:txEl>
                                          </p:spTgt>
                                        </p:tgtEl>
                                        <p:attrNameLst>
                                          <p:attrName>fillcolor</p:attrName>
                                        </p:attrNameLst>
                                      </p:cBhvr>
                                      <p:by>
                                        <p:hsl h="7200000" s="0" l="0"/>
                                      </p:by>
                                    </p:animClr>
                                    <p:animClr clrSpc="hsl" dir="cw">
                                      <p:cBhvr>
                                        <p:cTn id="20" dur="500" fill="hold"/>
                                        <p:tgtEl>
                                          <p:spTgt spid="2">
                                            <p:txEl>
                                              <p:pRg st="8" end="8"/>
                                            </p:txEl>
                                          </p:spTgt>
                                        </p:tgtEl>
                                        <p:attrNameLst>
                                          <p:attrName>stroke.color</p:attrName>
                                        </p:attrNameLst>
                                      </p:cBhvr>
                                      <p:by>
                                        <p:hsl h="7200000" s="0" l="0"/>
                                      </p:by>
                                    </p:animClr>
                                    <p:set>
                                      <p:cBhvr>
                                        <p:cTn id="21" dur="500" fill="hold"/>
                                        <p:tgtEl>
                                          <p:spTgt spid="2">
                                            <p:txEl>
                                              <p:pRg st="8" end="8"/>
                                            </p:txEl>
                                          </p:spTgt>
                                        </p:tgtEl>
                                        <p:attrNameLst>
                                          <p:attrName>fill.type</p:attrName>
                                        </p:attrNameLst>
                                      </p:cBhvr>
                                      <p:to>
                                        <p:strVal val="solid"/>
                                      </p:to>
                                    </p:set>
                                  </p:childTnLst>
                                </p:cTn>
                              </p:par>
                              <p:par>
                                <p:cTn id="22" presetID="21" presetClass="emph" presetSubtype="0" fill="hold" nodeType="withEffect">
                                  <p:stCondLst>
                                    <p:cond delay="0"/>
                                  </p:stCondLst>
                                  <p:childTnLst>
                                    <p:animClr clrSpc="hsl" dir="cw">
                                      <p:cBhvr override="childStyle">
                                        <p:cTn id="23" dur="500" fill="hold"/>
                                        <p:tgtEl>
                                          <p:spTgt spid="2">
                                            <p:txEl>
                                              <p:pRg st="9" end="9"/>
                                            </p:txEl>
                                          </p:spTgt>
                                        </p:tgtEl>
                                        <p:attrNameLst>
                                          <p:attrName>style.color</p:attrName>
                                        </p:attrNameLst>
                                      </p:cBhvr>
                                      <p:by>
                                        <p:hsl h="7200000" s="0" l="0"/>
                                      </p:by>
                                    </p:animClr>
                                    <p:animClr clrSpc="hsl" dir="cw">
                                      <p:cBhvr>
                                        <p:cTn id="24" dur="500" fill="hold"/>
                                        <p:tgtEl>
                                          <p:spTgt spid="2">
                                            <p:txEl>
                                              <p:pRg st="9" end="9"/>
                                            </p:txEl>
                                          </p:spTgt>
                                        </p:tgtEl>
                                        <p:attrNameLst>
                                          <p:attrName>fillcolor</p:attrName>
                                        </p:attrNameLst>
                                      </p:cBhvr>
                                      <p:by>
                                        <p:hsl h="7200000" s="0" l="0"/>
                                      </p:by>
                                    </p:animClr>
                                    <p:animClr clrSpc="hsl" dir="cw">
                                      <p:cBhvr>
                                        <p:cTn id="25" dur="500" fill="hold"/>
                                        <p:tgtEl>
                                          <p:spTgt spid="2">
                                            <p:txEl>
                                              <p:pRg st="9" end="9"/>
                                            </p:txEl>
                                          </p:spTgt>
                                        </p:tgtEl>
                                        <p:attrNameLst>
                                          <p:attrName>stroke.color</p:attrName>
                                        </p:attrNameLst>
                                      </p:cBhvr>
                                      <p:by>
                                        <p:hsl h="7200000" s="0" l="0"/>
                                      </p:by>
                                    </p:animClr>
                                    <p:set>
                                      <p:cBhvr>
                                        <p:cTn id="26" dur="500" fill="hold"/>
                                        <p:tgtEl>
                                          <p:spTgt spid="2">
                                            <p:txEl>
                                              <p:pRg st="9" end="9"/>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p:cNvSpPr txBox="1">
            <a:spLocks/>
          </p:cNvSpPr>
          <p:nvPr/>
        </p:nvSpPr>
        <p:spPr>
          <a:xfrm>
            <a:off x="839566" y="727586"/>
            <a:ext cx="10516692" cy="953729"/>
          </a:xfrm>
          <a:prstGeom prst="rect">
            <a:avLst/>
          </a:prstGeom>
        </p:spPr>
        <p:txBody>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indent="-571500">
              <a:buFont typeface="Wingdings" panose="05000000000000000000" pitchFamily="2" charset="2"/>
              <a:buChar char="Ø"/>
            </a:pPr>
            <a:r>
              <a:rPr lang="fr-FR"/>
              <a:t>Le droit moral du créateur de logiciel</a:t>
            </a:r>
            <a:endParaRPr lang="fr-FR" dirty="0"/>
          </a:p>
        </p:txBody>
      </p:sp>
      <p:pic>
        <p:nvPicPr>
          <p:cNvPr id="3" name="Image 2"/>
          <p:cNvPicPr>
            <a:picLocks noChangeAspect="1"/>
          </p:cNvPicPr>
          <p:nvPr/>
        </p:nvPicPr>
        <p:blipFill>
          <a:blip r:embed="rId2"/>
          <a:stretch>
            <a:fillRect/>
          </a:stretch>
        </p:blipFill>
        <p:spPr>
          <a:xfrm>
            <a:off x="2901368" y="1751714"/>
            <a:ext cx="6713706" cy="4513008"/>
          </a:xfrm>
          <a:prstGeom prst="rect">
            <a:avLst/>
          </a:prstGeom>
          <a:ln w="228600" cap="sq" cmpd="thickThin">
            <a:solidFill>
              <a:srgbClr val="FF0000"/>
            </a:solidFill>
            <a:prstDash val="solid"/>
            <a:miter lim="800000"/>
          </a:ln>
          <a:effectLst>
            <a:innerShdw blurRad="76200">
              <a:srgbClr val="000000"/>
            </a:innerShdw>
          </a:effectLst>
        </p:spPr>
      </p:pic>
    </p:spTree>
    <p:extLst>
      <p:ext uri="{BB962C8B-B14F-4D97-AF65-F5344CB8AC3E}">
        <p14:creationId xmlns:p14="http://schemas.microsoft.com/office/powerpoint/2010/main" val="11211741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a:spLocks noGrp="1"/>
          </p:cNvSpPr>
          <p:nvPr>
            <p:ph type="title" idx="4294967295"/>
          </p:nvPr>
        </p:nvSpPr>
        <p:spPr>
          <a:xfrm>
            <a:off x="1179871" y="510715"/>
            <a:ext cx="9601200" cy="860885"/>
          </a:xfrm>
        </p:spPr>
        <p:txBody>
          <a:bodyPr/>
          <a:lstStyle/>
          <a:p>
            <a:r>
              <a:rPr lang="fr-FR" b="1" u="sng" dirty="0"/>
              <a:t>2. Cas du logiciel libre</a:t>
            </a:r>
            <a:endParaRPr lang="fr-FR" dirty="0"/>
          </a:p>
        </p:txBody>
      </p:sp>
      <p:sp>
        <p:nvSpPr>
          <p:cNvPr id="5" name="Espace réservé du contenu 3"/>
          <p:cNvSpPr txBox="1">
            <a:spLocks/>
          </p:cNvSpPr>
          <p:nvPr/>
        </p:nvSpPr>
        <p:spPr>
          <a:xfrm>
            <a:off x="898558" y="1371600"/>
            <a:ext cx="10546189" cy="4979494"/>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just">
              <a:lnSpc>
                <a:spcPct val="150000"/>
              </a:lnSpc>
              <a:buFont typeface="Arial"/>
              <a:buNone/>
            </a:pPr>
            <a:r>
              <a:rPr lang="fr-FR" sz="2000" u="sng" dirty="0"/>
              <a:t>a. Définition</a:t>
            </a:r>
            <a:endParaRPr lang="fr-FR" sz="2000" dirty="0"/>
          </a:p>
          <a:p>
            <a:pPr algn="just">
              <a:lnSpc>
                <a:spcPct val="150000"/>
              </a:lnSpc>
            </a:pPr>
            <a:r>
              <a:rPr lang="fr-FR" sz="2000" dirty="0"/>
              <a:t>Un logiciel libre est un logiciel dont l’utilisation, l’étude la modification, la duplication et la diffusion sont universellement autorisés sans contrepartie. </a:t>
            </a:r>
          </a:p>
          <a:p>
            <a:pPr algn="just">
              <a:lnSpc>
                <a:spcPct val="150000"/>
              </a:lnSpc>
            </a:pPr>
            <a:r>
              <a:rPr lang="fr-FR" sz="2000" dirty="0"/>
              <a:t>Il s’entend par comparaison au logiciel propriétaire. </a:t>
            </a:r>
          </a:p>
          <a:p>
            <a:pPr algn="just">
              <a:lnSpc>
                <a:spcPct val="150000"/>
              </a:lnSpc>
            </a:pPr>
            <a:r>
              <a:rPr lang="fr-FR" sz="2000" dirty="0"/>
              <a:t>Le détenteur de la licence d’exploitation peut librement </a:t>
            </a:r>
            <a:r>
              <a:rPr lang="fr-FR" sz="2000" b="1" dirty="0">
                <a:solidFill>
                  <a:srgbClr val="FF0000"/>
                </a:solidFill>
              </a:rPr>
              <a:t>accéder au code source du logiciel</a:t>
            </a:r>
            <a:r>
              <a:rPr lang="fr-FR" sz="2000" dirty="0"/>
              <a:t>. L’utilisateur est donc libre de le modifier et de l’adapter à ses besoins, de le corriger et de le diffuser. </a:t>
            </a:r>
          </a:p>
          <a:p>
            <a:pPr algn="just">
              <a:lnSpc>
                <a:spcPct val="150000"/>
              </a:lnSpc>
            </a:pPr>
            <a:r>
              <a:rPr lang="fr-FR" sz="2000" dirty="0"/>
              <a:t>En réalité, c’est donc </a:t>
            </a:r>
            <a:r>
              <a:rPr lang="fr-FR" sz="2000" b="1" dirty="0">
                <a:solidFill>
                  <a:srgbClr val="FF0000"/>
                </a:solidFill>
              </a:rPr>
              <a:t>la licence d’exploitation qui est libre, et non le logiciel lui-même</a:t>
            </a:r>
            <a:r>
              <a:rPr lang="fr-FR" sz="2000" dirty="0"/>
              <a:t>. Ainsi </a:t>
            </a:r>
            <a:r>
              <a:rPr lang="fr-FR" sz="2000" dirty="0">
                <a:solidFill>
                  <a:srgbClr val="FF0000"/>
                </a:solidFill>
              </a:rPr>
              <a:t>l’appellation ne désigne pas nécessairement un logiciel gratuit</a:t>
            </a:r>
            <a:r>
              <a:rPr lang="fr-FR" sz="2000" dirty="0"/>
              <a:t>, bien que le plus souvent ils le sont. </a:t>
            </a:r>
          </a:p>
          <a:p>
            <a:pPr algn="just">
              <a:lnSpc>
                <a:spcPct val="150000"/>
              </a:lnSpc>
            </a:pPr>
            <a:r>
              <a:rPr lang="fr-FR" sz="2000" dirty="0"/>
              <a:t>Cela ne signifie pas non-plus qu’aucun droit n’existe. </a:t>
            </a:r>
          </a:p>
          <a:p>
            <a:pPr algn="just">
              <a:lnSpc>
                <a:spcPct val="150000"/>
              </a:lnSpc>
            </a:pPr>
            <a:endParaRPr lang="fr-FR" sz="2000" dirty="0"/>
          </a:p>
        </p:txBody>
      </p:sp>
    </p:spTree>
    <p:extLst>
      <p:ext uri="{BB962C8B-B14F-4D97-AF65-F5344CB8AC3E}">
        <p14:creationId xmlns:p14="http://schemas.microsoft.com/office/powerpoint/2010/main" val="197423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35449" y="578315"/>
            <a:ext cx="11172983" cy="5739189"/>
          </a:xfrm>
          <a:prstGeom prst="rect">
            <a:avLst/>
          </a:prstGeom>
        </p:spPr>
      </p:pic>
      <p:sp>
        <p:nvSpPr>
          <p:cNvPr id="3" name="ZoneTexte 2">
            <a:extLst>
              <a:ext uri="{FF2B5EF4-FFF2-40B4-BE49-F238E27FC236}">
                <a16:creationId xmlns:a16="http://schemas.microsoft.com/office/drawing/2014/main" id="{42AE3CE1-9831-4423-A954-2CD1E5425E6C}"/>
              </a:ext>
            </a:extLst>
          </p:cNvPr>
          <p:cNvSpPr txBox="1"/>
          <p:nvPr/>
        </p:nvSpPr>
        <p:spPr>
          <a:xfrm>
            <a:off x="2880360" y="4279392"/>
            <a:ext cx="3337560" cy="1755648"/>
          </a:xfrm>
          <a:prstGeom prst="rect">
            <a:avLst/>
          </a:prstGeom>
          <a:solidFill>
            <a:schemeClr val="bg1"/>
          </a:solidFill>
        </p:spPr>
        <p:txBody>
          <a:bodyPr wrap="square" rtlCol="0">
            <a:spAutoFit/>
          </a:bodyPr>
          <a:lstStyle/>
          <a:p>
            <a:endParaRPr lang="fr-FR" dirty="0"/>
          </a:p>
        </p:txBody>
      </p:sp>
      <p:sp>
        <p:nvSpPr>
          <p:cNvPr id="4" name="ZoneTexte 3">
            <a:extLst>
              <a:ext uri="{FF2B5EF4-FFF2-40B4-BE49-F238E27FC236}">
                <a16:creationId xmlns:a16="http://schemas.microsoft.com/office/drawing/2014/main" id="{7569871F-EDAC-4D0B-B0C2-8FF97BC3AF6D}"/>
              </a:ext>
            </a:extLst>
          </p:cNvPr>
          <p:cNvSpPr txBox="1"/>
          <p:nvPr/>
        </p:nvSpPr>
        <p:spPr>
          <a:xfrm>
            <a:off x="2523744" y="4279392"/>
            <a:ext cx="1078992" cy="859536"/>
          </a:xfrm>
          <a:prstGeom prst="rect">
            <a:avLst/>
          </a:prstGeom>
          <a:solidFill>
            <a:schemeClr val="bg1"/>
          </a:solidFill>
        </p:spPr>
        <p:txBody>
          <a:bodyPr wrap="square" rtlCol="0">
            <a:spAutoFit/>
          </a:bodyPr>
          <a:lstStyle/>
          <a:p>
            <a:endParaRPr lang="fr-FR" dirty="0"/>
          </a:p>
        </p:txBody>
      </p:sp>
    </p:spTree>
    <p:extLst>
      <p:ext uri="{BB962C8B-B14F-4D97-AF65-F5344CB8AC3E}">
        <p14:creationId xmlns:p14="http://schemas.microsoft.com/office/powerpoint/2010/main" val="31097938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677333" y="722670"/>
            <a:ext cx="10811661" cy="5796117"/>
          </a:xfrm>
          <a:prstGeom prst="rect">
            <a:avLst/>
          </a:prstGeom>
        </p:spPr>
        <p:txBody>
          <a:bodyPr>
            <a:normAutofit fontScale="925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Font typeface="Arial"/>
              <a:buNone/>
            </a:pPr>
            <a:r>
              <a:rPr lang="fr-FR" sz="2000" b="1" u="sng" dirty="0"/>
              <a:t>3. La base de données</a:t>
            </a:r>
            <a:endParaRPr lang="fr-FR" sz="2000" dirty="0"/>
          </a:p>
          <a:p>
            <a:pPr marL="0" indent="0">
              <a:buFont typeface="Arial"/>
              <a:buNone/>
            </a:pPr>
            <a:r>
              <a:rPr lang="fr-FR" sz="2000" u="sng" dirty="0"/>
              <a:t>a. Définition</a:t>
            </a:r>
            <a:endParaRPr lang="fr-FR" sz="2000" dirty="0"/>
          </a:p>
          <a:p>
            <a:pPr algn="just">
              <a:lnSpc>
                <a:spcPct val="150000"/>
              </a:lnSpc>
            </a:pPr>
            <a:r>
              <a:rPr lang="fr-FR" dirty="0"/>
              <a:t>L’article </a:t>
            </a:r>
            <a:r>
              <a:rPr lang="fr-FR" b="1" dirty="0"/>
              <a:t>L.112-3</a:t>
            </a:r>
            <a:r>
              <a:rPr lang="fr-FR" dirty="0"/>
              <a:t> du code de la propriété intellectuelle dispose qu’une base de données est « </a:t>
            </a:r>
            <a:r>
              <a:rPr lang="fr-FR" b="1" i="1" dirty="0"/>
              <a:t>un recueil d’œuvres, de données ou d’autres éléments indépendants, disposés de manière systématique ou méthodique, et individuellement accessibles par des moyens électroniques ou par tout autre moyen</a:t>
            </a:r>
            <a:r>
              <a:rPr lang="fr-FR" dirty="0"/>
              <a:t> ». </a:t>
            </a:r>
          </a:p>
          <a:p>
            <a:pPr algn="just">
              <a:lnSpc>
                <a:spcPct val="150000"/>
              </a:lnSpc>
            </a:pPr>
            <a:r>
              <a:rPr lang="fr-FR" dirty="0"/>
              <a:t>La </a:t>
            </a:r>
            <a:r>
              <a:rPr lang="fr-FR" dirty="0">
                <a:solidFill>
                  <a:srgbClr val="FF0000"/>
                </a:solidFill>
              </a:rPr>
              <a:t>jurisprudence </a:t>
            </a:r>
            <a:r>
              <a:rPr lang="fr-FR" b="1" dirty="0">
                <a:solidFill>
                  <a:srgbClr val="FF0000"/>
                </a:solidFill>
              </a:rPr>
              <a:t>refuse de protéger la simple compilation de données</a:t>
            </a:r>
            <a:r>
              <a:rPr lang="fr-FR" dirty="0">
                <a:solidFill>
                  <a:srgbClr val="FF0000"/>
                </a:solidFill>
              </a:rPr>
              <a:t> </a:t>
            </a:r>
            <a:r>
              <a:rPr lang="fr-FR" dirty="0"/>
              <a:t>dont la disposition répond uniquement à une logique automatique. </a:t>
            </a:r>
            <a:r>
              <a:rPr lang="fr-FR" dirty="0">
                <a:solidFill>
                  <a:srgbClr val="FF0000"/>
                </a:solidFill>
              </a:rPr>
              <a:t>L’architecture de la base doit relever d’un choix de l’auteur. </a:t>
            </a:r>
          </a:p>
          <a:p>
            <a:pPr algn="just">
              <a:lnSpc>
                <a:spcPct val="150000"/>
              </a:lnSpc>
            </a:pPr>
            <a:r>
              <a:rPr lang="fr-FR" dirty="0"/>
              <a:t>Les atteintes à ces droits seront sanctionnées classiquement par les </a:t>
            </a:r>
            <a:r>
              <a:rPr lang="fr-FR" b="1" dirty="0"/>
              <a:t>sanctions de la contrefaçon</a:t>
            </a:r>
            <a:r>
              <a:rPr lang="fr-FR" dirty="0"/>
              <a:t>.  Contrairement au logiciel aucune copie de sauvegarde n’est autorisée. Sans l’aval de l’auteur. </a:t>
            </a:r>
          </a:p>
          <a:p>
            <a:endParaRPr lang="fr-FR" dirty="0"/>
          </a:p>
        </p:txBody>
      </p:sp>
      <p:pic>
        <p:nvPicPr>
          <p:cNvPr id="3" name="Image 2"/>
          <p:cNvPicPr>
            <a:picLocks noChangeAspect="1"/>
          </p:cNvPicPr>
          <p:nvPr/>
        </p:nvPicPr>
        <p:blipFill rotWithShape="1">
          <a:blip r:embed="rId2"/>
          <a:srcRect l="13259" t="9556" b="11921"/>
          <a:stretch/>
        </p:blipFill>
        <p:spPr>
          <a:xfrm>
            <a:off x="10155057" y="0"/>
            <a:ext cx="2036943" cy="1491916"/>
          </a:xfrm>
          <a:prstGeom prst="rect">
            <a:avLst/>
          </a:prstGeom>
        </p:spPr>
      </p:pic>
    </p:spTree>
    <p:extLst>
      <p:ext uri="{BB962C8B-B14F-4D97-AF65-F5344CB8AC3E}">
        <p14:creationId xmlns:p14="http://schemas.microsoft.com/office/powerpoint/2010/main" val="2519841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630904" y="441906"/>
            <a:ext cx="10752667" cy="5821144"/>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just">
              <a:lnSpc>
                <a:spcPct val="150000"/>
              </a:lnSpc>
              <a:buFont typeface="Arial"/>
              <a:buNone/>
            </a:pPr>
            <a:r>
              <a:rPr lang="fr-FR" sz="1800" u="sng" dirty="0"/>
              <a:t>b. le producteur de bases de données</a:t>
            </a:r>
            <a:endParaRPr lang="fr-FR" sz="1800" dirty="0"/>
          </a:p>
          <a:p>
            <a:pPr algn="just">
              <a:lnSpc>
                <a:spcPct val="150000"/>
              </a:lnSpc>
            </a:pPr>
            <a:r>
              <a:rPr lang="fr-FR" sz="1800" dirty="0"/>
              <a:t>Un grand nombre de droits sur les créations d’employés sont en effet dévolus aux employeurs-investisseurs pour permettre une compensation de leur investissement.</a:t>
            </a:r>
          </a:p>
          <a:p>
            <a:pPr marL="0" indent="0" algn="just">
              <a:lnSpc>
                <a:spcPct val="150000"/>
              </a:lnSpc>
              <a:buFont typeface="Arial"/>
              <a:buNone/>
            </a:pPr>
            <a:r>
              <a:rPr lang="fr-FR" sz="1800" b="1" u="sng" dirty="0"/>
              <a:t>b. 1. La notion de producteur de base de données</a:t>
            </a:r>
            <a:endParaRPr lang="fr-FR" sz="1800" dirty="0"/>
          </a:p>
          <a:p>
            <a:pPr algn="just">
              <a:lnSpc>
                <a:spcPct val="150000"/>
              </a:lnSpc>
            </a:pPr>
            <a:r>
              <a:rPr lang="fr-FR" sz="1800" dirty="0"/>
              <a:t>La protection visée par la loi est celle </a:t>
            </a:r>
            <a:r>
              <a:rPr lang="fr-FR" sz="1800" dirty="0">
                <a:solidFill>
                  <a:srgbClr val="FF0000"/>
                </a:solidFill>
              </a:rPr>
              <a:t>du « producteur » celui qui </a:t>
            </a:r>
            <a:r>
              <a:rPr lang="fr-FR" sz="1800" b="1" dirty="0">
                <a:solidFill>
                  <a:srgbClr val="FF0000"/>
                </a:solidFill>
              </a:rPr>
              <a:t>prend l’initiative et le risque des investissements</a:t>
            </a:r>
            <a:r>
              <a:rPr lang="fr-FR" sz="1800" dirty="0">
                <a:solidFill>
                  <a:srgbClr val="FF0000"/>
                </a:solidFill>
              </a:rPr>
              <a:t>. </a:t>
            </a:r>
            <a:r>
              <a:rPr lang="fr-FR" sz="1800" dirty="0"/>
              <a:t>Sont donc exclus d’office le simple fabriquant, l’intermédiaire chargé de la mettre en ligne… </a:t>
            </a:r>
          </a:p>
          <a:p>
            <a:pPr algn="just">
              <a:lnSpc>
                <a:spcPct val="150000"/>
              </a:lnSpc>
            </a:pPr>
            <a:r>
              <a:rPr lang="fr-FR" sz="1800" dirty="0"/>
              <a:t>Il peut néanmoins s’agir d’une personne physique comme d’une personne morale, française ou étrangère. </a:t>
            </a:r>
          </a:p>
          <a:p>
            <a:pPr marL="0" indent="0" algn="just">
              <a:lnSpc>
                <a:spcPct val="150000"/>
              </a:lnSpc>
              <a:buFont typeface="Arial"/>
              <a:buNone/>
            </a:pPr>
            <a:r>
              <a:rPr lang="fr-FR" sz="1800" b="1" u="sng" dirty="0"/>
              <a:t>b. 2. Les conditions de la protection</a:t>
            </a:r>
            <a:endParaRPr lang="fr-FR" sz="1800" dirty="0"/>
          </a:p>
          <a:p>
            <a:pPr algn="just">
              <a:lnSpc>
                <a:spcPct val="150000"/>
              </a:lnSpc>
            </a:pPr>
            <a:r>
              <a:rPr lang="fr-FR" sz="1800" dirty="0"/>
              <a:t>L’article </a:t>
            </a:r>
            <a:r>
              <a:rPr lang="fr-FR" sz="1800" b="1" dirty="0"/>
              <a:t>L.341-1</a:t>
            </a:r>
            <a:r>
              <a:rPr lang="fr-FR" sz="1800" dirty="0"/>
              <a:t> du code de la propriété intellectuelle organise cette protection :</a:t>
            </a:r>
          </a:p>
          <a:p>
            <a:pPr algn="just">
              <a:lnSpc>
                <a:spcPct val="150000"/>
              </a:lnSpc>
            </a:pPr>
            <a:r>
              <a:rPr lang="fr-FR" sz="1800" dirty="0"/>
              <a:t>«</a:t>
            </a:r>
            <a:r>
              <a:rPr lang="fr-FR" sz="1800" dirty="0">
                <a:solidFill>
                  <a:srgbClr val="FF0000"/>
                </a:solidFill>
              </a:rPr>
              <a:t> </a:t>
            </a:r>
            <a:r>
              <a:rPr lang="fr-FR" sz="1800" i="1" dirty="0">
                <a:solidFill>
                  <a:srgbClr val="FF0000"/>
                </a:solidFill>
              </a:rPr>
              <a:t>Le producteur d’une base de données, entendu comme la personne qui </a:t>
            </a:r>
            <a:r>
              <a:rPr lang="fr-FR" sz="1800" b="1" i="1" dirty="0">
                <a:solidFill>
                  <a:srgbClr val="FF0000"/>
                </a:solidFill>
              </a:rPr>
              <a:t>prend l’initiative et le risque des investissements correspondants</a:t>
            </a:r>
            <a:r>
              <a:rPr lang="fr-FR" sz="1800" i="1" dirty="0">
                <a:solidFill>
                  <a:srgbClr val="FF0000"/>
                </a:solidFill>
              </a:rPr>
              <a:t>, bénéficie d’une protection du contenu de la base lorsque la constitution, la vérification ou la présentation de celui-ci atteste d’un </a:t>
            </a:r>
            <a:r>
              <a:rPr lang="fr-FR" sz="1800" b="1" i="1" dirty="0">
                <a:solidFill>
                  <a:srgbClr val="FF0000"/>
                </a:solidFill>
              </a:rPr>
              <a:t>investissement financier, matériel ou humain substantiel</a:t>
            </a:r>
            <a:r>
              <a:rPr lang="fr-FR" sz="1800" b="1" i="1" dirty="0"/>
              <a:t>.</a:t>
            </a:r>
            <a:r>
              <a:rPr lang="fr-FR" sz="1800" b="1" dirty="0"/>
              <a:t> </a:t>
            </a:r>
            <a:r>
              <a:rPr lang="fr-FR" sz="1800" dirty="0"/>
              <a:t>»</a:t>
            </a:r>
          </a:p>
          <a:p>
            <a:endParaRPr lang="fr-FR" sz="1800" dirty="0"/>
          </a:p>
        </p:txBody>
      </p:sp>
    </p:spTree>
    <p:extLst>
      <p:ext uri="{BB962C8B-B14F-4D97-AF65-F5344CB8AC3E}">
        <p14:creationId xmlns:p14="http://schemas.microsoft.com/office/powerpoint/2010/main" val="239720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825909" y="752167"/>
            <a:ext cx="10530349" cy="5338917"/>
          </a:xfrm>
          <a:prstGeom prst="rect">
            <a:avLst/>
          </a:prstGeom>
        </p:spPr>
        <p:txBody>
          <a:bodyPr>
            <a:normAutofit fontScale="70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just">
              <a:lnSpc>
                <a:spcPct val="150000"/>
              </a:lnSpc>
              <a:buFont typeface="Arial"/>
              <a:buNone/>
            </a:pPr>
            <a:r>
              <a:rPr lang="fr-FR" u="sng" dirty="0"/>
              <a:t>c. La protection du contenu de la base</a:t>
            </a:r>
            <a:endParaRPr lang="fr-FR" dirty="0"/>
          </a:p>
          <a:p>
            <a:pPr algn="just">
              <a:lnSpc>
                <a:spcPct val="150000"/>
              </a:lnSpc>
            </a:pPr>
            <a:r>
              <a:rPr lang="fr-FR" dirty="0"/>
              <a:t>L’objet de </a:t>
            </a:r>
            <a:r>
              <a:rPr lang="fr-FR" dirty="0">
                <a:solidFill>
                  <a:srgbClr val="FF0000"/>
                </a:solidFill>
              </a:rPr>
              <a:t>la protection </a:t>
            </a:r>
            <a:r>
              <a:rPr lang="fr-FR" b="1" dirty="0">
                <a:solidFill>
                  <a:srgbClr val="FF0000"/>
                </a:solidFill>
              </a:rPr>
              <a:t>sui generis</a:t>
            </a:r>
            <a:r>
              <a:rPr lang="fr-FR" dirty="0">
                <a:solidFill>
                  <a:srgbClr val="FF0000"/>
                </a:solidFill>
              </a:rPr>
              <a:t> </a:t>
            </a:r>
            <a:r>
              <a:rPr lang="fr-FR" dirty="0"/>
              <a:t>est différent et complémentaire de celui de la protection par le droit d’auteur. Il s’agit ici en effet de </a:t>
            </a:r>
            <a:r>
              <a:rPr lang="fr-FR" dirty="0">
                <a:solidFill>
                  <a:srgbClr val="FF0000"/>
                </a:solidFill>
              </a:rPr>
              <a:t>protéger </a:t>
            </a:r>
            <a:r>
              <a:rPr lang="fr-FR" b="1" dirty="0">
                <a:solidFill>
                  <a:srgbClr val="FF0000"/>
                </a:solidFill>
              </a:rPr>
              <a:t>le contenu de la base</a:t>
            </a:r>
            <a:r>
              <a:rPr lang="fr-FR" dirty="0"/>
              <a:t>, et non le contenant. </a:t>
            </a:r>
          </a:p>
          <a:p>
            <a:pPr algn="just">
              <a:lnSpc>
                <a:spcPct val="150000"/>
              </a:lnSpc>
            </a:pPr>
            <a:r>
              <a:rPr lang="fr-FR" dirty="0"/>
              <a:t>Ainsi, les bases de données bénéficient ainsi d’une </a:t>
            </a:r>
            <a:r>
              <a:rPr lang="fr-FR" b="1" dirty="0">
                <a:solidFill>
                  <a:srgbClr val="FF0000"/>
                </a:solidFill>
              </a:rPr>
              <a:t>double protection</a:t>
            </a:r>
            <a:r>
              <a:rPr lang="fr-FR" dirty="0"/>
              <a:t> :</a:t>
            </a:r>
          </a:p>
          <a:p>
            <a:pPr algn="just">
              <a:lnSpc>
                <a:spcPct val="150000"/>
              </a:lnSpc>
              <a:buFont typeface="Wingdings" panose="05000000000000000000" pitchFamily="2" charset="2"/>
              <a:buChar char="Ø"/>
            </a:pPr>
            <a:r>
              <a:rPr lang="fr-FR" dirty="0">
                <a:solidFill>
                  <a:srgbClr val="FF0000"/>
                </a:solidFill>
              </a:rPr>
              <a:t>L’architecture de la base </a:t>
            </a:r>
            <a:r>
              <a:rPr lang="fr-FR" dirty="0"/>
              <a:t>– </a:t>
            </a:r>
            <a:r>
              <a:rPr lang="fr-FR" i="1" dirty="0"/>
              <a:t>c’est-à-dire l’organisation, la structuration et le classement des données</a:t>
            </a:r>
            <a:r>
              <a:rPr lang="fr-FR" dirty="0"/>
              <a:t> – est </a:t>
            </a:r>
            <a:r>
              <a:rPr lang="fr-FR" b="1" dirty="0"/>
              <a:t>protégée par le droit d’auteur</a:t>
            </a:r>
            <a:r>
              <a:rPr lang="fr-FR" dirty="0"/>
              <a:t> à condition qu’elle soit originale. Le créateur de la base de données est titulaire des droits moraux et patrimoniaux, et </a:t>
            </a:r>
            <a:r>
              <a:rPr lang="fr-FR" dirty="0">
                <a:solidFill>
                  <a:srgbClr val="FF0000"/>
                </a:solidFill>
              </a:rPr>
              <a:t>il peut agir sur les terrains de la </a:t>
            </a:r>
            <a:r>
              <a:rPr lang="fr-FR" b="1" dirty="0">
                <a:solidFill>
                  <a:srgbClr val="FF0000"/>
                </a:solidFill>
              </a:rPr>
              <a:t>concurrence déloyale et de la contrefaçon</a:t>
            </a:r>
            <a:r>
              <a:rPr lang="fr-FR" dirty="0">
                <a:solidFill>
                  <a:srgbClr val="FF0000"/>
                </a:solidFill>
              </a:rPr>
              <a:t> </a:t>
            </a:r>
            <a:r>
              <a:rPr lang="fr-FR" dirty="0"/>
              <a:t>en cas de violation de son droit par un tiers. </a:t>
            </a:r>
          </a:p>
          <a:p>
            <a:pPr algn="just">
              <a:lnSpc>
                <a:spcPct val="150000"/>
              </a:lnSpc>
            </a:pPr>
            <a:r>
              <a:rPr lang="fr-FR" dirty="0">
                <a:solidFill>
                  <a:srgbClr val="FF0000"/>
                </a:solidFill>
              </a:rPr>
              <a:t>Le contenu de la base de données</a:t>
            </a:r>
            <a:r>
              <a:rPr lang="fr-FR" dirty="0"/>
              <a:t>, quant à lui, bénéficie d’une protection spécifique et adaptée par le droit : ce droit, dit </a:t>
            </a:r>
            <a:r>
              <a:rPr lang="fr-FR" dirty="0">
                <a:solidFill>
                  <a:srgbClr val="FF0000"/>
                </a:solidFill>
              </a:rPr>
              <a:t>« </a:t>
            </a:r>
            <a:r>
              <a:rPr lang="fr-FR" b="1" dirty="0">
                <a:solidFill>
                  <a:srgbClr val="FF0000"/>
                </a:solidFill>
              </a:rPr>
              <a:t>sui generis</a:t>
            </a:r>
            <a:r>
              <a:rPr lang="fr-FR" dirty="0">
                <a:solidFill>
                  <a:srgbClr val="FF0000"/>
                </a:solidFill>
              </a:rPr>
              <a:t> », </a:t>
            </a:r>
            <a:r>
              <a:rPr lang="fr-FR" dirty="0"/>
              <a:t>permet au créateur de la base de faire sanctionner le pillage de son contenu par un tiers, afin de garantir la rentabilité des investissements qu’il a réalisés pour la créer et l’alimenter. Ainsi, tout tiers qui procéderait soit à l’extraction d’une partie substantielle de la base de données, soit à une extraction systématique et répétée, peut être sanctionné sur </a:t>
            </a:r>
            <a:r>
              <a:rPr lang="fr-FR" dirty="0">
                <a:solidFill>
                  <a:srgbClr val="FF0000"/>
                </a:solidFill>
              </a:rPr>
              <a:t>les fondements de la concurrence déloyale et de la contrefaçon</a:t>
            </a:r>
            <a:r>
              <a:rPr lang="fr-FR" dirty="0"/>
              <a:t>. </a:t>
            </a:r>
          </a:p>
          <a:p>
            <a:endParaRPr lang="fr-FR" dirty="0"/>
          </a:p>
        </p:txBody>
      </p:sp>
      <p:pic>
        <p:nvPicPr>
          <p:cNvPr id="3" name="Image 2"/>
          <p:cNvPicPr>
            <a:picLocks noChangeAspect="1"/>
          </p:cNvPicPr>
          <p:nvPr/>
        </p:nvPicPr>
        <p:blipFill>
          <a:blip r:embed="rId2"/>
          <a:stretch>
            <a:fillRect/>
          </a:stretch>
        </p:blipFill>
        <p:spPr>
          <a:xfrm>
            <a:off x="3730724" y="5738573"/>
            <a:ext cx="1148845" cy="1077042"/>
          </a:xfrm>
          <a:prstGeom prst="rect">
            <a:avLst/>
          </a:prstGeom>
        </p:spPr>
      </p:pic>
      <p:pic>
        <p:nvPicPr>
          <p:cNvPr id="4" name="Image 3"/>
          <p:cNvPicPr>
            <a:picLocks noChangeAspect="1"/>
          </p:cNvPicPr>
          <p:nvPr/>
        </p:nvPicPr>
        <p:blipFill rotWithShape="1">
          <a:blip r:embed="rId3"/>
          <a:srcRect t="7227" b="10495"/>
          <a:stretch/>
        </p:blipFill>
        <p:spPr>
          <a:xfrm>
            <a:off x="6072704" y="5944842"/>
            <a:ext cx="2907488" cy="664503"/>
          </a:xfrm>
          <a:prstGeom prst="rect">
            <a:avLst/>
          </a:prstGeom>
        </p:spPr>
      </p:pic>
      <p:pic>
        <p:nvPicPr>
          <p:cNvPr id="5" name="Image 4"/>
          <p:cNvPicPr>
            <a:picLocks noChangeAspect="1"/>
          </p:cNvPicPr>
          <p:nvPr/>
        </p:nvPicPr>
        <p:blipFill>
          <a:blip r:embed="rId4"/>
          <a:stretch>
            <a:fillRect/>
          </a:stretch>
        </p:blipFill>
        <p:spPr>
          <a:xfrm>
            <a:off x="5178057" y="6033593"/>
            <a:ext cx="596159" cy="487003"/>
          </a:xfrm>
          <a:prstGeom prst="rect">
            <a:avLst/>
          </a:prstGeom>
        </p:spPr>
      </p:pic>
    </p:spTree>
    <p:extLst>
      <p:ext uri="{BB962C8B-B14F-4D97-AF65-F5344CB8AC3E}">
        <p14:creationId xmlns:p14="http://schemas.microsoft.com/office/powerpoint/2010/main" val="256888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4207D8-E9D8-445D-9CCA-40BB6C58048C}"/>
              </a:ext>
            </a:extLst>
          </p:cNvPr>
          <p:cNvSpPr/>
          <p:nvPr/>
        </p:nvSpPr>
        <p:spPr>
          <a:xfrm>
            <a:off x="2276856" y="1389888"/>
            <a:ext cx="7607808" cy="2713563"/>
          </a:xfrm>
          <a:prstGeom prst="rect">
            <a:avLst/>
          </a:prstGeom>
        </p:spPr>
        <p:txBody>
          <a:bodyPr wrap="square">
            <a:spAutoFit/>
          </a:bodyPr>
          <a:lstStyle/>
          <a:p>
            <a:pPr>
              <a:lnSpc>
                <a:spcPct val="107000"/>
              </a:lnSpc>
              <a:spcAft>
                <a:spcPts val="0"/>
              </a:spcAft>
            </a:pPr>
            <a:r>
              <a:rPr lang="fr-FR" spc="20" dirty="0">
                <a:solidFill>
                  <a:srgbClr val="575756"/>
                </a:solidFill>
                <a:latin typeface="ff14"/>
                <a:ea typeface="Times New Roman" panose="02020603050405020304" pitchFamily="18" charset="0"/>
                <a:cs typeface="Times New Roman" panose="02020603050405020304" pitchFamily="18" charset="0"/>
              </a:rPr>
              <a:t>Investissement substantiel</a:t>
            </a:r>
          </a:p>
          <a:p>
            <a:pPr>
              <a:lnSpc>
                <a:spcPct val="107000"/>
              </a:lnSpc>
              <a:spcAft>
                <a:spcPts val="0"/>
              </a:spcAft>
            </a:pP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pc="-10" dirty="0">
                <a:solidFill>
                  <a:srgbClr val="000000"/>
                </a:solidFill>
                <a:latin typeface="ff11"/>
                <a:ea typeface="Times New Roman" panose="02020603050405020304" pitchFamily="18" charset="0"/>
                <a:cs typeface="Times New Roman" panose="02020603050405020304" pitchFamily="18" charset="0"/>
              </a:rPr>
              <a:t>Un site de vente en ligne de jantes automobiles, qui avait reproduit la base de données de modèles </a:t>
            </a:r>
            <a:r>
              <a:rPr lang="fr-FR" dirty="0">
                <a:solidFill>
                  <a:srgbClr val="000000"/>
                </a:solidFill>
                <a:latin typeface="ff11"/>
                <a:ea typeface="Times New Roman" panose="02020603050405020304" pitchFamily="18" charset="0"/>
                <a:cs typeface="Times New Roman" panose="02020603050405020304" pitchFamily="18" charset="0"/>
              </a:rPr>
              <a:t>d’un concurrent, a été condamné à verser à ce dernier 5 000 euros de dommages et intérêts. </a:t>
            </a:r>
          </a:p>
          <a:p>
            <a:pPr algn="just">
              <a:lnSpc>
                <a:spcPct val="107000"/>
              </a:lnSpc>
              <a:spcAft>
                <a:spcPts val="0"/>
              </a:spcAft>
            </a:pPr>
            <a:r>
              <a:rPr lang="fr-FR" dirty="0">
                <a:solidFill>
                  <a:srgbClr val="000000"/>
                </a:solidFill>
                <a:latin typeface="ff11"/>
                <a:ea typeface="Times New Roman" panose="02020603050405020304" pitchFamily="18" charset="0"/>
                <a:cs typeface="Times New Roman" panose="02020603050405020304" pitchFamily="18" charset="0"/>
              </a:rPr>
              <a:t>Le </a:t>
            </a:r>
            <a:r>
              <a:rPr lang="fr-FR" spc="45" dirty="0">
                <a:solidFill>
                  <a:srgbClr val="000000"/>
                </a:solidFill>
                <a:latin typeface="ff11"/>
                <a:ea typeface="Times New Roman" panose="02020603050405020304" pitchFamily="18" charset="0"/>
                <a:cs typeface="Times New Roman" panose="02020603050405020304" pitchFamily="18" charset="0"/>
              </a:rPr>
              <a:t>plaignant avait démontré avoir consacré 500 heures à constituer cette base et avoir dépensé </a:t>
            </a:r>
            <a:r>
              <a:rPr lang="fr-FR" spc="50" dirty="0">
                <a:solidFill>
                  <a:srgbClr val="000000"/>
                </a:solidFill>
                <a:latin typeface="ff11"/>
                <a:ea typeface="Times New Roman" panose="02020603050405020304" pitchFamily="18" charset="0"/>
                <a:cs typeface="Times New Roman" panose="02020603050405020304" pitchFamily="18" charset="0"/>
              </a:rPr>
              <a:t>30 000 euros de frais de prestataire informatique, ce qui constituait bien un investissement </a:t>
            </a:r>
            <a:r>
              <a:rPr lang="fr-FR" dirty="0">
                <a:solidFill>
                  <a:srgbClr val="000000"/>
                </a:solidFill>
                <a:latin typeface="ff11"/>
                <a:ea typeface="Times New Roman" panose="02020603050405020304" pitchFamily="18" charset="0"/>
                <a:cs typeface="Times New Roman" panose="02020603050405020304" pitchFamily="18" charset="0"/>
              </a:rPr>
              <a:t>substantiel pour une société dont le capital s’élevait à 7 500 euros.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56460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a:spLocks noGrp="1"/>
          </p:cNvSpPr>
          <p:nvPr>
            <p:ph type="title"/>
          </p:nvPr>
        </p:nvSpPr>
        <p:spPr>
          <a:xfrm>
            <a:off x="1325121" y="1016165"/>
            <a:ext cx="9601196" cy="45719"/>
          </a:xfrm>
        </p:spPr>
        <p:txBody>
          <a:bodyPr>
            <a:normAutofit fontScale="90000"/>
          </a:bodyPr>
          <a:lstStyle/>
          <a:p>
            <a:r>
              <a:rPr lang="fr-FR" b="1" dirty="0"/>
              <a:t>Partie 2 : La propriété industrielle</a:t>
            </a:r>
            <a:br>
              <a:rPr lang="fr-FR" dirty="0"/>
            </a:br>
            <a:endParaRPr lang="fr-FR" dirty="0"/>
          </a:p>
        </p:txBody>
      </p:sp>
      <p:pic>
        <p:nvPicPr>
          <p:cNvPr id="5" name="Image 4"/>
          <p:cNvPicPr>
            <a:picLocks noChangeAspect="1"/>
          </p:cNvPicPr>
          <p:nvPr/>
        </p:nvPicPr>
        <p:blipFill rotWithShape="1">
          <a:blip r:embed="rId2"/>
          <a:srcRect t="2971" r="2601" b="5021"/>
          <a:stretch/>
        </p:blipFill>
        <p:spPr>
          <a:xfrm>
            <a:off x="276196" y="1016165"/>
            <a:ext cx="11699046" cy="5663382"/>
          </a:xfrm>
          <a:prstGeom prst="rect">
            <a:avLst/>
          </a:prstGeom>
        </p:spPr>
      </p:pic>
    </p:spTree>
    <p:extLst>
      <p:ext uri="{BB962C8B-B14F-4D97-AF65-F5344CB8AC3E}">
        <p14:creationId xmlns:p14="http://schemas.microsoft.com/office/powerpoint/2010/main" val="33779065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127381" y="929148"/>
            <a:ext cx="9601200" cy="383458"/>
          </a:xfrm>
        </p:spPr>
        <p:txBody>
          <a:bodyPr>
            <a:normAutofit fontScale="90000"/>
          </a:bodyPr>
          <a:lstStyle/>
          <a:p>
            <a:r>
              <a:rPr lang="fr-FR" dirty="0"/>
              <a:t>I. LES SIGNES DISTINCTIFS</a:t>
            </a:r>
            <a:br>
              <a:rPr lang="fr-FR" dirty="0"/>
            </a:br>
            <a:endParaRPr lang="fr-FR" dirty="0"/>
          </a:p>
        </p:txBody>
      </p:sp>
      <p:sp>
        <p:nvSpPr>
          <p:cNvPr id="4" name="Espace réservé du contenu 2"/>
          <p:cNvSpPr>
            <a:spLocks noGrp="1"/>
          </p:cNvSpPr>
          <p:nvPr>
            <p:ph idx="4294967295"/>
          </p:nvPr>
        </p:nvSpPr>
        <p:spPr>
          <a:xfrm>
            <a:off x="1050387" y="1312606"/>
            <a:ext cx="9755188" cy="5194300"/>
          </a:xfrm>
        </p:spPr>
        <p:txBody>
          <a:bodyPr>
            <a:normAutofit/>
          </a:bodyPr>
          <a:lstStyle/>
          <a:p>
            <a:pPr marL="0" indent="0" algn="just">
              <a:lnSpc>
                <a:spcPct val="150000"/>
              </a:lnSpc>
              <a:buNone/>
            </a:pPr>
            <a:r>
              <a:rPr lang="fr-FR" sz="3200" dirty="0">
                <a:sym typeface="Wingdings" panose="05000000000000000000" pitchFamily="2" charset="2"/>
              </a:rPr>
              <a:t></a:t>
            </a:r>
            <a:r>
              <a:rPr lang="fr-FR" sz="2000" dirty="0"/>
              <a:t>Ils identifient selon les cas une entreprise ou un produit.  </a:t>
            </a:r>
          </a:p>
          <a:p>
            <a:pPr marL="0" lvl="0" indent="0" algn="just">
              <a:lnSpc>
                <a:spcPct val="150000"/>
              </a:lnSpc>
              <a:buNone/>
            </a:pPr>
            <a:r>
              <a:rPr lang="fr-FR" sz="2000" b="1" u="sng" dirty="0"/>
              <a:t>1. Le nom commercial et l’enseigne</a:t>
            </a:r>
            <a:endParaRPr lang="fr-FR" sz="2000" dirty="0"/>
          </a:p>
          <a:p>
            <a:pPr algn="just">
              <a:lnSpc>
                <a:spcPct val="150000"/>
              </a:lnSpc>
            </a:pPr>
            <a:r>
              <a:rPr lang="fr-FR" sz="2000" dirty="0"/>
              <a:t>Le nom commercial est la désignation du fonds de commerce. C’est le nom sous lequel l’activité de l’entreprise sera connue du public. L’enseigne est le </a:t>
            </a:r>
            <a:r>
              <a:rPr lang="fr-FR" sz="2000" b="1" dirty="0"/>
              <a:t>signe visible</a:t>
            </a:r>
            <a:r>
              <a:rPr lang="fr-FR" sz="2000" dirty="0"/>
              <a:t> qui identifie un établissement commercial. </a:t>
            </a:r>
          </a:p>
          <a:p>
            <a:pPr algn="just">
              <a:lnSpc>
                <a:spcPct val="150000"/>
              </a:lnSpc>
            </a:pPr>
            <a:r>
              <a:rPr lang="fr-FR" sz="2000" dirty="0"/>
              <a:t>Aucun de ces signes ne fait l’objet d’un droit de propriété industrielle particulier. Leur protection </a:t>
            </a:r>
            <a:r>
              <a:rPr lang="fr-FR" sz="2000" b="1" dirty="0"/>
              <a:t>n’est pas conditionnée par un dépôt préalable</a:t>
            </a:r>
            <a:r>
              <a:rPr lang="fr-FR" sz="2000" dirty="0"/>
              <a:t>, elle est assurée par le </a:t>
            </a:r>
            <a:r>
              <a:rPr lang="fr-FR" sz="2000" b="1" dirty="0"/>
              <a:t>jeu de l’action en concurrence déloyale</a:t>
            </a:r>
            <a:r>
              <a:rPr lang="fr-FR" sz="2000" dirty="0"/>
              <a:t> et sera donc mise en œuvre selon les règles de la responsabilité civile délictuelle. </a:t>
            </a:r>
          </a:p>
          <a:p>
            <a:pPr algn="just">
              <a:lnSpc>
                <a:spcPct val="150000"/>
              </a:lnSpc>
            </a:pPr>
            <a:endParaRPr lang="fr-FR" sz="2000" dirty="0"/>
          </a:p>
        </p:txBody>
      </p:sp>
      <p:pic>
        <p:nvPicPr>
          <p:cNvPr id="3" name="Image 2"/>
          <p:cNvPicPr>
            <a:picLocks noChangeAspect="1"/>
          </p:cNvPicPr>
          <p:nvPr/>
        </p:nvPicPr>
        <p:blipFill>
          <a:blip r:embed="rId2"/>
          <a:stretch>
            <a:fillRect/>
          </a:stretch>
        </p:blipFill>
        <p:spPr>
          <a:xfrm>
            <a:off x="9134731" y="0"/>
            <a:ext cx="3057269" cy="2149642"/>
          </a:xfrm>
          <a:prstGeom prst="rect">
            <a:avLst/>
          </a:prstGeom>
        </p:spPr>
      </p:pic>
    </p:spTree>
    <p:extLst>
      <p:ext uri="{BB962C8B-B14F-4D97-AF65-F5344CB8AC3E}">
        <p14:creationId xmlns:p14="http://schemas.microsoft.com/office/powerpoint/2010/main" val="196638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7937" y="613235"/>
            <a:ext cx="10234863" cy="5632311"/>
          </a:xfrm>
          <a:prstGeom prst="rect">
            <a:avLst/>
          </a:prstGeom>
        </p:spPr>
        <p:txBody>
          <a:bodyPr wrap="square">
            <a:spAutoFit/>
          </a:bodyPr>
          <a:lstStyle/>
          <a:p>
            <a:pPr algn="just">
              <a:lnSpc>
                <a:spcPct val="150000"/>
              </a:lnSpc>
            </a:pPr>
            <a:r>
              <a:rPr lang="fr-FR" sz="2400" b="1" u="sng" dirty="0"/>
              <a:t>2. La marque</a:t>
            </a:r>
            <a:endParaRPr lang="fr-FR" sz="2400" dirty="0"/>
          </a:p>
          <a:p>
            <a:pPr algn="just">
              <a:lnSpc>
                <a:spcPct val="150000"/>
              </a:lnSpc>
            </a:pPr>
            <a:endParaRPr lang="fr-FR" sz="2400" dirty="0"/>
          </a:p>
          <a:p>
            <a:pPr marL="342900" indent="-342900" algn="just">
              <a:lnSpc>
                <a:spcPct val="150000"/>
              </a:lnSpc>
              <a:buFont typeface="Arial" panose="020B0604020202020204" pitchFamily="34" charset="0"/>
              <a:buChar char="•"/>
            </a:pPr>
            <a:r>
              <a:rPr lang="fr-FR" sz="2400" dirty="0"/>
              <a:t>La principale technique d’identification d’un bien ou d’un service est la marque. </a:t>
            </a:r>
          </a:p>
          <a:p>
            <a:pPr marL="342900" indent="-342900" algn="just">
              <a:lnSpc>
                <a:spcPct val="150000"/>
              </a:lnSpc>
              <a:buFont typeface="Arial" panose="020B0604020202020204" pitchFamily="34" charset="0"/>
              <a:buChar char="•"/>
            </a:pPr>
            <a:r>
              <a:rPr lang="fr-FR" sz="2400" dirty="0"/>
              <a:t>Elle est définie par </a:t>
            </a:r>
            <a:r>
              <a:rPr lang="fr-FR" sz="2400" b="1" dirty="0"/>
              <a:t>l’article L.711-1</a:t>
            </a:r>
            <a:r>
              <a:rPr lang="fr-FR" sz="2400" dirty="0"/>
              <a:t> DU CODE de la propriété intellectuelle comme « </a:t>
            </a:r>
            <a:r>
              <a:rPr lang="fr-FR" sz="2400" b="1" i="1" dirty="0"/>
              <a:t>un signe susceptible de représentation graphique servant à distinguer les produits ou services d’une personne physique ou morale</a:t>
            </a:r>
            <a:r>
              <a:rPr lang="fr-FR" sz="2400" i="1" dirty="0"/>
              <a:t> ». </a:t>
            </a:r>
            <a:endParaRPr lang="fr-FR" sz="2400" dirty="0"/>
          </a:p>
          <a:p>
            <a:pPr marL="342900" indent="-342900" algn="just">
              <a:lnSpc>
                <a:spcPct val="150000"/>
              </a:lnSpc>
              <a:buFont typeface="Arial" panose="020B0604020202020204" pitchFamily="34" charset="0"/>
              <a:buChar char="•"/>
            </a:pPr>
            <a:r>
              <a:rPr lang="fr-FR" sz="2400" dirty="0"/>
              <a:t>La propriété de la marque s’acquiert par </a:t>
            </a:r>
            <a:r>
              <a:rPr lang="fr-FR" sz="2400" dirty="0">
                <a:solidFill>
                  <a:srgbClr val="FF0000"/>
                </a:solidFill>
              </a:rPr>
              <a:t>l’enregistrement à l’</a:t>
            </a:r>
            <a:r>
              <a:rPr lang="fr-FR" sz="2400" b="1" dirty="0">
                <a:solidFill>
                  <a:srgbClr val="FF0000"/>
                </a:solidFill>
              </a:rPr>
              <a:t>INPI</a:t>
            </a:r>
            <a:r>
              <a:rPr lang="fr-FR" sz="2400" dirty="0">
                <a:solidFill>
                  <a:srgbClr val="FF0000"/>
                </a:solidFill>
              </a:rPr>
              <a:t> </a:t>
            </a:r>
            <a:r>
              <a:rPr lang="fr-FR" sz="2400" dirty="0"/>
              <a:t>pour une </a:t>
            </a:r>
            <a:r>
              <a:rPr lang="fr-FR" sz="2400" dirty="0">
                <a:solidFill>
                  <a:srgbClr val="FF0000"/>
                </a:solidFill>
              </a:rPr>
              <a:t>période de 10 ans indéfiniment renouvelable</a:t>
            </a:r>
            <a:r>
              <a:rPr lang="fr-FR" sz="2400" dirty="0"/>
              <a:t>. Permet de distinguer les produits concernés des autres produits de la même spécialité. </a:t>
            </a:r>
          </a:p>
          <a:p>
            <a:pPr marL="342900" indent="-342900" algn="just">
              <a:lnSpc>
                <a:spcPct val="150000"/>
              </a:lnSpc>
              <a:buFont typeface="Arial" panose="020B0604020202020204" pitchFamily="34" charset="0"/>
              <a:buChar char="•"/>
            </a:pPr>
            <a:r>
              <a:rPr lang="fr-FR" sz="2400" dirty="0"/>
              <a:t>Son inutilisation pendant 5 ans vaudra renonciation au monopole. </a:t>
            </a:r>
          </a:p>
        </p:txBody>
      </p:sp>
      <p:pic>
        <p:nvPicPr>
          <p:cNvPr id="3" name="Image 2"/>
          <p:cNvPicPr>
            <a:picLocks noChangeAspect="1"/>
          </p:cNvPicPr>
          <p:nvPr/>
        </p:nvPicPr>
        <p:blipFill>
          <a:blip r:embed="rId2"/>
          <a:stretch>
            <a:fillRect/>
          </a:stretch>
        </p:blipFill>
        <p:spPr>
          <a:xfrm>
            <a:off x="8932647" y="0"/>
            <a:ext cx="3259353" cy="1732547"/>
          </a:xfrm>
          <a:prstGeom prst="rect">
            <a:avLst/>
          </a:prstGeom>
        </p:spPr>
      </p:pic>
    </p:spTree>
    <p:extLst>
      <p:ext uri="{BB962C8B-B14F-4D97-AF65-F5344CB8AC3E}">
        <p14:creationId xmlns:p14="http://schemas.microsoft.com/office/powerpoint/2010/main" val="122771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5172" y="1250671"/>
            <a:ext cx="7198084" cy="5026697"/>
          </a:xfrm>
          <a:prstGeom prst="rect">
            <a:avLst/>
          </a:prstGeom>
        </p:spPr>
        <p:txBody>
          <a:bodyPr wrap="square">
            <a:spAutoFit/>
          </a:bodyPr>
          <a:lstStyle/>
          <a:p>
            <a:pPr marL="285750" indent="-285750" algn="just" fontAlgn="base">
              <a:lnSpc>
                <a:spcPct val="150000"/>
              </a:lnSpc>
              <a:buFont typeface="Arial" panose="020B0604020202020204" pitchFamily="34" charset="0"/>
              <a:buChar char="•"/>
            </a:pPr>
            <a:r>
              <a:rPr lang="fr-FR" dirty="0">
                <a:solidFill>
                  <a:srgbClr val="444444"/>
                </a:solidFill>
                <a:latin typeface="Open Sans"/>
              </a:rPr>
              <a:t>La marque est un signe distinctif servant à désigner les produits et services d’une entreprise et à informer le consommateur sur l’origine de ceux-ci. </a:t>
            </a:r>
          </a:p>
          <a:p>
            <a:pPr marL="285750" indent="-285750" algn="just" fontAlgn="base">
              <a:lnSpc>
                <a:spcPct val="150000"/>
              </a:lnSpc>
              <a:buFont typeface="Arial" panose="020B0604020202020204" pitchFamily="34" charset="0"/>
              <a:buChar char="•"/>
            </a:pPr>
            <a:r>
              <a:rPr lang="fr-FR" dirty="0">
                <a:solidFill>
                  <a:srgbClr val="444444"/>
                </a:solidFill>
                <a:latin typeface="Open Sans"/>
              </a:rPr>
              <a:t>Lorsqu’une marque, victime de son succès, devient un </a:t>
            </a:r>
            <a:r>
              <a:rPr lang="fr-FR" b="1" dirty="0">
                <a:solidFill>
                  <a:srgbClr val="444444"/>
                </a:solidFill>
                <a:latin typeface="Open Sans"/>
              </a:rPr>
              <a:t>nom commun servant à désigner le produit ou service</a:t>
            </a:r>
            <a:r>
              <a:rPr lang="fr-FR" dirty="0">
                <a:solidFill>
                  <a:srgbClr val="444444"/>
                </a:solidFill>
                <a:latin typeface="Open Sans"/>
              </a:rPr>
              <a:t>, cette fonction n’est plus assumée.</a:t>
            </a:r>
          </a:p>
          <a:p>
            <a:pPr marL="285750" indent="-285750" algn="just" fontAlgn="base">
              <a:lnSpc>
                <a:spcPct val="150000"/>
              </a:lnSpc>
              <a:buFont typeface="Arial" panose="020B0604020202020204" pitchFamily="34" charset="0"/>
              <a:buChar char="•"/>
            </a:pPr>
            <a:r>
              <a:rPr lang="fr-FR" dirty="0">
                <a:solidFill>
                  <a:srgbClr val="444444"/>
                </a:solidFill>
                <a:latin typeface="Open Sans"/>
              </a:rPr>
              <a:t>C’est pourquoi le Code de la propriété intellectuelle prévoit que tout intéressé peut demander en justice la </a:t>
            </a:r>
            <a:r>
              <a:rPr lang="fr-FR" b="1" dirty="0">
                <a:solidFill>
                  <a:srgbClr val="444444"/>
                </a:solidFill>
                <a:latin typeface="Open Sans"/>
              </a:rPr>
              <a:t>déchéance des droits sur la marque devenue générique</a:t>
            </a:r>
            <a:r>
              <a:rPr lang="fr-FR" dirty="0">
                <a:solidFill>
                  <a:srgbClr val="444444"/>
                </a:solidFill>
                <a:latin typeface="Open Sans"/>
              </a:rPr>
              <a:t>.</a:t>
            </a:r>
          </a:p>
          <a:p>
            <a:pPr marL="285750" indent="-285750" algn="just" fontAlgn="base">
              <a:lnSpc>
                <a:spcPct val="150000"/>
              </a:lnSpc>
              <a:buFont typeface="Arial" panose="020B0604020202020204" pitchFamily="34" charset="0"/>
              <a:buChar char="•"/>
            </a:pPr>
            <a:r>
              <a:rPr lang="fr-FR" dirty="0">
                <a:solidFill>
                  <a:srgbClr val="444444"/>
                </a:solidFill>
                <a:latin typeface="Open Sans"/>
              </a:rPr>
              <a:t>Tel a été </a:t>
            </a:r>
            <a:r>
              <a:rPr lang="fr-FR" b="1" dirty="0">
                <a:solidFill>
                  <a:srgbClr val="444444"/>
                </a:solidFill>
                <a:latin typeface="Open Sans"/>
              </a:rPr>
              <a:t>par exemple</a:t>
            </a:r>
            <a:r>
              <a:rPr lang="fr-FR" dirty="0">
                <a:solidFill>
                  <a:srgbClr val="444444"/>
                </a:solidFill>
                <a:latin typeface="Open Sans"/>
              </a:rPr>
              <a:t> le cas des marques : PINACOLADA, CADDIE, ESCALATOR, THERMOS, FERMETURE ÉCLAIR, FRIGIDAIRE, MOBYLETTE, TEXTO, CELLOPHANE, SCOTCH, WALKMAN…</a:t>
            </a:r>
          </a:p>
        </p:txBody>
      </p:sp>
      <p:pic>
        <p:nvPicPr>
          <p:cNvPr id="3" name="Image 2">
            <a:extLst>
              <a:ext uri="{FF2B5EF4-FFF2-40B4-BE49-F238E27FC236}">
                <a16:creationId xmlns:a16="http://schemas.microsoft.com/office/drawing/2014/main" id="{E1DC9765-BC09-404C-9CB7-6E5F83C42169}"/>
              </a:ext>
            </a:extLst>
          </p:cNvPr>
          <p:cNvPicPr>
            <a:picLocks noChangeAspect="1"/>
          </p:cNvPicPr>
          <p:nvPr/>
        </p:nvPicPr>
        <p:blipFill rotWithShape="1">
          <a:blip r:embed="rId2"/>
          <a:srcRect l="3106" r="4003"/>
          <a:stretch/>
        </p:blipFill>
        <p:spPr>
          <a:xfrm>
            <a:off x="8311895" y="1395036"/>
            <a:ext cx="3044953" cy="4737966"/>
          </a:xfrm>
          <a:prstGeom prst="rect">
            <a:avLst/>
          </a:prstGeom>
        </p:spPr>
      </p:pic>
      <p:pic>
        <p:nvPicPr>
          <p:cNvPr id="4" name="Image 3">
            <a:extLst>
              <a:ext uri="{FF2B5EF4-FFF2-40B4-BE49-F238E27FC236}">
                <a16:creationId xmlns:a16="http://schemas.microsoft.com/office/drawing/2014/main" id="{7183FCDB-63DF-4217-A2AB-EA3BE552FD89}"/>
              </a:ext>
            </a:extLst>
          </p:cNvPr>
          <p:cNvPicPr>
            <a:picLocks noChangeAspect="1"/>
          </p:cNvPicPr>
          <p:nvPr/>
        </p:nvPicPr>
        <p:blipFill>
          <a:blip r:embed="rId3"/>
          <a:stretch>
            <a:fillRect/>
          </a:stretch>
        </p:blipFill>
        <p:spPr>
          <a:xfrm>
            <a:off x="2971800" y="0"/>
            <a:ext cx="6205264" cy="1281201"/>
          </a:xfrm>
          <a:prstGeom prst="rect">
            <a:avLst/>
          </a:prstGeom>
        </p:spPr>
      </p:pic>
    </p:spTree>
    <p:extLst>
      <p:ext uri="{BB962C8B-B14F-4D97-AF65-F5344CB8AC3E}">
        <p14:creationId xmlns:p14="http://schemas.microsoft.com/office/powerpoint/2010/main" val="44400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633088" y="461669"/>
            <a:ext cx="10782164" cy="6234099"/>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just">
              <a:lnSpc>
                <a:spcPct val="150000"/>
              </a:lnSpc>
              <a:buFont typeface="Arial"/>
              <a:buNone/>
            </a:pPr>
            <a:r>
              <a:rPr lang="fr-FR" sz="2000" b="1" u="sng" dirty="0"/>
              <a:t>3. Les noms de domaine</a:t>
            </a:r>
            <a:endParaRPr lang="fr-FR" sz="2000" dirty="0"/>
          </a:p>
          <a:p>
            <a:pPr algn="just">
              <a:lnSpc>
                <a:spcPct val="150000"/>
              </a:lnSpc>
            </a:pPr>
            <a:r>
              <a:rPr lang="fr-FR" sz="2000" dirty="0"/>
              <a:t>Le nom de domaine désigne « </a:t>
            </a:r>
            <a:r>
              <a:rPr lang="fr-FR" sz="2000" b="1" i="1" dirty="0"/>
              <a:t>l’enseigne sous laquelle une entreprise exploite, sur le réseau internet, un établissement virtuel auquel une clientèle peut s’adresser pour obtenir des biens ou des services ou s’informer de l’activité commerciale qu’elle exerce</a:t>
            </a:r>
            <a:r>
              <a:rPr lang="fr-FR" sz="2000" dirty="0"/>
              <a:t> ». </a:t>
            </a:r>
          </a:p>
          <a:p>
            <a:pPr algn="just">
              <a:lnSpc>
                <a:spcPct val="150000"/>
              </a:lnSpc>
            </a:pPr>
            <a:r>
              <a:rPr lang="fr-FR" sz="2000" dirty="0"/>
              <a:t>Chaque domaine est géré par un organisme (appelé office d’enregistrement) et chaque organisme est chargé d’allouer les noms de domaine.  </a:t>
            </a:r>
          </a:p>
          <a:p>
            <a:pPr algn="just">
              <a:lnSpc>
                <a:spcPct val="150000"/>
              </a:lnSpc>
            </a:pPr>
            <a:r>
              <a:rPr lang="fr-FR" sz="2000" dirty="0"/>
              <a:t>En France, </a:t>
            </a:r>
            <a:r>
              <a:rPr lang="fr-FR" sz="2000" dirty="0">
                <a:solidFill>
                  <a:srgbClr val="FF0000"/>
                </a:solidFill>
              </a:rPr>
              <a:t>L’</a:t>
            </a:r>
            <a:r>
              <a:rPr lang="fr-FR" sz="2000" b="1" dirty="0">
                <a:solidFill>
                  <a:srgbClr val="FF0000"/>
                </a:solidFill>
              </a:rPr>
              <a:t>AFNIC</a:t>
            </a:r>
            <a:r>
              <a:rPr lang="fr-FR" sz="2000" dirty="0">
                <a:solidFill>
                  <a:srgbClr val="FF0000"/>
                </a:solidFill>
              </a:rPr>
              <a:t> </a:t>
            </a:r>
            <a:r>
              <a:rPr lang="fr-FR" sz="2000" dirty="0"/>
              <a:t>est l’office d’enregistrement compétent pour attribuer et gérer les noms de domaines en </a:t>
            </a:r>
            <a:r>
              <a:rPr lang="fr-FR" sz="2000" b="1" dirty="0" err="1"/>
              <a:t>fr.</a:t>
            </a:r>
            <a:r>
              <a:rPr lang="fr-FR" sz="2000" b="1" dirty="0"/>
              <a:t> (France), .</a:t>
            </a:r>
            <a:r>
              <a:rPr lang="fr-FR" sz="2000" b="1" dirty="0" err="1"/>
              <a:t>re</a:t>
            </a:r>
            <a:r>
              <a:rPr lang="fr-FR" sz="2000" b="1" dirty="0"/>
              <a:t> (ile de la réunion), .pm, .</a:t>
            </a:r>
            <a:r>
              <a:rPr lang="fr-FR" sz="2000" b="1" dirty="0" err="1"/>
              <a:t>yt</a:t>
            </a:r>
            <a:r>
              <a:rPr lang="fr-FR" sz="2000" b="1" dirty="0"/>
              <a:t>, .</a:t>
            </a:r>
            <a:r>
              <a:rPr lang="fr-FR" sz="2000" b="1" dirty="0" err="1"/>
              <a:t>wf</a:t>
            </a:r>
            <a:r>
              <a:rPr lang="fr-FR" sz="2000" dirty="0"/>
              <a:t>. </a:t>
            </a:r>
          </a:p>
          <a:p>
            <a:pPr algn="just">
              <a:lnSpc>
                <a:spcPct val="150000"/>
              </a:lnSpc>
            </a:pPr>
            <a:r>
              <a:rPr lang="fr-FR" sz="2000" dirty="0"/>
              <a:t>Mais la commercialisation de ces noms de domaines passe par des intermédiaires appelés </a:t>
            </a:r>
            <a:r>
              <a:rPr lang="fr-FR" sz="2000" b="1" dirty="0"/>
              <a:t>bureaux d’enregistrement</a:t>
            </a:r>
            <a:r>
              <a:rPr lang="fr-FR" sz="2000" dirty="0"/>
              <a:t>. </a:t>
            </a:r>
          </a:p>
          <a:p>
            <a:pPr algn="just">
              <a:lnSpc>
                <a:spcPct val="150000"/>
              </a:lnSpc>
            </a:pPr>
            <a:endParaRPr lang="fr-FR" sz="2000" dirty="0"/>
          </a:p>
          <a:p>
            <a:pPr marL="0" indent="0">
              <a:lnSpc>
                <a:spcPct val="150000"/>
              </a:lnSpc>
              <a:buFont typeface="Arial"/>
              <a:buNone/>
            </a:pPr>
            <a:endParaRPr lang="fr-FR" sz="2000" dirty="0"/>
          </a:p>
        </p:txBody>
      </p:sp>
      <p:pic>
        <p:nvPicPr>
          <p:cNvPr id="3" name="Image 2"/>
          <p:cNvPicPr>
            <a:picLocks noChangeAspect="1"/>
          </p:cNvPicPr>
          <p:nvPr/>
        </p:nvPicPr>
        <p:blipFill>
          <a:blip r:embed="rId2"/>
          <a:stretch>
            <a:fillRect/>
          </a:stretch>
        </p:blipFill>
        <p:spPr>
          <a:xfrm>
            <a:off x="4581809" y="5311266"/>
            <a:ext cx="2428592" cy="1266125"/>
          </a:xfrm>
          <a:prstGeom prst="rect">
            <a:avLst/>
          </a:prstGeom>
        </p:spPr>
      </p:pic>
    </p:spTree>
    <p:extLst>
      <p:ext uri="{BB962C8B-B14F-4D97-AF65-F5344CB8AC3E}">
        <p14:creationId xmlns:p14="http://schemas.microsoft.com/office/powerpoint/2010/main" val="3474816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3B9BB4-C82C-446F-B7ED-474A3E6704C4}"/>
              </a:ext>
            </a:extLst>
          </p:cNvPr>
          <p:cNvSpPr/>
          <p:nvPr/>
        </p:nvSpPr>
        <p:spPr>
          <a:xfrm>
            <a:off x="1261872" y="1316736"/>
            <a:ext cx="8951976" cy="4195379"/>
          </a:xfrm>
          <a:prstGeom prst="rect">
            <a:avLst/>
          </a:prstGeom>
        </p:spPr>
        <p:txBody>
          <a:bodyPr wrap="square">
            <a:spAutoFit/>
          </a:bodyPr>
          <a:lstStyle/>
          <a:p>
            <a:pPr>
              <a:lnSpc>
                <a:spcPct val="107000"/>
              </a:lnSpc>
              <a:spcAft>
                <a:spcPts val="0"/>
              </a:spcAft>
            </a:pPr>
            <a:r>
              <a:rPr lang="fr-FR" b="1" u="sng" spc="5" dirty="0">
                <a:solidFill>
                  <a:srgbClr val="575756"/>
                </a:solidFill>
                <a:latin typeface="ff14"/>
                <a:ea typeface="Times New Roman" panose="02020603050405020304" pitchFamily="18" charset="0"/>
                <a:cs typeface="Times New Roman" panose="02020603050405020304" pitchFamily="18" charset="0"/>
              </a:rPr>
              <a:t>Exemple de Cybersquatting</a:t>
            </a:r>
          </a:p>
          <a:p>
            <a:pPr>
              <a:lnSpc>
                <a:spcPct val="107000"/>
              </a:lnSpc>
              <a:spcAft>
                <a:spcPts val="0"/>
              </a:spcAft>
            </a:pP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dirty="0">
                <a:solidFill>
                  <a:srgbClr val="000000"/>
                </a:solidFill>
                <a:latin typeface="ff11"/>
                <a:ea typeface="Times New Roman" panose="02020603050405020304" pitchFamily="18" charset="0"/>
                <a:cs typeface="Times New Roman" panose="02020603050405020304" pitchFamily="18" charset="0"/>
              </a:rPr>
              <a:t>Deux jours après la publication d’un communiqué de presse du groupe NRJ, propriétaire de la </a:t>
            </a:r>
            <a:r>
              <a:rPr lang="fr-FR" spc="5" dirty="0">
                <a:solidFill>
                  <a:srgbClr val="000000"/>
                </a:solidFill>
                <a:latin typeface="ff11"/>
                <a:ea typeface="Times New Roman" panose="02020603050405020304" pitchFamily="18" charset="0"/>
                <a:cs typeface="Times New Roman" panose="02020603050405020304" pitchFamily="18" charset="0"/>
              </a:rPr>
              <a:t>radio Chérie FM, annonçant le lancement de la chaîne Chérie HD (haute définition), </a:t>
            </a:r>
          </a:p>
          <a:p>
            <a:pPr algn="just">
              <a:lnSpc>
                <a:spcPct val="107000"/>
              </a:lnSpc>
              <a:spcAft>
                <a:spcPts val="0"/>
              </a:spcAft>
            </a:pPr>
            <a:r>
              <a:rPr lang="fr-FR" spc="5" dirty="0">
                <a:solidFill>
                  <a:srgbClr val="000000"/>
                </a:solidFill>
                <a:latin typeface="ff11"/>
                <a:ea typeface="Times New Roman" panose="02020603050405020304" pitchFamily="18" charset="0"/>
                <a:cs typeface="Times New Roman" panose="02020603050405020304" pitchFamily="18" charset="0"/>
              </a:rPr>
              <a:t>un parti</a:t>
            </a:r>
            <a:r>
              <a:rPr lang="fr-FR" dirty="0">
                <a:solidFill>
                  <a:srgbClr val="000000"/>
                </a:solidFill>
                <a:latin typeface="ff11"/>
                <a:ea typeface="Times New Roman" panose="02020603050405020304" pitchFamily="18" charset="0"/>
                <a:cs typeface="Times New Roman" panose="02020603050405020304" pitchFamily="18" charset="0"/>
              </a:rPr>
              <a:t>culier </a:t>
            </a:r>
            <a:r>
              <a:rPr lang="fr-FR" b="1" dirty="0">
                <a:solidFill>
                  <a:srgbClr val="000000"/>
                </a:solidFill>
                <a:latin typeface="ff11"/>
                <a:ea typeface="Times New Roman" panose="02020603050405020304" pitchFamily="18" charset="0"/>
                <a:cs typeface="Times New Roman" panose="02020603050405020304" pitchFamily="18" charset="0"/>
              </a:rPr>
              <a:t>a acheté les noms de domaines </a:t>
            </a:r>
            <a:r>
              <a:rPr lang="fr-FR" b="1" dirty="0">
                <a:solidFill>
                  <a:srgbClr val="000000"/>
                </a:solidFill>
                <a:latin typeface="ff1a"/>
                <a:ea typeface="Times New Roman" panose="02020603050405020304" pitchFamily="18" charset="0"/>
                <a:cs typeface="Times New Roman" panose="02020603050405020304" pitchFamily="18" charset="0"/>
              </a:rPr>
              <a:t>cherihd.net</a:t>
            </a:r>
            <a:r>
              <a:rPr lang="fr-FR" b="1" dirty="0">
                <a:solidFill>
                  <a:srgbClr val="000000"/>
                </a:solidFill>
                <a:latin typeface="ff11"/>
                <a:ea typeface="Times New Roman" panose="02020603050405020304" pitchFamily="18" charset="0"/>
                <a:cs typeface="Times New Roman" panose="02020603050405020304" pitchFamily="18" charset="0"/>
              </a:rPr>
              <a:t>, </a:t>
            </a:r>
            <a:r>
              <a:rPr lang="fr-FR" b="1" dirty="0">
                <a:solidFill>
                  <a:srgbClr val="000000"/>
                </a:solidFill>
                <a:latin typeface="ff1a"/>
                <a:ea typeface="Times New Roman" panose="02020603050405020304" pitchFamily="18" charset="0"/>
                <a:cs typeface="Times New Roman" panose="02020603050405020304" pitchFamily="18" charset="0"/>
              </a:rPr>
              <a:t>cherie-hd.com</a:t>
            </a:r>
            <a:r>
              <a:rPr lang="fr-FR" b="1" dirty="0">
                <a:solidFill>
                  <a:srgbClr val="000000"/>
                </a:solidFill>
                <a:latin typeface="ff11"/>
                <a:ea typeface="Times New Roman" panose="02020603050405020304" pitchFamily="18" charset="0"/>
                <a:cs typeface="Times New Roman" panose="02020603050405020304" pitchFamily="18" charset="0"/>
              </a:rPr>
              <a:t>, </a:t>
            </a:r>
            <a:r>
              <a:rPr lang="fr-FR" b="1" dirty="0">
                <a:solidFill>
                  <a:srgbClr val="000000"/>
                </a:solidFill>
                <a:latin typeface="ff1a"/>
                <a:ea typeface="Times New Roman" panose="02020603050405020304" pitchFamily="18" charset="0"/>
                <a:cs typeface="Times New Roman" panose="02020603050405020304" pitchFamily="18" charset="0"/>
              </a:rPr>
              <a:t>cherie-hd.net</a:t>
            </a:r>
            <a:r>
              <a:rPr lang="fr-FR" b="1" dirty="0">
                <a:solidFill>
                  <a:srgbClr val="000000"/>
                </a:solidFill>
                <a:latin typeface="ff11"/>
                <a:ea typeface="Times New Roman" panose="02020603050405020304" pitchFamily="18" charset="0"/>
                <a:cs typeface="Times New Roman" panose="02020603050405020304" pitchFamily="18" charset="0"/>
              </a:rPr>
              <a:t>, </a:t>
            </a:r>
            <a:r>
              <a:rPr lang="fr-FR" b="1" dirty="0">
                <a:solidFill>
                  <a:srgbClr val="000000"/>
                </a:solidFill>
                <a:latin typeface="ff1a"/>
                <a:ea typeface="Times New Roman" panose="02020603050405020304" pitchFamily="18" charset="0"/>
                <a:cs typeface="Times New Roman" panose="02020603050405020304" pitchFamily="18" charset="0"/>
              </a:rPr>
              <a:t>cheriehd.fr</a:t>
            </a:r>
            <a:r>
              <a:rPr lang="fr-FR" b="1" spc="-15" dirty="0">
                <a:solidFill>
                  <a:srgbClr val="000000"/>
                </a:solidFill>
                <a:latin typeface="ff11"/>
                <a:ea typeface="Times New Roman" panose="02020603050405020304" pitchFamily="18" charset="0"/>
                <a:cs typeface="Times New Roman" panose="02020603050405020304" pitchFamily="18" charset="0"/>
              </a:rPr>
              <a:t> et </a:t>
            </a:r>
            <a:r>
              <a:rPr lang="fr-FR" b="1" dirty="0">
                <a:solidFill>
                  <a:srgbClr val="000000"/>
                </a:solidFill>
                <a:latin typeface="ff1a"/>
                <a:ea typeface="Times New Roman" panose="02020603050405020304" pitchFamily="18" charset="0"/>
                <a:cs typeface="Times New Roman" panose="02020603050405020304" pitchFamily="18" charset="0"/>
              </a:rPr>
              <a:t>cherie-hd.fr</a:t>
            </a:r>
            <a:r>
              <a:rPr lang="fr-FR" b="1" dirty="0">
                <a:solidFill>
                  <a:srgbClr val="000000"/>
                </a:solidFill>
                <a:latin typeface="ff11"/>
                <a:ea typeface="Times New Roman" panose="02020603050405020304" pitchFamily="18" charset="0"/>
                <a:cs typeface="Times New Roman" panose="02020603050405020304" pitchFamily="18" charset="0"/>
              </a:rPr>
              <a:t>.</a:t>
            </a:r>
            <a:r>
              <a:rPr lang="fr-FR" dirty="0">
                <a:solidFill>
                  <a:srgbClr val="000000"/>
                </a:solidFill>
                <a:latin typeface="ff11"/>
                <a:ea typeface="Times New Roman" panose="02020603050405020304" pitchFamily="18" charset="0"/>
                <a:cs typeface="Times New Roman" panose="02020603050405020304" pitchFamily="18" charset="0"/>
              </a:rPr>
              <a:t> </a:t>
            </a:r>
          </a:p>
          <a:p>
            <a:pPr algn="just">
              <a:lnSpc>
                <a:spcPct val="107000"/>
              </a:lnSpc>
              <a:spcAft>
                <a:spcPts val="0"/>
              </a:spcAft>
            </a:pPr>
            <a:endParaRPr lang="fr-FR" dirty="0">
              <a:solidFill>
                <a:srgbClr val="000000"/>
              </a:solidFill>
              <a:latin typeface="ff11"/>
              <a:ea typeface="Times New Roman" panose="02020603050405020304" pitchFamily="18" charset="0"/>
              <a:cs typeface="Times New Roman" panose="02020603050405020304" pitchFamily="18" charset="0"/>
            </a:endParaRPr>
          </a:p>
          <a:p>
            <a:pPr algn="just">
              <a:lnSpc>
                <a:spcPct val="107000"/>
              </a:lnSpc>
              <a:spcAft>
                <a:spcPts val="0"/>
              </a:spcAft>
            </a:pPr>
            <a:r>
              <a:rPr lang="fr-FR" dirty="0">
                <a:solidFill>
                  <a:srgbClr val="000000"/>
                </a:solidFill>
                <a:latin typeface="ff11"/>
                <a:ea typeface="Times New Roman" panose="02020603050405020304" pitchFamily="18" charset="0"/>
                <a:cs typeface="Times New Roman" panose="02020603050405020304" pitchFamily="18" charset="0"/>
              </a:rPr>
              <a:t>Il a aiguillé ces noms de domaines vers un site web comportant des liens publicitaires vers des produits et services similaires à ceux de Chérie FM et a mis en vente ces noms de </a:t>
            </a:r>
            <a:r>
              <a:rPr lang="fr-FR" spc="-10" dirty="0">
                <a:solidFill>
                  <a:srgbClr val="000000"/>
                </a:solidFill>
                <a:latin typeface="ff11"/>
                <a:ea typeface="Times New Roman" panose="02020603050405020304" pitchFamily="18" charset="0"/>
                <a:cs typeface="Times New Roman" panose="02020603050405020304" pitchFamily="18" charset="0"/>
              </a:rPr>
              <a:t>domaines sur un site d’enchères.</a:t>
            </a:r>
          </a:p>
          <a:p>
            <a:pPr algn="just">
              <a:lnSpc>
                <a:spcPct val="107000"/>
              </a:lnSpc>
              <a:spcAft>
                <a:spcPts val="0"/>
              </a:spcAft>
            </a:pPr>
            <a:endParaRPr lang="fr-FR" spc="-10" dirty="0">
              <a:solidFill>
                <a:srgbClr val="000000"/>
              </a:solidFill>
              <a:latin typeface="ff11"/>
              <a:ea typeface="Times New Roman" panose="02020603050405020304" pitchFamily="18" charset="0"/>
              <a:cs typeface="Times New Roman" panose="02020603050405020304" pitchFamily="18" charset="0"/>
            </a:endParaRPr>
          </a:p>
          <a:p>
            <a:pPr algn="just">
              <a:lnSpc>
                <a:spcPct val="107000"/>
              </a:lnSpc>
              <a:spcAft>
                <a:spcPts val="0"/>
              </a:spcAft>
            </a:pPr>
            <a:r>
              <a:rPr lang="fr-FR" spc="-10" dirty="0">
                <a:solidFill>
                  <a:srgbClr val="000000"/>
                </a:solidFill>
                <a:latin typeface="ff11"/>
                <a:ea typeface="Times New Roman" panose="02020603050405020304" pitchFamily="18" charset="0"/>
                <a:cs typeface="Times New Roman" panose="02020603050405020304" pitchFamily="18" charset="0"/>
              </a:rPr>
              <a:t> Ces faits caractérisaient la contrefaçon de la marque Chérie FM, </a:t>
            </a:r>
            <a:r>
              <a:rPr lang="fr-FR" dirty="0">
                <a:solidFill>
                  <a:srgbClr val="000000"/>
                </a:solidFill>
                <a:latin typeface="ff11"/>
                <a:ea typeface="Times New Roman" panose="02020603050405020304" pitchFamily="18" charset="0"/>
                <a:cs typeface="Times New Roman" panose="02020603050405020304" pitchFamily="18" charset="0"/>
              </a:rPr>
              <a:t>et le contrefacteur a été condamné à </a:t>
            </a:r>
            <a:r>
              <a:rPr lang="fr-FR" b="1" dirty="0">
                <a:solidFill>
                  <a:srgbClr val="000000"/>
                </a:solidFill>
                <a:latin typeface="ff11"/>
                <a:ea typeface="Times New Roman" panose="02020603050405020304" pitchFamily="18" charset="0"/>
                <a:cs typeface="Times New Roman" panose="02020603050405020304" pitchFamily="18" charset="0"/>
              </a:rPr>
              <a:t>verser 6 000 euros de dommages et intérêts </a:t>
            </a:r>
            <a:r>
              <a:rPr lang="fr-FR" dirty="0">
                <a:solidFill>
                  <a:srgbClr val="000000"/>
                </a:solidFill>
                <a:latin typeface="ff11"/>
                <a:ea typeface="Times New Roman" panose="02020603050405020304" pitchFamily="18" charset="0"/>
                <a:cs typeface="Times New Roman" panose="02020603050405020304" pitchFamily="18" charset="0"/>
              </a:rPr>
              <a:t>à Chérie FM, ainsi que </a:t>
            </a:r>
            <a:r>
              <a:rPr lang="fr-FR" b="1" dirty="0">
                <a:solidFill>
                  <a:srgbClr val="000000"/>
                </a:solidFill>
                <a:latin typeface="ff11"/>
                <a:ea typeface="Times New Roman" panose="02020603050405020304" pitchFamily="18" charset="0"/>
                <a:cs typeface="Times New Roman" panose="02020603050405020304" pitchFamily="18" charset="0"/>
              </a:rPr>
              <a:t>3 000 euros de frais de justice</a:t>
            </a:r>
            <a:r>
              <a:rPr lang="fr-FR" dirty="0">
                <a:solidFill>
                  <a:srgbClr val="000000"/>
                </a:solidFill>
                <a:latin typeface="ff11"/>
                <a:ea typeface="Times New Roman" panose="02020603050405020304" pitchFamily="18" charset="0"/>
                <a:cs typeface="Times New Roman" panose="02020603050405020304" pitchFamily="18" charset="0"/>
              </a:rPr>
              <a:t>.</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713594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8276" y="882869"/>
            <a:ext cx="10625957" cy="4278094"/>
          </a:xfrm>
          <a:prstGeom prst="rect">
            <a:avLst/>
          </a:prstGeom>
        </p:spPr>
        <p:txBody>
          <a:bodyPr wrap="square">
            <a:spAutoFit/>
          </a:bodyPr>
          <a:lstStyle/>
          <a:p>
            <a:pPr algn="just"/>
            <a:r>
              <a:rPr lang="fr-FR" sz="2800" dirty="0">
                <a:latin typeface="+mj-lt"/>
                <a:cs typeface="Calibri" panose="020F0502020204030204" pitchFamily="34" charset="0"/>
              </a:rPr>
              <a:t>4. </a:t>
            </a:r>
            <a:r>
              <a:rPr lang="fr-FR" sz="2400" dirty="0">
                <a:latin typeface="+mj-lt"/>
                <a:cs typeface="Calibri" panose="020F0502020204030204" pitchFamily="34" charset="0"/>
              </a:rPr>
              <a:t>LA PROTECTION DE L’INNOVATION : LES OUTILS DE PROTECTION DES PROPRIETES INTELLECTUELLES</a:t>
            </a:r>
            <a:endParaRPr lang="fr-FR" sz="2800" dirty="0">
              <a:latin typeface="+mj-lt"/>
              <a:cs typeface="Calibri" panose="020F0502020204030204" pitchFamily="34" charset="0"/>
            </a:endParaRPr>
          </a:p>
          <a:p>
            <a:pPr algn="just"/>
            <a:endParaRPr lang="fr-FR" sz="2400" dirty="0">
              <a:solidFill>
                <a:srgbClr val="2F5496"/>
              </a:solidFill>
              <a:latin typeface="+mj-lt"/>
              <a:cs typeface="Calibri" panose="020F0502020204030204" pitchFamily="34" charset="0"/>
            </a:endParaRPr>
          </a:p>
          <a:p>
            <a:pPr algn="just"/>
            <a:r>
              <a:rPr lang="fr-FR" sz="2400" dirty="0">
                <a:solidFill>
                  <a:srgbClr val="000000"/>
                </a:solidFill>
                <a:latin typeface="+mj-lt"/>
                <a:cs typeface="Calibri" panose="020F0502020204030204" pitchFamily="34" charset="0"/>
              </a:rPr>
              <a:t>1. Le brevet</a:t>
            </a:r>
          </a:p>
          <a:p>
            <a:pPr marL="457200" indent="-457200" algn="just">
              <a:buAutoNum type="alphaUcPeriod"/>
            </a:pPr>
            <a:r>
              <a:rPr lang="fr-FR" sz="2400" dirty="0">
                <a:latin typeface="+mj-lt"/>
                <a:cs typeface="Calibri" panose="020F0502020204030204" pitchFamily="34" charset="0"/>
              </a:rPr>
              <a:t>La définition du brevet</a:t>
            </a:r>
          </a:p>
          <a:p>
            <a:pPr algn="just"/>
            <a:endParaRPr lang="fr-FR" sz="2400" dirty="0">
              <a:solidFill>
                <a:srgbClr val="FF00FF"/>
              </a:solidFill>
              <a:latin typeface="+mj-lt"/>
              <a:cs typeface="Calibri" panose="020F0502020204030204" pitchFamily="34" charset="0"/>
            </a:endParaRPr>
          </a:p>
          <a:p>
            <a:pPr algn="just"/>
            <a:r>
              <a:rPr lang="fr-FR" sz="2400" dirty="0">
                <a:solidFill>
                  <a:srgbClr val="000000"/>
                </a:solidFill>
                <a:latin typeface="+mj-lt"/>
                <a:cs typeface="Calibri" panose="020F0502020204030204" pitchFamily="34" charset="0"/>
              </a:rPr>
              <a:t>Le brevet protège exclusivement des connaissances techniques. </a:t>
            </a:r>
          </a:p>
          <a:p>
            <a:pPr algn="just"/>
            <a:r>
              <a:rPr lang="fr-FR" sz="2400" dirty="0">
                <a:solidFill>
                  <a:srgbClr val="000000"/>
                </a:solidFill>
                <a:latin typeface="+mj-lt"/>
                <a:cs typeface="Calibri" panose="020F0502020204030204" pitchFamily="34" charset="0"/>
              </a:rPr>
              <a:t>Selon l’INPI, c’est une « innovation technique càd un produit ou un procédé qui apporte une nouvelle solution technique à un problème technique donné ». </a:t>
            </a:r>
          </a:p>
          <a:p>
            <a:pPr algn="just"/>
            <a:r>
              <a:rPr lang="fr-FR" sz="2400" dirty="0">
                <a:solidFill>
                  <a:srgbClr val="000000"/>
                </a:solidFill>
                <a:latin typeface="+mj-lt"/>
                <a:cs typeface="Calibri" panose="020F0502020204030204" pitchFamily="34" charset="0"/>
              </a:rPr>
              <a:t>Autrement dit, l’invention qu’on souhaite breveter doit être nécessairement </a:t>
            </a:r>
            <a:r>
              <a:rPr lang="fr-FR" sz="2400" b="1" dirty="0">
                <a:solidFill>
                  <a:srgbClr val="000000"/>
                </a:solidFill>
                <a:latin typeface="+mj-lt"/>
                <a:cs typeface="Calibri" panose="020F0502020204030204" pitchFamily="34" charset="0"/>
              </a:rPr>
              <a:t>d’ordre technique</a:t>
            </a:r>
            <a:r>
              <a:rPr lang="fr-FR" sz="2400" dirty="0">
                <a:solidFill>
                  <a:srgbClr val="000000"/>
                </a:solidFill>
                <a:latin typeface="+mj-lt"/>
                <a:cs typeface="Calibri" panose="020F0502020204030204" pitchFamily="34" charset="0"/>
              </a:rPr>
              <a:t>;</a:t>
            </a:r>
            <a:endParaRPr lang="fr-FR" sz="2400" b="0" i="0" dirty="0">
              <a:solidFill>
                <a:srgbClr val="000000"/>
              </a:solidFill>
              <a:effectLst/>
              <a:latin typeface="+mj-lt"/>
              <a:cs typeface="Calibri" panose="020F0502020204030204" pitchFamily="34" charset="0"/>
            </a:endParaRPr>
          </a:p>
        </p:txBody>
      </p:sp>
      <p:sp>
        <p:nvSpPr>
          <p:cNvPr id="3" name="Espace réservé du numéro de diapositive 2"/>
          <p:cNvSpPr>
            <a:spLocks noGrp="1"/>
          </p:cNvSpPr>
          <p:nvPr>
            <p:ph type="sldNum" sz="quarter" idx="12"/>
          </p:nvPr>
        </p:nvSpPr>
        <p:spPr/>
        <p:txBody>
          <a:bodyPr/>
          <a:lstStyle/>
          <a:p>
            <a:fld id="{D57F1E4F-1CFF-5643-939E-217C01CDF565}" type="slidenum">
              <a:rPr lang="en-US" smtClean="0"/>
              <a:pPr/>
              <a:t>60</a:t>
            </a:fld>
            <a:endParaRPr lang="en-US" dirty="0"/>
          </a:p>
        </p:txBody>
      </p:sp>
    </p:spTree>
    <p:extLst>
      <p:ext uri="{BB962C8B-B14F-4D97-AF65-F5344CB8AC3E}">
        <p14:creationId xmlns:p14="http://schemas.microsoft.com/office/powerpoint/2010/main" val="427080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1809" y="644465"/>
            <a:ext cx="11130455" cy="6247864"/>
          </a:xfrm>
          <a:prstGeom prst="rect">
            <a:avLst/>
          </a:prstGeom>
        </p:spPr>
        <p:txBody>
          <a:bodyPr wrap="square">
            <a:spAutoFit/>
          </a:bodyPr>
          <a:lstStyle/>
          <a:p>
            <a:pPr marL="342900" indent="-342900" algn="just">
              <a:buFont typeface="Wingdings" panose="05000000000000000000" pitchFamily="2" charset="2"/>
              <a:buChar char="Ø"/>
            </a:pPr>
            <a:r>
              <a:rPr lang="fr-FR" sz="2000" dirty="0">
                <a:solidFill>
                  <a:srgbClr val="000000"/>
                </a:solidFill>
                <a:latin typeface="+mj-lt"/>
                <a:cs typeface="Calibri" panose="020F0502020204030204" pitchFamily="34" charset="0"/>
              </a:rPr>
              <a:t>Le brevet ne permet pas de protéger une idée mais uniquement les moyens techniques mis en œuvre pour la concrétiser. </a:t>
            </a:r>
          </a:p>
          <a:p>
            <a:pPr marL="342900" indent="-342900" algn="just">
              <a:buFont typeface="Wingdings" panose="05000000000000000000" pitchFamily="2" charset="2"/>
              <a:buChar char="Ø"/>
            </a:pPr>
            <a:r>
              <a:rPr lang="fr-FR" sz="2000" dirty="0">
                <a:solidFill>
                  <a:srgbClr val="000000"/>
                </a:solidFill>
                <a:latin typeface="+mj-lt"/>
                <a:cs typeface="Calibri" panose="020F0502020204030204" pitchFamily="34" charset="0"/>
              </a:rPr>
              <a:t>La durée du droit de propriété sur la technologie inventée est de 20 ans max.</a:t>
            </a:r>
          </a:p>
          <a:p>
            <a:pPr marL="342900" indent="-342900" algn="just">
              <a:buFont typeface="Wingdings" panose="05000000000000000000" pitchFamily="2" charset="2"/>
              <a:buChar char="Ø"/>
            </a:pPr>
            <a:r>
              <a:rPr lang="fr-FR" sz="2000" dirty="0">
                <a:solidFill>
                  <a:srgbClr val="000000"/>
                </a:solidFill>
                <a:latin typeface="+mj-lt"/>
                <a:cs typeface="Calibri" panose="020F0502020204030204" pitchFamily="34" charset="0"/>
              </a:rPr>
              <a:t> Ce droit confère à l’inventeur l’exclusivité de l’exploitation de son invention. Après ce délai, la connaissance tombe dans le domaine public </a:t>
            </a:r>
            <a:r>
              <a:rPr lang="fr-FR" sz="2000" dirty="0" err="1">
                <a:solidFill>
                  <a:srgbClr val="000000"/>
                </a:solidFill>
                <a:latin typeface="+mj-lt"/>
                <a:cs typeface="Calibri" panose="020F0502020204030204" pitchFamily="34" charset="0"/>
              </a:rPr>
              <a:t>càd</a:t>
            </a:r>
            <a:r>
              <a:rPr lang="fr-FR" sz="2000" dirty="0">
                <a:solidFill>
                  <a:srgbClr val="000000"/>
                </a:solidFill>
                <a:latin typeface="+mj-lt"/>
                <a:cs typeface="Calibri" panose="020F0502020204030204" pitchFamily="34" charset="0"/>
              </a:rPr>
              <a:t> que tout le monde pourra l’utiliser sans demander l’utilisation.</a:t>
            </a:r>
          </a:p>
          <a:p>
            <a:pPr algn="just"/>
            <a:endParaRPr lang="fr-FR" sz="2000" dirty="0">
              <a:solidFill>
                <a:srgbClr val="000000"/>
              </a:solidFill>
              <a:latin typeface="+mj-lt"/>
              <a:cs typeface="Calibri" panose="020F0502020204030204" pitchFamily="34" charset="0"/>
            </a:endParaRPr>
          </a:p>
          <a:p>
            <a:pPr algn="just"/>
            <a:r>
              <a:rPr lang="fr-FR" sz="2000" u="sng" dirty="0">
                <a:solidFill>
                  <a:srgbClr val="000000"/>
                </a:solidFill>
                <a:latin typeface="+mj-lt"/>
                <a:cs typeface="Calibri" panose="020F0502020204030204" pitchFamily="34" charset="0"/>
              </a:rPr>
              <a:t>Le brevet permet à l’inventeur :</a:t>
            </a:r>
          </a:p>
          <a:p>
            <a:pPr marL="342900" indent="-342900" algn="just">
              <a:buFont typeface="Arial" panose="020B0604020202020204" pitchFamily="34" charset="0"/>
              <a:buChar char="•"/>
            </a:pPr>
            <a:r>
              <a:rPr lang="fr-FR" sz="2000" dirty="0">
                <a:solidFill>
                  <a:srgbClr val="000000"/>
                </a:solidFill>
                <a:latin typeface="+mj-lt"/>
                <a:cs typeface="Calibri" panose="020F0502020204030204" pitchFamily="34" charset="0"/>
              </a:rPr>
              <a:t>D’interdire l’utilisation de cette technologie par d’autres</a:t>
            </a:r>
          </a:p>
          <a:p>
            <a:pPr marL="342900" indent="-342900" algn="just">
              <a:buFont typeface="Arial" panose="020B0604020202020204" pitchFamily="34" charset="0"/>
              <a:buChar char="•"/>
            </a:pPr>
            <a:r>
              <a:rPr lang="fr-FR" sz="2000" dirty="0">
                <a:solidFill>
                  <a:srgbClr val="000000"/>
                </a:solidFill>
                <a:latin typeface="+mj-lt"/>
                <a:cs typeface="Calibri" panose="020F0502020204030204" pitchFamily="34" charset="0"/>
              </a:rPr>
              <a:t>D’autoriser son utilisation en contrepartie de redevance (royalties)</a:t>
            </a:r>
          </a:p>
          <a:p>
            <a:pPr marL="342900" indent="-342900" algn="just">
              <a:buFont typeface="Arial" panose="020B0604020202020204" pitchFamily="34" charset="0"/>
              <a:buChar char="•"/>
            </a:pPr>
            <a:r>
              <a:rPr lang="fr-FR" sz="2000" dirty="0">
                <a:solidFill>
                  <a:srgbClr val="000000"/>
                </a:solidFill>
                <a:latin typeface="+mj-lt"/>
                <a:cs typeface="Calibri" panose="020F0502020204030204" pitchFamily="34" charset="0"/>
              </a:rPr>
              <a:t>De le vendre car le brevet est un titre</a:t>
            </a:r>
          </a:p>
          <a:p>
            <a:pPr marL="342900" indent="-342900" algn="just">
              <a:buFont typeface="Arial" panose="020B0604020202020204" pitchFamily="34" charset="0"/>
              <a:buChar char="•"/>
            </a:pPr>
            <a:r>
              <a:rPr lang="fr-FR" sz="2000" dirty="0">
                <a:latin typeface="+mj-lt"/>
                <a:cs typeface="Calibri" panose="020F0502020204030204" pitchFamily="34" charset="0"/>
              </a:rPr>
              <a:t>Le fait de détenir un brevet permet également à l’inventeur de lancer des actions en justice en cas d’utilisation par un tiers sans autorisation préalable. </a:t>
            </a:r>
          </a:p>
          <a:p>
            <a:pPr algn="just"/>
            <a:endParaRPr lang="fr-FR" sz="2000" dirty="0">
              <a:latin typeface="+mj-lt"/>
              <a:cs typeface="Calibri" panose="020F0502020204030204" pitchFamily="34" charset="0"/>
            </a:endParaRPr>
          </a:p>
          <a:p>
            <a:pPr algn="just"/>
            <a:r>
              <a:rPr lang="fr-FR" sz="2000" dirty="0">
                <a:solidFill>
                  <a:srgbClr val="FF0000"/>
                </a:solidFill>
                <a:latin typeface="+mj-lt"/>
              </a:rPr>
              <a:t>Exemple : </a:t>
            </a:r>
            <a:r>
              <a:rPr lang="fr-FR" sz="2000" dirty="0">
                <a:latin typeface="+mj-lt"/>
              </a:rPr>
              <a:t>Apple vs Samsung → Apple accuse Samsung d’avoir copier des connaissances qu’elle a elle-même</a:t>
            </a:r>
          </a:p>
          <a:p>
            <a:pPr algn="just"/>
            <a:r>
              <a:rPr lang="fr-FR" sz="2000" dirty="0">
                <a:latin typeface="+mj-lt"/>
              </a:rPr>
              <a:t>développé. Apple a gagné l’action aux EU mais l’a perdu en Chine.</a:t>
            </a:r>
          </a:p>
          <a:p>
            <a:pPr algn="just"/>
            <a:endParaRPr lang="fr-FR" sz="2000" dirty="0">
              <a:latin typeface="+mj-lt"/>
            </a:endParaRPr>
          </a:p>
          <a:p>
            <a:pPr marL="342900" indent="-342900" algn="just">
              <a:buFont typeface="Wingdings" panose="05000000000000000000" pitchFamily="2" charset="2"/>
              <a:buChar char="Ø"/>
            </a:pPr>
            <a:r>
              <a:rPr lang="fr-FR" sz="2000" dirty="0">
                <a:latin typeface="+mj-lt"/>
              </a:rPr>
              <a:t>Si l’inventeur n’exploite pas son invention dans les 3 ans qui suivent le dépôt de brevet, il est obligé</a:t>
            </a:r>
          </a:p>
          <a:p>
            <a:pPr algn="just"/>
            <a:r>
              <a:rPr lang="fr-FR" sz="2000" dirty="0">
                <a:latin typeface="+mj-lt"/>
              </a:rPr>
              <a:t>de céder une licence à qui le demande.</a:t>
            </a:r>
          </a:p>
          <a:p>
            <a:pPr algn="just"/>
            <a:endParaRPr lang="fr-FR" sz="2000" b="0" i="0" dirty="0">
              <a:solidFill>
                <a:srgbClr val="000000"/>
              </a:solidFill>
              <a:effectLst/>
              <a:latin typeface="ff3"/>
            </a:endParaRPr>
          </a:p>
        </p:txBody>
      </p:sp>
      <p:sp>
        <p:nvSpPr>
          <p:cNvPr id="3" name="Espace réservé du numéro de diapositive 2"/>
          <p:cNvSpPr>
            <a:spLocks noGrp="1"/>
          </p:cNvSpPr>
          <p:nvPr>
            <p:ph type="sldNum" sz="quarter" idx="12"/>
          </p:nvPr>
        </p:nvSpPr>
        <p:spPr/>
        <p:txBody>
          <a:bodyPr/>
          <a:lstStyle/>
          <a:p>
            <a:fld id="{D57F1E4F-1CFF-5643-939E-217C01CDF565}" type="slidenum">
              <a:rPr lang="en-US" smtClean="0"/>
              <a:pPr/>
              <a:t>61</a:t>
            </a:fld>
            <a:endParaRPr lang="en-US" dirty="0"/>
          </a:p>
        </p:txBody>
      </p:sp>
    </p:spTree>
    <p:extLst>
      <p:ext uri="{BB962C8B-B14F-4D97-AF65-F5344CB8AC3E}">
        <p14:creationId xmlns:p14="http://schemas.microsoft.com/office/powerpoint/2010/main" val="251982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13" end="1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771833"/>
            <a:ext cx="8596668" cy="1108364"/>
          </a:xfrm>
          <a:prstGeom prst="rect">
            <a:avLst/>
          </a:prstGeom>
        </p:spPr>
        <p:txBody>
          <a:bodyPr>
            <a:no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II. LES BREVETS</a:t>
            </a:r>
            <a:br>
              <a:rPr lang="fr-FR" sz="3200" dirty="0"/>
            </a:br>
            <a:r>
              <a:rPr lang="fr-FR" sz="3200" dirty="0"/>
              <a:t>1. </a:t>
            </a:r>
            <a:r>
              <a:rPr lang="fr-FR" sz="1800" b="1" u="sng" dirty="0"/>
              <a:t>Le domaine du brevetable et les conditions</a:t>
            </a:r>
            <a:br>
              <a:rPr lang="fr-FR" sz="3200" dirty="0"/>
            </a:br>
            <a:br>
              <a:rPr lang="fr-FR" sz="3200" dirty="0"/>
            </a:br>
            <a:endParaRPr lang="fr-FR" sz="3200" dirty="0"/>
          </a:p>
        </p:txBody>
      </p:sp>
      <p:sp>
        <p:nvSpPr>
          <p:cNvPr id="4" name="ZoneTexte 3"/>
          <p:cNvSpPr txBox="1"/>
          <p:nvPr/>
        </p:nvSpPr>
        <p:spPr>
          <a:xfrm>
            <a:off x="7746625" y="2144199"/>
            <a:ext cx="3171312" cy="2862322"/>
          </a:xfrm>
          <a:prstGeom prst="rect">
            <a:avLst/>
          </a:prstGeom>
          <a:solidFill>
            <a:schemeClr val="bg1"/>
          </a:solidFill>
        </p:spPr>
        <p:txBody>
          <a:bodyPr wrap="square" rtlCol="0">
            <a:spAutoFit/>
          </a:bodyPr>
          <a:lstStyle/>
          <a:p>
            <a:r>
              <a:rPr lang="fr-FR" dirty="0"/>
              <a:t> </a:t>
            </a:r>
            <a:r>
              <a:rPr lang="fr-FR" dirty="0">
                <a:solidFill>
                  <a:srgbClr val="FF0000"/>
                </a:solidFill>
              </a:rPr>
              <a:t>Logiciel brevetable </a:t>
            </a:r>
            <a:r>
              <a:rPr lang="fr-FR" dirty="0"/>
              <a:t>: le fonctionnement plus sûr d’un frein de voiture ou une communication plus rapide entre deux téléphones portables. </a:t>
            </a:r>
          </a:p>
          <a:p>
            <a:r>
              <a:rPr lang="fr-FR" dirty="0"/>
              <a:t>Tel n’est pas le cas d’un logiciel qui permet simplement d’effectuer des opérations plus rapidement ou d’améliorer l’efficacité d’un ordinateur.</a:t>
            </a:r>
          </a:p>
        </p:txBody>
      </p:sp>
      <p:sp>
        <p:nvSpPr>
          <p:cNvPr id="5" name="Rectangle 4"/>
          <p:cNvSpPr/>
          <p:nvPr/>
        </p:nvSpPr>
        <p:spPr>
          <a:xfrm>
            <a:off x="492482" y="507831"/>
            <a:ext cx="5707203" cy="369332"/>
          </a:xfrm>
          <a:prstGeom prst="rect">
            <a:avLst/>
          </a:prstGeom>
        </p:spPr>
        <p:txBody>
          <a:bodyPr wrap="none">
            <a:spAutoFit/>
          </a:bodyPr>
          <a:lstStyle/>
          <a:p>
            <a:r>
              <a:rPr lang="fr-FR" dirty="0">
                <a:hlinkClick r:id="rId2"/>
              </a:rPr>
              <a:t>https://www.economie.gouv.fr/entreprises/depot-brevet-inpi</a:t>
            </a:r>
            <a:endParaRPr lang="fr-FR" dirty="0"/>
          </a:p>
        </p:txBody>
      </p:sp>
      <p:pic>
        <p:nvPicPr>
          <p:cNvPr id="7" name="Image 6">
            <a:extLst>
              <a:ext uri="{FF2B5EF4-FFF2-40B4-BE49-F238E27FC236}">
                <a16:creationId xmlns:a16="http://schemas.microsoft.com/office/drawing/2014/main" id="{E94F7C90-70D7-40C3-85A0-C5B2A4E7DF04}"/>
              </a:ext>
            </a:extLst>
          </p:cNvPr>
          <p:cNvPicPr>
            <a:picLocks noChangeAspect="1"/>
          </p:cNvPicPr>
          <p:nvPr/>
        </p:nvPicPr>
        <p:blipFill>
          <a:blip r:embed="rId3"/>
          <a:stretch>
            <a:fillRect/>
          </a:stretch>
        </p:blipFill>
        <p:spPr>
          <a:xfrm>
            <a:off x="1151747" y="1880197"/>
            <a:ext cx="6293173" cy="4210266"/>
          </a:xfrm>
          <a:prstGeom prst="rect">
            <a:avLst/>
          </a:prstGeom>
        </p:spPr>
      </p:pic>
    </p:spTree>
    <p:extLst>
      <p:ext uri="{BB962C8B-B14F-4D97-AF65-F5344CB8AC3E}">
        <p14:creationId xmlns:p14="http://schemas.microsoft.com/office/powerpoint/2010/main" val="396360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5E9E625-B73A-4A2B-815A-AC8DCF0A7F53}"/>
              </a:ext>
            </a:extLst>
          </p:cNvPr>
          <p:cNvPicPr>
            <a:picLocks noChangeAspect="1"/>
          </p:cNvPicPr>
          <p:nvPr/>
        </p:nvPicPr>
        <p:blipFill>
          <a:blip r:embed="rId2"/>
          <a:stretch>
            <a:fillRect/>
          </a:stretch>
        </p:blipFill>
        <p:spPr>
          <a:xfrm>
            <a:off x="2139696" y="727735"/>
            <a:ext cx="7909560" cy="5404613"/>
          </a:xfrm>
          <a:prstGeom prst="rect">
            <a:avLst/>
          </a:prstGeom>
        </p:spPr>
      </p:pic>
    </p:spTree>
    <p:extLst>
      <p:ext uri="{BB962C8B-B14F-4D97-AF65-F5344CB8AC3E}">
        <p14:creationId xmlns:p14="http://schemas.microsoft.com/office/powerpoint/2010/main" val="17933118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3CCDF51-6C93-4569-8008-A08D1F4776CC}"/>
              </a:ext>
            </a:extLst>
          </p:cNvPr>
          <p:cNvPicPr>
            <a:picLocks noChangeAspect="1"/>
          </p:cNvPicPr>
          <p:nvPr/>
        </p:nvPicPr>
        <p:blipFill>
          <a:blip r:embed="rId2"/>
          <a:stretch>
            <a:fillRect/>
          </a:stretch>
        </p:blipFill>
        <p:spPr>
          <a:xfrm>
            <a:off x="2169355" y="802181"/>
            <a:ext cx="7870757" cy="5242003"/>
          </a:xfrm>
          <a:prstGeom prst="rect">
            <a:avLst/>
          </a:prstGeom>
        </p:spPr>
      </p:pic>
    </p:spTree>
    <p:extLst>
      <p:ext uri="{BB962C8B-B14F-4D97-AF65-F5344CB8AC3E}">
        <p14:creationId xmlns:p14="http://schemas.microsoft.com/office/powerpoint/2010/main" val="22331958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BA5DA92-CB06-4DB6-8D6D-3FA5788A1C75}"/>
              </a:ext>
            </a:extLst>
          </p:cNvPr>
          <p:cNvPicPr>
            <a:picLocks noChangeAspect="1"/>
          </p:cNvPicPr>
          <p:nvPr/>
        </p:nvPicPr>
        <p:blipFill>
          <a:blip r:embed="rId2"/>
          <a:stretch>
            <a:fillRect/>
          </a:stretch>
        </p:blipFill>
        <p:spPr>
          <a:xfrm>
            <a:off x="1636776" y="941833"/>
            <a:ext cx="8369863" cy="5323234"/>
          </a:xfrm>
          <a:prstGeom prst="rect">
            <a:avLst/>
          </a:prstGeom>
        </p:spPr>
      </p:pic>
    </p:spTree>
    <p:extLst>
      <p:ext uri="{BB962C8B-B14F-4D97-AF65-F5344CB8AC3E}">
        <p14:creationId xmlns:p14="http://schemas.microsoft.com/office/powerpoint/2010/main" val="16838087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988142" y="627985"/>
            <a:ext cx="9601200" cy="1171575"/>
          </a:xfrm>
        </p:spPr>
        <p:txBody>
          <a:bodyPr>
            <a:normAutofit fontScale="90000"/>
          </a:bodyPr>
          <a:lstStyle/>
          <a:p>
            <a:r>
              <a:rPr lang="fr-FR" b="1" dirty="0"/>
              <a:t>2. Un brevet en fonction des espaces géographiques</a:t>
            </a:r>
            <a:endParaRPr lang="fr-FR" dirty="0"/>
          </a:p>
        </p:txBody>
      </p:sp>
      <p:sp>
        <p:nvSpPr>
          <p:cNvPr id="5" name="Espace réservé du contenu 2"/>
          <p:cNvSpPr>
            <a:spLocks noGrp="1"/>
          </p:cNvSpPr>
          <p:nvPr>
            <p:ph idx="4294967295"/>
          </p:nvPr>
        </p:nvSpPr>
        <p:spPr>
          <a:xfrm>
            <a:off x="791754" y="1799560"/>
            <a:ext cx="10574337" cy="4512750"/>
          </a:xfrm>
        </p:spPr>
        <p:txBody>
          <a:bodyPr>
            <a:normAutofit fontScale="70000" lnSpcReduction="20000"/>
          </a:bodyPr>
          <a:lstStyle/>
          <a:p>
            <a:pPr marL="0" indent="0" algn="just">
              <a:lnSpc>
                <a:spcPct val="150000"/>
              </a:lnSpc>
              <a:buNone/>
            </a:pPr>
            <a:r>
              <a:rPr lang="fr-FR" dirty="0"/>
              <a:t>a</a:t>
            </a:r>
            <a:r>
              <a:rPr lang="fr-FR" u="sng" dirty="0"/>
              <a:t>. Le brevet français</a:t>
            </a:r>
            <a:endParaRPr lang="fr-FR" dirty="0"/>
          </a:p>
          <a:p>
            <a:pPr algn="just">
              <a:lnSpc>
                <a:spcPct val="150000"/>
              </a:lnSpc>
            </a:pPr>
            <a:r>
              <a:rPr lang="fr-FR" dirty="0"/>
              <a:t>Le demande doit être effectuée à </a:t>
            </a:r>
            <a:r>
              <a:rPr lang="fr-FR" dirty="0">
                <a:solidFill>
                  <a:srgbClr val="FF0000"/>
                </a:solidFill>
              </a:rPr>
              <a:t>l</a:t>
            </a:r>
            <a:r>
              <a:rPr lang="fr-FR" b="1" dirty="0">
                <a:solidFill>
                  <a:srgbClr val="FF0000"/>
                </a:solidFill>
              </a:rPr>
              <a:t>’INPI</a:t>
            </a:r>
            <a:r>
              <a:rPr lang="fr-FR" dirty="0">
                <a:solidFill>
                  <a:srgbClr val="FF0000"/>
                </a:solidFill>
              </a:rPr>
              <a:t> q</a:t>
            </a:r>
            <a:r>
              <a:rPr lang="fr-FR" dirty="0"/>
              <a:t>ui opère un contrôle complet de la régularité de la demande. Après son titulaire a 12 mois pour déposer une demande dans un autre pays signataire de la convention de l’union de Paris. </a:t>
            </a:r>
          </a:p>
          <a:p>
            <a:pPr marL="0" indent="0" algn="just">
              <a:lnSpc>
                <a:spcPct val="150000"/>
              </a:lnSpc>
              <a:buNone/>
            </a:pPr>
            <a:r>
              <a:rPr lang="fr-FR" u="sng" dirty="0"/>
              <a:t>b. Le brevet européen</a:t>
            </a:r>
            <a:endParaRPr lang="fr-FR" dirty="0"/>
          </a:p>
          <a:p>
            <a:pPr algn="just">
              <a:lnSpc>
                <a:spcPct val="150000"/>
              </a:lnSpc>
            </a:pPr>
            <a:r>
              <a:rPr lang="fr-FR" dirty="0"/>
              <a:t>Cette procédure permet au déposant de déposer une seule demande de brevet auprès de </a:t>
            </a:r>
            <a:r>
              <a:rPr lang="fr-FR" dirty="0">
                <a:solidFill>
                  <a:srgbClr val="FF0000"/>
                </a:solidFill>
              </a:rPr>
              <a:t>l’office européen des brevets (</a:t>
            </a:r>
            <a:r>
              <a:rPr lang="fr-FR" b="1" dirty="0">
                <a:solidFill>
                  <a:srgbClr val="FF0000"/>
                </a:solidFill>
              </a:rPr>
              <a:t>OEB</a:t>
            </a:r>
            <a:r>
              <a:rPr lang="fr-FR" dirty="0">
                <a:solidFill>
                  <a:srgbClr val="FF0000"/>
                </a:solidFill>
              </a:rPr>
              <a:t>). </a:t>
            </a:r>
            <a:r>
              <a:rPr lang="fr-FR" dirty="0"/>
              <a:t>Le déposant pourra désigner parmi les Etats signataires ceux pour lesquels il souhaite obtenir une protection. </a:t>
            </a:r>
          </a:p>
          <a:p>
            <a:pPr marL="0" indent="0" algn="just">
              <a:lnSpc>
                <a:spcPct val="150000"/>
              </a:lnSpc>
              <a:buNone/>
            </a:pPr>
            <a:r>
              <a:rPr lang="fr-FR" u="sng" dirty="0"/>
              <a:t>c. Le brevet international</a:t>
            </a:r>
            <a:endParaRPr lang="fr-FR" dirty="0"/>
          </a:p>
          <a:p>
            <a:pPr algn="just">
              <a:lnSpc>
                <a:spcPct val="150000"/>
              </a:lnSpc>
            </a:pPr>
            <a:r>
              <a:rPr lang="fr-FR" dirty="0"/>
              <a:t>A vocation internationale, une procédure permet de formuler une seule demande de brevet auprès du bureau international au sein de </a:t>
            </a:r>
            <a:r>
              <a:rPr lang="fr-FR" dirty="0">
                <a:solidFill>
                  <a:srgbClr val="FF0000"/>
                </a:solidFill>
              </a:rPr>
              <a:t>l’</a:t>
            </a:r>
            <a:r>
              <a:rPr lang="fr-FR" b="1" dirty="0">
                <a:solidFill>
                  <a:srgbClr val="FF0000"/>
                </a:solidFill>
              </a:rPr>
              <a:t>OMPI </a:t>
            </a:r>
            <a:r>
              <a:rPr lang="fr-FR" dirty="0">
                <a:solidFill>
                  <a:srgbClr val="FF0000"/>
                </a:solidFill>
              </a:rPr>
              <a:t>;</a:t>
            </a:r>
            <a:r>
              <a:rPr lang="fr-FR" dirty="0"/>
              <a:t> le demandeur mentionnera les pays dans lesquelles il souhaite être protégé. </a:t>
            </a:r>
          </a:p>
          <a:p>
            <a:pPr algn="just">
              <a:lnSpc>
                <a:spcPct val="150000"/>
              </a:lnSpc>
            </a:pPr>
            <a:endParaRPr lang="fr-FR" dirty="0"/>
          </a:p>
        </p:txBody>
      </p:sp>
      <p:pic>
        <p:nvPicPr>
          <p:cNvPr id="2" name="Image 1"/>
          <p:cNvPicPr>
            <a:picLocks noChangeAspect="1"/>
          </p:cNvPicPr>
          <p:nvPr/>
        </p:nvPicPr>
        <p:blipFill>
          <a:blip r:embed="rId2"/>
          <a:stretch>
            <a:fillRect/>
          </a:stretch>
        </p:blipFill>
        <p:spPr>
          <a:xfrm>
            <a:off x="8895288" y="1329229"/>
            <a:ext cx="1388286" cy="940661"/>
          </a:xfrm>
          <a:prstGeom prst="rect">
            <a:avLst/>
          </a:prstGeom>
        </p:spPr>
      </p:pic>
      <p:pic>
        <p:nvPicPr>
          <p:cNvPr id="3" name="Image 2"/>
          <p:cNvPicPr>
            <a:picLocks noChangeAspect="1"/>
          </p:cNvPicPr>
          <p:nvPr/>
        </p:nvPicPr>
        <p:blipFill>
          <a:blip r:embed="rId3"/>
          <a:stretch>
            <a:fillRect/>
          </a:stretch>
        </p:blipFill>
        <p:spPr>
          <a:xfrm>
            <a:off x="494082" y="5484025"/>
            <a:ext cx="2634129" cy="1373975"/>
          </a:xfrm>
          <a:prstGeom prst="rect">
            <a:avLst/>
          </a:prstGeom>
        </p:spPr>
      </p:pic>
    </p:spTree>
    <p:extLst>
      <p:ext uri="{BB962C8B-B14F-4D97-AF65-F5344CB8AC3E}">
        <p14:creationId xmlns:p14="http://schemas.microsoft.com/office/powerpoint/2010/main" val="75277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p:cNvSpPr txBox="1">
            <a:spLocks/>
          </p:cNvSpPr>
          <p:nvPr/>
        </p:nvSpPr>
        <p:spPr>
          <a:xfrm>
            <a:off x="677334" y="609600"/>
            <a:ext cx="8596668" cy="831273"/>
          </a:xfrm>
          <a:prstGeom prst="rect">
            <a:avLst/>
          </a:prstGeom>
        </p:spPr>
        <p:txBody>
          <a:bodyPr>
            <a:normAutofit fontScale="600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u="sng" dirty="0"/>
              <a:t>3. Prérogatives du brevet</a:t>
            </a:r>
            <a:br>
              <a:rPr lang="fr-FR" dirty="0"/>
            </a:br>
            <a:endParaRPr lang="fr-FR" dirty="0"/>
          </a:p>
        </p:txBody>
      </p:sp>
      <p:pic>
        <p:nvPicPr>
          <p:cNvPr id="3" name="Image 2"/>
          <p:cNvPicPr>
            <a:picLocks noChangeAspect="1"/>
          </p:cNvPicPr>
          <p:nvPr/>
        </p:nvPicPr>
        <p:blipFill>
          <a:blip r:embed="rId2"/>
          <a:stretch>
            <a:fillRect/>
          </a:stretch>
        </p:blipFill>
        <p:spPr>
          <a:xfrm>
            <a:off x="610468" y="1233055"/>
            <a:ext cx="10808276" cy="5126181"/>
          </a:xfrm>
          <a:prstGeom prst="rect">
            <a:avLst/>
          </a:prstGeom>
          <a:ln w="228600" cap="sq" cmpd="thickThin">
            <a:solidFill>
              <a:srgbClr val="FF0000"/>
            </a:solidFill>
            <a:prstDash val="solid"/>
            <a:miter lim="800000"/>
          </a:ln>
          <a:effectLst>
            <a:innerShdw blurRad="76200">
              <a:srgbClr val="000000"/>
            </a:innerShdw>
          </a:effectLst>
        </p:spPr>
      </p:pic>
    </p:spTree>
    <p:extLst>
      <p:ext uri="{BB962C8B-B14F-4D97-AF65-F5344CB8AC3E}">
        <p14:creationId xmlns:p14="http://schemas.microsoft.com/office/powerpoint/2010/main" val="25642690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3"/>
          <p:cNvPicPr>
            <a:picLocks noChangeAspect="1"/>
          </p:cNvPicPr>
          <p:nvPr/>
        </p:nvPicPr>
        <p:blipFill>
          <a:blip r:embed="rId2"/>
          <a:stretch>
            <a:fillRect/>
          </a:stretch>
        </p:blipFill>
        <p:spPr>
          <a:xfrm>
            <a:off x="781665" y="752168"/>
            <a:ext cx="10505447" cy="5422593"/>
          </a:xfrm>
          <a:prstGeom prst="rect">
            <a:avLst/>
          </a:prstGeom>
          <a:ln w="228600" cap="sq" cmpd="thickThin">
            <a:solidFill>
              <a:srgbClr val="FF0000"/>
            </a:solidFill>
            <a:prstDash val="solid"/>
            <a:miter lim="800000"/>
          </a:ln>
          <a:effectLst>
            <a:innerShdw blurRad="76200">
              <a:srgbClr val="000000"/>
            </a:innerShdw>
          </a:effectLst>
        </p:spPr>
      </p:pic>
      <p:sp>
        <p:nvSpPr>
          <p:cNvPr id="3" name="ZoneTexte 2"/>
          <p:cNvSpPr txBox="1"/>
          <p:nvPr/>
        </p:nvSpPr>
        <p:spPr>
          <a:xfrm>
            <a:off x="1026695" y="5502442"/>
            <a:ext cx="9881937" cy="481263"/>
          </a:xfrm>
          <a:prstGeom prst="rect">
            <a:avLst/>
          </a:prstGeom>
          <a:solidFill>
            <a:schemeClr val="bg1"/>
          </a:solidFill>
        </p:spPr>
        <p:txBody>
          <a:bodyPr wrap="square" rtlCol="0">
            <a:spAutoFit/>
          </a:bodyPr>
          <a:lstStyle/>
          <a:p>
            <a:endParaRPr lang="fr-FR" dirty="0"/>
          </a:p>
        </p:txBody>
      </p:sp>
    </p:spTree>
    <p:extLst>
      <p:ext uri="{BB962C8B-B14F-4D97-AF65-F5344CB8AC3E}">
        <p14:creationId xmlns:p14="http://schemas.microsoft.com/office/powerpoint/2010/main" val="31218900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9449" y="599091"/>
            <a:ext cx="10689021" cy="5663089"/>
          </a:xfrm>
          <a:prstGeom prst="rect">
            <a:avLst/>
          </a:prstGeom>
        </p:spPr>
        <p:txBody>
          <a:bodyPr wrap="square">
            <a:spAutoFit/>
          </a:bodyPr>
          <a:lstStyle/>
          <a:p>
            <a:pPr algn="just"/>
            <a:r>
              <a:rPr lang="fr-FR" sz="2400" dirty="0">
                <a:solidFill>
                  <a:srgbClr val="000000"/>
                </a:solidFill>
                <a:latin typeface="Calibri" panose="020F0502020204030204" pitchFamily="34" charset="0"/>
                <a:cs typeface="Calibri" panose="020F0502020204030204" pitchFamily="34" charset="0"/>
              </a:rPr>
              <a:t>2. Le secret</a:t>
            </a:r>
          </a:p>
          <a:p>
            <a:pPr algn="just"/>
            <a:endParaRPr lang="fr-FR" sz="1400" dirty="0">
              <a:solidFill>
                <a:srgbClr val="000000"/>
              </a:solidFill>
              <a:latin typeface="Calibri" panose="020F0502020204030204" pitchFamily="34" charset="0"/>
              <a:cs typeface="Calibri" panose="020F0502020204030204" pitchFamily="34" charset="0"/>
            </a:endParaRPr>
          </a:p>
          <a:p>
            <a:pPr marL="457200" indent="-457200" algn="just">
              <a:buAutoNum type="alphaUcPeriod"/>
            </a:pPr>
            <a:r>
              <a:rPr lang="fr-FR" sz="2400" dirty="0">
                <a:latin typeface="Calibri" panose="020F0502020204030204" pitchFamily="34" charset="0"/>
                <a:cs typeface="Calibri" panose="020F0502020204030204" pitchFamily="34" charset="0"/>
              </a:rPr>
              <a:t>La définition du secret</a:t>
            </a:r>
          </a:p>
          <a:p>
            <a:pPr algn="just"/>
            <a:endParaRPr lang="fr-FR" sz="2000" dirty="0">
              <a:solidFill>
                <a:srgbClr val="000000"/>
              </a:solidFill>
              <a:latin typeface="Calibri" panose="020F0502020204030204" pitchFamily="34" charset="0"/>
              <a:cs typeface="Calibri" panose="020F0502020204030204" pitchFamily="34" charset="0"/>
            </a:endParaRPr>
          </a:p>
          <a:p>
            <a:pPr algn="just"/>
            <a:r>
              <a:rPr lang="fr-FR" sz="2000" dirty="0">
                <a:solidFill>
                  <a:srgbClr val="000000"/>
                </a:solidFill>
                <a:latin typeface="+mj-lt"/>
                <a:cs typeface="Calibri" panose="020F0502020204030204" pitchFamily="34" charset="0"/>
              </a:rPr>
              <a:t>Selon l’INPI, le secret « </a:t>
            </a:r>
            <a:r>
              <a:rPr lang="fr-FR" sz="2000" b="1" dirty="0">
                <a:solidFill>
                  <a:srgbClr val="000000"/>
                </a:solidFill>
                <a:latin typeface="+mj-lt"/>
                <a:cs typeface="Calibri" panose="020F0502020204030204" pitchFamily="34" charset="0"/>
              </a:rPr>
              <a:t>consiste à ne pas diffuser dans le public les connaissances élaborées ou acquises </a:t>
            </a:r>
            <a:r>
              <a:rPr lang="fr-FR" sz="2000" dirty="0">
                <a:solidFill>
                  <a:srgbClr val="000000"/>
                </a:solidFill>
                <a:latin typeface="+mj-lt"/>
                <a:cs typeface="Calibri" panose="020F0502020204030204" pitchFamily="34" charset="0"/>
              </a:rPr>
              <a:t>». </a:t>
            </a:r>
          </a:p>
          <a:p>
            <a:pPr algn="just"/>
            <a:r>
              <a:rPr lang="fr-FR" sz="2000" dirty="0">
                <a:solidFill>
                  <a:srgbClr val="000000"/>
                </a:solidFill>
                <a:latin typeface="+mj-lt"/>
                <a:cs typeface="Calibri" panose="020F0502020204030204" pitchFamily="34" charset="0"/>
              </a:rPr>
              <a:t>Cela est utile surtout pour les inventions non brevetables car il concerne les inventions techniques ou non. La protection est sans limite dans le temps tant que le secret existe. </a:t>
            </a:r>
          </a:p>
          <a:p>
            <a:pPr algn="just"/>
            <a:endParaRPr lang="fr-FR" sz="2000" dirty="0">
              <a:solidFill>
                <a:srgbClr val="000000"/>
              </a:solidFill>
              <a:latin typeface="+mj-lt"/>
              <a:cs typeface="Calibri" panose="020F0502020204030204" pitchFamily="34" charset="0"/>
            </a:endParaRPr>
          </a:p>
          <a:p>
            <a:pPr algn="just"/>
            <a:r>
              <a:rPr lang="fr-FR" sz="2000" b="1" u="sng" dirty="0">
                <a:solidFill>
                  <a:srgbClr val="000000"/>
                </a:solidFill>
                <a:latin typeface="+mj-lt"/>
                <a:cs typeface="Calibri" panose="020F0502020204030204" pitchFamily="34" charset="0"/>
              </a:rPr>
              <a:t>Le secret permet de protéger :</a:t>
            </a:r>
          </a:p>
          <a:p>
            <a:pPr algn="just"/>
            <a:endParaRPr lang="fr-FR" sz="2000" b="1" u="sng" dirty="0">
              <a:solidFill>
                <a:srgbClr val="000000"/>
              </a:solidFill>
              <a:latin typeface="+mj-lt"/>
              <a:cs typeface="Calibri" panose="020F0502020204030204" pitchFamily="34" charset="0"/>
            </a:endParaRPr>
          </a:p>
          <a:p>
            <a:pPr algn="just"/>
            <a:r>
              <a:rPr lang="fr-FR" sz="2000" dirty="0">
                <a:solidFill>
                  <a:srgbClr val="000000"/>
                </a:solidFill>
                <a:latin typeface="+mj-lt"/>
                <a:cs typeface="Calibri" panose="020F0502020204030204" pitchFamily="34" charset="0"/>
              </a:rPr>
              <a:t>- Les connaissances organisationnelles ou commerciales</a:t>
            </a:r>
          </a:p>
          <a:p>
            <a:pPr algn="just"/>
            <a:r>
              <a:rPr lang="fr-FR" sz="2000" dirty="0">
                <a:solidFill>
                  <a:srgbClr val="000000"/>
                </a:solidFill>
                <a:latin typeface="+mj-lt"/>
                <a:cs typeface="Calibri" panose="020F0502020204030204" pitchFamily="34" charset="0"/>
              </a:rPr>
              <a:t>- Les procédés, formules de fabrication, connaissances techniques ou tout élément non breveté</a:t>
            </a:r>
          </a:p>
          <a:p>
            <a:pPr algn="just"/>
            <a:r>
              <a:rPr lang="fr-FR" sz="2000" dirty="0">
                <a:solidFill>
                  <a:srgbClr val="000000"/>
                </a:solidFill>
                <a:latin typeface="+mj-lt"/>
                <a:cs typeface="Calibri" panose="020F0502020204030204" pitchFamily="34" charset="0"/>
              </a:rPr>
              <a:t>- Les produits dont la diffusion ne révèle pas aux concurrents la composition ou le fonctionnement</a:t>
            </a:r>
          </a:p>
          <a:p>
            <a:pPr algn="just"/>
            <a:endParaRPr lang="fr-FR" sz="2000" b="0" i="0" dirty="0">
              <a:solidFill>
                <a:srgbClr val="000000"/>
              </a:solidFill>
              <a:effectLst/>
              <a:latin typeface="+mj-lt"/>
              <a:cs typeface="Calibri" panose="020F0502020204030204" pitchFamily="34" charset="0"/>
            </a:endParaRPr>
          </a:p>
          <a:p>
            <a:pPr algn="just"/>
            <a:r>
              <a:rPr lang="fr-FR" sz="2000" dirty="0">
                <a:solidFill>
                  <a:srgbClr val="000000"/>
                </a:solidFill>
                <a:latin typeface="+mj-lt"/>
                <a:sym typeface="Wingdings" panose="05000000000000000000" pitchFamily="2" charset="2"/>
              </a:rPr>
              <a:t></a:t>
            </a:r>
            <a:r>
              <a:rPr lang="fr-FR" sz="2000" dirty="0">
                <a:solidFill>
                  <a:srgbClr val="000000"/>
                </a:solidFill>
                <a:latin typeface="+mj-lt"/>
              </a:rPr>
              <a:t>MAIS </a:t>
            </a:r>
            <a:r>
              <a:rPr lang="fr-FR" sz="2000" dirty="0">
                <a:solidFill>
                  <a:srgbClr val="FF0000"/>
                </a:solidFill>
                <a:latin typeface="+mj-lt"/>
              </a:rPr>
              <a:t>le secret n’est pas un droit exclusif </a:t>
            </a:r>
            <a:r>
              <a:rPr lang="fr-FR" sz="2000" dirty="0">
                <a:solidFill>
                  <a:srgbClr val="000000"/>
                </a:solidFill>
                <a:latin typeface="+mj-lt"/>
              </a:rPr>
              <a:t>car si les concurrents découvrent l’invention, l’inventeur ne</a:t>
            </a:r>
          </a:p>
          <a:p>
            <a:pPr algn="just"/>
            <a:r>
              <a:rPr lang="fr-FR" sz="2000" dirty="0">
                <a:solidFill>
                  <a:srgbClr val="000000"/>
                </a:solidFill>
                <a:latin typeface="+mj-lt"/>
              </a:rPr>
              <a:t>peut pas les empêcher de la reproduite.</a:t>
            </a:r>
          </a:p>
          <a:p>
            <a:pPr algn="just"/>
            <a:endParaRPr lang="fr-FR" sz="2000" b="0" i="0" dirty="0">
              <a:solidFill>
                <a:srgbClr val="000000"/>
              </a:solidFill>
              <a:effectLst/>
              <a:latin typeface="Calibri" panose="020F0502020204030204" pitchFamily="34" charset="0"/>
              <a:cs typeface="Calibri" panose="020F0502020204030204" pitchFamily="34" charset="0"/>
            </a:endParaRPr>
          </a:p>
        </p:txBody>
      </p:sp>
      <p:sp>
        <p:nvSpPr>
          <p:cNvPr id="3" name="Espace réservé du numéro de diapositive 2"/>
          <p:cNvSpPr>
            <a:spLocks noGrp="1"/>
          </p:cNvSpPr>
          <p:nvPr>
            <p:ph type="sldNum" sz="quarter" idx="12"/>
          </p:nvPr>
        </p:nvSpPr>
        <p:spPr/>
        <p:txBody>
          <a:bodyPr/>
          <a:lstStyle/>
          <a:p>
            <a:fld id="{D57F1E4F-1CFF-5643-939E-217C01CDF565}" type="slidenum">
              <a:rPr lang="en-US" smtClean="0"/>
              <a:pPr/>
              <a:t>69</a:t>
            </a:fld>
            <a:endParaRPr lang="en-US" dirty="0"/>
          </a:p>
        </p:txBody>
      </p:sp>
    </p:spTree>
    <p:extLst>
      <p:ext uri="{BB962C8B-B14F-4D97-AF65-F5344CB8AC3E}">
        <p14:creationId xmlns:p14="http://schemas.microsoft.com/office/powerpoint/2010/main" val="1048218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4417" y="888319"/>
            <a:ext cx="10309122" cy="5724644"/>
          </a:xfrm>
          <a:prstGeom prst="rect">
            <a:avLst/>
          </a:prstGeom>
        </p:spPr>
        <p:txBody>
          <a:bodyPr wrap="square">
            <a:spAutoFit/>
          </a:bodyPr>
          <a:lstStyle/>
          <a:p>
            <a:r>
              <a:rPr lang="fr-FR" dirty="0">
                <a:solidFill>
                  <a:srgbClr val="000000"/>
                </a:solidFill>
                <a:latin typeface="+mj-lt"/>
              </a:rPr>
              <a:t>B. </a:t>
            </a:r>
            <a:r>
              <a:rPr lang="fr-FR" dirty="0">
                <a:latin typeface="+mj-lt"/>
              </a:rPr>
              <a:t>Les avantages et limites du secret</a:t>
            </a:r>
          </a:p>
          <a:p>
            <a:endParaRPr lang="fr-FR" dirty="0">
              <a:solidFill>
                <a:srgbClr val="000000"/>
              </a:solidFill>
              <a:latin typeface="+mj-lt"/>
            </a:endParaRPr>
          </a:p>
          <a:p>
            <a:pPr marL="285750" indent="-285750">
              <a:buFont typeface="Arial" panose="020B0604020202020204" pitchFamily="34" charset="0"/>
              <a:buChar char="•"/>
            </a:pPr>
            <a:r>
              <a:rPr lang="fr-FR" b="1" dirty="0">
                <a:solidFill>
                  <a:srgbClr val="000000"/>
                </a:solidFill>
                <a:latin typeface="+mj-lt"/>
              </a:rPr>
              <a:t>Avantages </a:t>
            </a:r>
          </a:p>
          <a:p>
            <a:endParaRPr lang="fr-FR" dirty="0">
              <a:solidFill>
                <a:srgbClr val="000000"/>
              </a:solidFill>
              <a:latin typeface="+mj-lt"/>
            </a:endParaRPr>
          </a:p>
          <a:p>
            <a:r>
              <a:rPr lang="fr-FR" dirty="0">
                <a:solidFill>
                  <a:srgbClr val="000000"/>
                </a:solidFill>
                <a:latin typeface="+mj-lt"/>
              </a:rPr>
              <a:t>- Il est utilisé surtout pour les inventions non brevetables </a:t>
            </a:r>
          </a:p>
          <a:p>
            <a:r>
              <a:rPr lang="fr-FR" dirty="0">
                <a:solidFill>
                  <a:srgbClr val="000000"/>
                </a:solidFill>
                <a:latin typeface="+mj-lt"/>
              </a:rPr>
              <a:t>- Faible coût</a:t>
            </a:r>
          </a:p>
          <a:p>
            <a:pPr marL="176213" indent="-176213">
              <a:buFontTx/>
              <a:buChar char="-"/>
            </a:pPr>
            <a:r>
              <a:rPr lang="fr-FR" dirty="0">
                <a:solidFill>
                  <a:srgbClr val="000000"/>
                </a:solidFill>
                <a:latin typeface="+mj-lt"/>
              </a:rPr>
              <a:t>Protection sans limite dans le temps tant que le secret n’est pas divulgué</a:t>
            </a:r>
          </a:p>
          <a:p>
            <a:pPr marL="285750" indent="-285750">
              <a:buFontTx/>
              <a:buChar char="-"/>
            </a:pPr>
            <a:endParaRPr lang="fr-FR" dirty="0">
              <a:solidFill>
                <a:srgbClr val="000000"/>
              </a:solidFill>
              <a:latin typeface="+mj-lt"/>
            </a:endParaRPr>
          </a:p>
          <a:p>
            <a:pPr marL="285750" indent="-285750">
              <a:buFont typeface="Arial" panose="020B0604020202020204" pitchFamily="34" charset="0"/>
              <a:buChar char="•"/>
            </a:pPr>
            <a:r>
              <a:rPr lang="fr-FR" b="1" dirty="0">
                <a:solidFill>
                  <a:srgbClr val="000000"/>
                </a:solidFill>
                <a:latin typeface="+mj-lt"/>
              </a:rPr>
              <a:t>Limites </a:t>
            </a:r>
          </a:p>
          <a:p>
            <a:pPr marL="285750" indent="-285750">
              <a:buFont typeface="Arial" panose="020B0604020202020204" pitchFamily="34" charset="0"/>
              <a:buChar char="•"/>
            </a:pPr>
            <a:endParaRPr lang="fr-FR" dirty="0">
              <a:solidFill>
                <a:srgbClr val="000000"/>
              </a:solidFill>
              <a:latin typeface="+mj-lt"/>
            </a:endParaRPr>
          </a:p>
          <a:p>
            <a:r>
              <a:rPr lang="fr-FR" dirty="0">
                <a:solidFill>
                  <a:srgbClr val="000000"/>
                </a:solidFill>
                <a:latin typeface="+mj-lt"/>
              </a:rPr>
              <a:t>-   </a:t>
            </a:r>
            <a:r>
              <a:rPr lang="fr-FR" sz="2000" dirty="0">
                <a:solidFill>
                  <a:srgbClr val="000000"/>
                </a:solidFill>
                <a:latin typeface="+mj-lt"/>
                <a:cs typeface="Calibri" panose="020F0502020204030204" pitchFamily="34" charset="0"/>
              </a:rPr>
              <a:t>Risque de divulgation</a:t>
            </a:r>
          </a:p>
          <a:p>
            <a:pPr marL="285750" indent="-285750">
              <a:buFontTx/>
              <a:buChar char="-"/>
            </a:pPr>
            <a:r>
              <a:rPr lang="fr-FR" sz="2000" dirty="0">
                <a:solidFill>
                  <a:srgbClr val="000000"/>
                </a:solidFill>
                <a:latin typeface="+mj-lt"/>
                <a:cs typeface="Calibri" panose="020F0502020204030204" pitchFamily="34" charset="0"/>
              </a:rPr>
              <a:t>Difficulté à prouver l’antériorité de l’invention</a:t>
            </a:r>
          </a:p>
          <a:p>
            <a:pPr marL="285750" indent="-285750">
              <a:buFontTx/>
              <a:buChar char="-"/>
            </a:pPr>
            <a:r>
              <a:rPr lang="fr-FR" sz="2000" dirty="0">
                <a:latin typeface="+mj-lt"/>
                <a:cs typeface="Calibri" panose="020F0502020204030204" pitchFamily="34" charset="0"/>
              </a:rPr>
              <a:t>Doser entre Brevet et Secret</a:t>
            </a:r>
          </a:p>
          <a:p>
            <a:endParaRPr lang="fr-FR" dirty="0">
              <a:latin typeface="+mj-lt"/>
            </a:endParaRPr>
          </a:p>
          <a:p>
            <a:pPr algn="just"/>
            <a:r>
              <a:rPr lang="fr-FR" b="1" i="1" dirty="0">
                <a:latin typeface="+mj-lt"/>
              </a:rPr>
              <a:t>L’INPI précise que « les procédés, les innovations techniques et le secret protège peuvent compléter ou prolonger une invention brevetée » </a:t>
            </a:r>
            <a:r>
              <a:rPr lang="fr-FR" b="1" i="1" dirty="0" err="1">
                <a:latin typeface="+mj-lt"/>
              </a:rPr>
              <a:t>càd</a:t>
            </a:r>
            <a:r>
              <a:rPr lang="fr-FR" b="1" i="1" dirty="0">
                <a:latin typeface="+mj-lt"/>
              </a:rPr>
              <a:t> que la loi prévoit que les entreprises puissent utiliser le brevet et le secret conjointement avec :</a:t>
            </a:r>
          </a:p>
          <a:p>
            <a:pPr algn="just"/>
            <a:r>
              <a:rPr lang="fr-FR" b="1" i="1" dirty="0">
                <a:latin typeface="+mj-lt"/>
              </a:rPr>
              <a:t>- Une utilisation successive dans le temps ou,</a:t>
            </a:r>
          </a:p>
          <a:p>
            <a:pPr algn="just"/>
            <a:r>
              <a:rPr lang="fr-FR" b="1" i="1" dirty="0">
                <a:latin typeface="+mj-lt"/>
              </a:rPr>
              <a:t>- Une utilisation complémentaire </a:t>
            </a:r>
          </a:p>
          <a:p>
            <a:endParaRPr lang="fr-FR" b="0" i="0" dirty="0">
              <a:solidFill>
                <a:srgbClr val="000000"/>
              </a:solidFill>
              <a:effectLst/>
              <a:latin typeface="ff3"/>
            </a:endParaRPr>
          </a:p>
        </p:txBody>
      </p:sp>
      <p:sp>
        <p:nvSpPr>
          <p:cNvPr id="3" name="Espace réservé du numéro de diapositive 2"/>
          <p:cNvSpPr>
            <a:spLocks noGrp="1"/>
          </p:cNvSpPr>
          <p:nvPr>
            <p:ph type="sldNum" sz="quarter" idx="12"/>
          </p:nvPr>
        </p:nvSpPr>
        <p:spPr/>
        <p:txBody>
          <a:bodyPr/>
          <a:lstStyle/>
          <a:p>
            <a:fld id="{D57F1E4F-1CFF-5643-939E-217C01CDF565}" type="slidenum">
              <a:rPr lang="en-US" smtClean="0"/>
              <a:pPr/>
              <a:t>70</a:t>
            </a:fld>
            <a:endParaRPr lang="en-US" dirty="0"/>
          </a:p>
        </p:txBody>
      </p:sp>
    </p:spTree>
    <p:extLst>
      <p:ext uri="{BB962C8B-B14F-4D97-AF65-F5344CB8AC3E}">
        <p14:creationId xmlns:p14="http://schemas.microsoft.com/office/powerpoint/2010/main" val="189078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5" end="1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D57F1E4F-1CFF-5643-939E-217C01CDF565}" type="slidenum">
              <a:rPr lang="en-US" smtClean="0"/>
              <a:pPr/>
              <a:t>71</a:t>
            </a:fld>
            <a:endParaRPr lang="en-US" dirty="0"/>
          </a:p>
        </p:txBody>
      </p:sp>
      <p:pic>
        <p:nvPicPr>
          <p:cNvPr id="4" name="Image 3">
            <a:extLst>
              <a:ext uri="{FF2B5EF4-FFF2-40B4-BE49-F238E27FC236}">
                <a16:creationId xmlns:a16="http://schemas.microsoft.com/office/drawing/2014/main" id="{780B886F-2677-4206-92EB-37D5536293F5}"/>
              </a:ext>
            </a:extLst>
          </p:cNvPr>
          <p:cNvPicPr>
            <a:picLocks noChangeAspect="1"/>
          </p:cNvPicPr>
          <p:nvPr/>
        </p:nvPicPr>
        <p:blipFill>
          <a:blip r:embed="rId2"/>
          <a:stretch>
            <a:fillRect/>
          </a:stretch>
        </p:blipFill>
        <p:spPr>
          <a:xfrm>
            <a:off x="2254052" y="1171459"/>
            <a:ext cx="7683895" cy="4515082"/>
          </a:xfrm>
          <a:prstGeom prst="rect">
            <a:avLst/>
          </a:prstGeom>
        </p:spPr>
      </p:pic>
    </p:spTree>
    <p:extLst>
      <p:ext uri="{BB962C8B-B14F-4D97-AF65-F5344CB8AC3E}">
        <p14:creationId xmlns:p14="http://schemas.microsoft.com/office/powerpoint/2010/main" val="9188072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BDB676-010E-41A2-9B68-EBBDE7A04BEE}"/>
              </a:ext>
            </a:extLst>
          </p:cNvPr>
          <p:cNvSpPr>
            <a:spLocks noGrp="1"/>
          </p:cNvSpPr>
          <p:nvPr>
            <p:ph type="title"/>
          </p:nvPr>
        </p:nvSpPr>
        <p:spPr/>
        <p:txBody>
          <a:bodyPr/>
          <a:lstStyle/>
          <a:p>
            <a:r>
              <a:rPr lang="fr-FR" dirty="0"/>
              <a:t>Biographie</a:t>
            </a:r>
          </a:p>
        </p:txBody>
      </p:sp>
      <p:sp>
        <p:nvSpPr>
          <p:cNvPr id="3" name="Espace réservé du contenu 2">
            <a:extLst>
              <a:ext uri="{FF2B5EF4-FFF2-40B4-BE49-F238E27FC236}">
                <a16:creationId xmlns:a16="http://schemas.microsoft.com/office/drawing/2014/main" id="{999A91B9-91D7-4FB8-83F2-40AC79D8E314}"/>
              </a:ext>
            </a:extLst>
          </p:cNvPr>
          <p:cNvSpPr>
            <a:spLocks noGrp="1"/>
          </p:cNvSpPr>
          <p:nvPr>
            <p:ph idx="1"/>
          </p:nvPr>
        </p:nvSpPr>
        <p:spPr/>
        <p:txBody>
          <a:bodyPr/>
          <a:lstStyle/>
          <a:p>
            <a:r>
              <a:rPr lang="fr-FR" dirty="0">
                <a:hlinkClick r:id="rId2"/>
              </a:rPr>
              <a:t>https://www.delsolavocats.com/IMG/pdf/jmj-42-marques_generiques-stephane_perrin.pdf</a:t>
            </a:r>
            <a:endParaRPr lang="fr-FR" dirty="0"/>
          </a:p>
          <a:p>
            <a:r>
              <a:rPr lang="fr-FR" dirty="0">
                <a:hlinkClick r:id="rId3"/>
              </a:rPr>
              <a:t>https://www.connaissancedesarts.com/marche-art/premiere-vente-aux-encheres-dun-tableau-realise-par-intelligence-artificielle-11107359/</a:t>
            </a:r>
            <a:endParaRPr lang="fr-FR" dirty="0"/>
          </a:p>
          <a:p>
            <a:r>
              <a:rPr lang="fr-FR" dirty="0">
                <a:hlinkClick r:id="rId4"/>
              </a:rPr>
              <a:t>https://www.inpi.fr/valoriser-vos-actifs/le-magazine-de-la-valorisation/secrets-ou-brevets-la-reponse-de-michelin</a:t>
            </a:r>
            <a:endParaRPr lang="fr-FR" dirty="0"/>
          </a:p>
          <a:p>
            <a:endParaRPr lang="fr-FR" dirty="0"/>
          </a:p>
          <a:p>
            <a:endParaRPr lang="fr-FR" dirty="0"/>
          </a:p>
        </p:txBody>
      </p:sp>
    </p:spTree>
    <p:extLst>
      <p:ext uri="{BB962C8B-B14F-4D97-AF65-F5344CB8AC3E}">
        <p14:creationId xmlns:p14="http://schemas.microsoft.com/office/powerpoint/2010/main" val="10110312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439103" y="2727434"/>
            <a:ext cx="1560787" cy="584775"/>
          </a:xfrm>
          <a:prstGeom prst="rect">
            <a:avLst/>
          </a:prstGeom>
          <a:noFill/>
        </p:spPr>
        <p:txBody>
          <a:bodyPr wrap="square" rtlCol="0">
            <a:spAutoFit/>
          </a:bodyPr>
          <a:lstStyle/>
          <a:p>
            <a:r>
              <a:rPr lang="fr-FR" sz="3200" dirty="0">
                <a:solidFill>
                  <a:srgbClr val="FF0000"/>
                </a:solidFill>
              </a:rPr>
              <a:t>FIN</a:t>
            </a:r>
          </a:p>
        </p:txBody>
      </p:sp>
    </p:spTree>
    <p:extLst>
      <p:ext uri="{BB962C8B-B14F-4D97-AF65-F5344CB8AC3E}">
        <p14:creationId xmlns:p14="http://schemas.microsoft.com/office/powerpoint/2010/main" val="299982359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Diapo étudiant">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Diapo étudiant" id="{B2CC90A3-5154-4363-A1E8-578FB5A4DD51}" vid="{DC1CD463-3777-45ED-99D6-3F1A88E43F8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Diapo étudiant</Template>
  <TotalTime>1193</TotalTime>
  <Words>4878</Words>
  <Application>Microsoft Office PowerPoint</Application>
  <PresentationFormat>Grand écran</PresentationFormat>
  <Paragraphs>333</Paragraphs>
  <Slides>73</Slides>
  <Notes>2</Notes>
  <HiddenSlides>0</HiddenSlides>
  <MMClips>2</MMClips>
  <ScaleCrop>false</ScaleCrop>
  <HeadingPairs>
    <vt:vector size="6" baseType="variant">
      <vt:variant>
        <vt:lpstr>Polices utilisées</vt:lpstr>
      </vt:variant>
      <vt:variant>
        <vt:i4>17</vt:i4>
      </vt:variant>
      <vt:variant>
        <vt:lpstr>Thème</vt:lpstr>
      </vt:variant>
      <vt:variant>
        <vt:i4>1</vt:i4>
      </vt:variant>
      <vt:variant>
        <vt:lpstr>Titres des diapositives</vt:lpstr>
      </vt:variant>
      <vt:variant>
        <vt:i4>73</vt:i4>
      </vt:variant>
    </vt:vector>
  </HeadingPairs>
  <TitlesOfParts>
    <vt:vector size="91" baseType="lpstr">
      <vt:lpstr>Arial</vt:lpstr>
      <vt:lpstr>Calibri</vt:lpstr>
      <vt:lpstr>DejaVu Sans</vt:lpstr>
      <vt:lpstr>ff11</vt:lpstr>
      <vt:lpstr>ff14</vt:lpstr>
      <vt:lpstr>ff1a</vt:lpstr>
      <vt:lpstr>ff3</vt:lpstr>
      <vt:lpstr>Garamond</vt:lpstr>
      <vt:lpstr>Liberation Sans</vt:lpstr>
      <vt:lpstr>Lohit Hindi</vt:lpstr>
      <vt:lpstr>Lucida Sans</vt:lpstr>
      <vt:lpstr>Open Sans</vt:lpstr>
      <vt:lpstr>Times New Roman</vt:lpstr>
      <vt:lpstr>Verdana</vt:lpstr>
      <vt:lpstr>WenQuanYi Micro Hei</vt:lpstr>
      <vt:lpstr>Wingdings</vt:lpstr>
      <vt:lpstr>Wingdings 2</vt:lpstr>
      <vt:lpstr>Diapo étudiant</vt:lpstr>
      <vt:lpstr>           Droit des TIC :  DOSSIER 1 : LA PROTECTION DES CRÉATEURS </vt:lpstr>
      <vt:lpstr>Présentation PowerPoint</vt:lpstr>
      <vt:lpstr>Présentation PowerPoint</vt:lpstr>
      <vt:lpstr>Présentation PowerPoint</vt:lpstr>
      <vt:lpstr>Des protections qui se superposent</vt:lpstr>
      <vt:lpstr>Présentation PowerPoint</vt:lpstr>
      <vt:lpstr>Présentation PowerPoint</vt:lpstr>
      <vt:lpstr>Partie 1 : La propriété littéraire et artistique </vt:lpstr>
      <vt:lpstr>Présentation PowerPoint</vt:lpstr>
      <vt:lpstr>Présentation PowerPoint</vt:lpstr>
      <vt:lpstr>Présentation PowerPoint</vt:lpstr>
      <vt:lpstr>Présentation PowerPoint</vt:lpstr>
      <vt:lpstr>Exemple</vt:lpstr>
      <vt:lpstr>Présentation PowerPoint</vt:lpstr>
      <vt:lpstr>Présentation PowerPoint</vt:lpstr>
      <vt:lpstr>Présentation PowerPoint</vt:lpstr>
      <vt:lpstr>Présentation PowerPoint</vt:lpstr>
      <vt:lpstr>Litige sur la paternité d’un logiciel </vt:lpstr>
      <vt:lpstr>Présentation PowerPoint</vt:lpstr>
      <vt:lpstr>Présentation PowerPoint</vt:lpstr>
      <vt:lpstr>Présentation PowerPoint</vt:lpstr>
      <vt:lpstr>4. Attributs d’ordre patrimonial </vt:lpstr>
      <vt:lpstr>Présentation PowerPoint</vt:lpstr>
      <vt:lpstr>Présentation PowerPoint</vt:lpstr>
      <vt:lpstr>Présentation PowerPoint</vt:lpstr>
      <vt:lpstr>Présentation PowerPoint</vt:lpstr>
      <vt:lpstr>Droit d’auteur et IA, compatibles ?</vt:lpstr>
      <vt:lpstr>b. Les exceptions au monopole</vt:lpstr>
      <vt:lpstr>Présentation PowerPoint</vt:lpstr>
      <vt:lpstr>Présentation PowerPoint</vt:lpstr>
      <vt:lpstr>Présentation PowerPoint</vt:lpstr>
      <vt:lpstr>6. Mise en œuvre du droit d’exploitation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II. LES ŒUVRES BENEFICIANT D’UN REGIME DE PROTECTION PARTICULIER </vt:lpstr>
      <vt:lpstr>Les éléments du logiciel protégés par le droit d’auteur</vt:lpstr>
      <vt:lpstr>Présentation PowerPoint</vt:lpstr>
      <vt:lpstr>Présentation PowerPoint</vt:lpstr>
      <vt:lpstr>Présentation PowerPoint</vt:lpstr>
      <vt:lpstr>Présentation PowerPoint</vt:lpstr>
      <vt:lpstr>2. Cas du logiciel libre</vt:lpstr>
      <vt:lpstr>Présentation PowerPoint</vt:lpstr>
      <vt:lpstr>Présentation PowerPoint</vt:lpstr>
      <vt:lpstr>Présentation PowerPoint</vt:lpstr>
      <vt:lpstr>Présentation PowerPoint</vt:lpstr>
      <vt:lpstr>Présentation PowerPoint</vt:lpstr>
      <vt:lpstr>Partie 2 : La propriété industrielle </vt:lpstr>
      <vt:lpstr>I. LES SIGNES DISTINCTIFS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2. Un brevet en fonction des espaces géographiques</vt:lpstr>
      <vt:lpstr>Présentation PowerPoint</vt:lpstr>
      <vt:lpstr>Présentation PowerPoint</vt:lpstr>
      <vt:lpstr>Présentation PowerPoint</vt:lpstr>
      <vt:lpstr>Présentation PowerPoint</vt:lpstr>
      <vt:lpstr>Présentation PowerPoint</vt:lpstr>
      <vt:lpstr>Biographie</vt:lpstr>
      <vt:lpstr>Présentation PowerPoint</vt:lpstr>
    </vt:vector>
  </TitlesOfParts>
  <Company>UCA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DOSSIER 2 : LA PROTECTION DES CRÉATEURS</dc:title>
  <dc:creator>Neddra CHATTI</dc:creator>
  <cp:lastModifiedBy>Neddra Chatti</cp:lastModifiedBy>
  <cp:revision>85</cp:revision>
  <dcterms:created xsi:type="dcterms:W3CDTF">2020-09-20T15:05:20Z</dcterms:created>
  <dcterms:modified xsi:type="dcterms:W3CDTF">2023-10-05T09:42:29Z</dcterms:modified>
</cp:coreProperties>
</file>