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B03AC8-F366-4B4B-A5F6-A5963A140B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4BF6307-E683-435F-98DE-6D18EB5B1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3E2247-4E6C-4EEE-8DF0-4E7545414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A437E-537F-4BF9-AE16-5CF90C8BD2E2}" type="datetimeFigureOut">
              <a:rPr lang="fr-FR" smtClean="0"/>
              <a:t>22/12/2021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2D6C38-4707-4EA6-A093-0E4A5B03E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148655-64DB-4EBB-B888-3B2528E28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B377-BF84-4495-A1B1-A1C16B731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2805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BB0810-9C51-4413-B95F-299022811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04E4D3-D4BD-4079-942B-32079C05F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47FE5B-DE54-4BC1-A1FB-BAE91765B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A437E-537F-4BF9-AE16-5CF90C8BD2E2}" type="datetimeFigureOut">
              <a:rPr lang="fr-FR" smtClean="0"/>
              <a:t>22/12/2021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88AC55-2CB2-4AA6-8B82-1558A1714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751B09-2D85-45C5-AB85-E051B56D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B377-BF84-4495-A1B1-A1C16B731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954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2AA5DC-BE15-49F6-B802-C6A5714C9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4B515E-BDE8-49D0-9941-1B7707E5D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8E119F-18BE-4A75-9E24-CBDD6DE7D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A437E-537F-4BF9-AE16-5CF90C8BD2E2}" type="datetimeFigureOut">
              <a:rPr lang="fr-FR" smtClean="0"/>
              <a:t>22/12/2021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09B01C-76D6-40D1-83AB-0A7067BD2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7FA097-130C-45D5-8ADC-1B1A30805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B377-BF84-4495-A1B1-A1C16B731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3781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0B3395-4B83-4A57-B959-4E679890E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8B545F-F356-4D8B-BDBF-97B6BC709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FC13D5A-424B-4504-9F51-99CB03A53F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0F4F8D0-5DC2-42DF-B73A-6A228846D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A437E-537F-4BF9-AE16-5CF90C8BD2E2}" type="datetimeFigureOut">
              <a:rPr lang="fr-FR" smtClean="0"/>
              <a:t>22/12/2021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4F0CD18-634D-4476-88AF-1B98887F5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A5E9F9-C3C6-45AB-8BC3-82918D0FB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B377-BF84-4495-A1B1-A1C16B731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984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E768E6-4B66-46A6-9030-3790AC165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981D62-6E88-4F0B-A7E8-F8AFC1D99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CC030F3-A6ED-44F7-80D4-70BDF093AC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5D75DD2-3680-473C-B300-15B11507B5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8C7AFB9-6C17-4740-9C19-E7C7F2E255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58D7F03-12FD-411B-9B4C-11DF9CCF2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A437E-537F-4BF9-AE16-5CF90C8BD2E2}" type="datetimeFigureOut">
              <a:rPr lang="fr-FR" smtClean="0"/>
              <a:t>22/12/2021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F6512E9-4258-4D63-99C4-5425ADFEE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5979AB1-3C28-4FF5-9760-5C0D984DB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B377-BF84-4495-A1B1-A1C16B731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2624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ED334B-B5B3-44D4-9AB3-F7E69D4A1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F500C6E-2A0D-415A-AEEE-5244B3DB4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A437E-537F-4BF9-AE16-5CF90C8BD2E2}" type="datetimeFigureOut">
              <a:rPr lang="fr-FR" smtClean="0"/>
              <a:t>22/12/2021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7CBD31E-913F-4914-9359-701EB7670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CF0DADE-B5B5-4A4C-966F-A63256B87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B377-BF84-4495-A1B1-A1C16B731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006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0C0A75E-77DE-4057-989B-801225206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A437E-537F-4BF9-AE16-5CF90C8BD2E2}" type="datetimeFigureOut">
              <a:rPr lang="fr-FR" smtClean="0"/>
              <a:t>22/12/2021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68F5D1F-E32E-4162-9228-16E01970A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9A47B0-FCC0-4326-BEF8-15957371D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B377-BF84-4495-A1B1-A1C16B731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0175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262A7-DE87-4E4E-BCA1-34F1950B6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94FF43-41AD-4143-9EC1-70E79EE17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3DC6A5B-7BC2-4314-B99F-0A9B9BA62A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4A27C1B-AB9E-4540-BD6C-E547987BD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A437E-537F-4BF9-AE16-5CF90C8BD2E2}" type="datetimeFigureOut">
              <a:rPr lang="fr-FR" smtClean="0"/>
              <a:t>22/12/2021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7EA7270-0F56-4356-BF82-C245BAA33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AE78B20-EA3C-4649-8046-8129F33B3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B377-BF84-4495-A1B1-A1C16B731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6956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4DAF7D-8E7D-42D8-AC85-0F2E36867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52F9629-656B-4D5B-88FC-57A6AF0D24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7AE8976-D6CD-4255-BFB8-3CEC7F7723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F650803-170F-4CF4-A402-7AF61E9C4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A437E-537F-4BF9-AE16-5CF90C8BD2E2}" type="datetimeFigureOut">
              <a:rPr lang="fr-FR" smtClean="0"/>
              <a:t>22/12/2021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C32EFA7-D09A-44BA-8E0C-F06733843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AF1704B-0A69-40BC-9E0D-EC0248E93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B377-BF84-4495-A1B1-A1C16B731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3551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7943AC-8D41-431E-98E6-3E94CD9EF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6FAEEF3-092E-4886-ADE7-2A2E52D19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FCAC35-6975-4AB2-8C92-E698D07A8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A437E-537F-4BF9-AE16-5CF90C8BD2E2}" type="datetimeFigureOut">
              <a:rPr lang="fr-FR" smtClean="0"/>
              <a:t>22/12/2021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8DEFB8-DEBF-4CCD-9F17-D47085CE3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40FD0E-A13C-4E54-BAC4-AF4A6859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B377-BF84-4495-A1B1-A1C16B731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3647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BE92F61-15E3-49B4-97C8-82EC9A229A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DAAC579-C71A-4AF2-A244-702DA40A29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A67383-A0F0-41AB-9E1F-901B67711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A437E-537F-4BF9-AE16-5CF90C8BD2E2}" type="datetimeFigureOut">
              <a:rPr lang="fr-FR" smtClean="0"/>
              <a:t>22/12/2021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A14B31-F84D-4BD7-9F24-56ACDAED8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AF4DB6-00DF-4B8B-B36A-D433B4519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B377-BF84-4495-A1B1-A1C16B731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6691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2FAB347-CA3B-457C-8D1B-973068663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81990F-6D88-4AED-948F-C60E8F966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376282-AA57-4385-919B-BA42C725CD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A437E-537F-4BF9-AE16-5CF90C8BD2E2}" type="datetimeFigureOut">
              <a:rPr lang="fr-FR" smtClean="0"/>
              <a:t>22/12/2021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72D4CD-462D-4118-B588-D1163E060E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CD919EB-0A06-4D2F-AC06-71A1E409D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7B377-BF84-4495-A1B1-A1C16B731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3603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33857C-1C32-4E5C-B458-F84E323362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Blazor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3D0EC2B-5DE5-4A8A-9750-995C513536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Microsoft Open Source – 2018</a:t>
            </a:r>
          </a:p>
          <a:p>
            <a:r>
              <a:rPr lang="fr-FR" dirty="0" err="1"/>
              <a:t>Blazor</a:t>
            </a:r>
            <a:r>
              <a:rPr lang="fr-FR" dirty="0"/>
              <a:t> (l'abréviation de Browser + </a:t>
            </a:r>
            <a:r>
              <a:rPr lang="fr-FR" dirty="0" err="1"/>
              <a:t>Razor</a:t>
            </a:r>
            <a:r>
              <a:rPr lang="fr-FR" dirty="0"/>
              <a:t>)</a:t>
            </a:r>
          </a:p>
          <a:p>
            <a:r>
              <a:rPr lang="fr-FR" dirty="0"/>
              <a:t>Multiple Platform</a:t>
            </a:r>
          </a:p>
        </p:txBody>
      </p:sp>
    </p:spTree>
    <p:extLst>
      <p:ext uri="{BB962C8B-B14F-4D97-AF65-F5344CB8AC3E}">
        <p14:creationId xmlns:p14="http://schemas.microsoft.com/office/powerpoint/2010/main" val="3368039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33857C-1C32-4E5C-B458-F84E32336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7028"/>
            <a:ext cx="9144000" cy="914255"/>
          </a:xfrm>
        </p:spPr>
        <p:txBody>
          <a:bodyPr>
            <a:normAutofit fontScale="90000"/>
          </a:bodyPr>
          <a:lstStyle/>
          <a:p>
            <a:r>
              <a:rPr lang="fr-FR" dirty="0"/>
              <a:t>Plusieurs versions de </a:t>
            </a:r>
            <a:r>
              <a:rPr lang="fr-FR" dirty="0" err="1"/>
              <a:t>Blazor</a:t>
            </a:r>
            <a:r>
              <a:rPr lang="fr-FR" dirty="0"/>
              <a:t> 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3D0EC2B-5DE5-4A8A-9750-995C513536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4877" y="1253674"/>
            <a:ext cx="1991096" cy="627855"/>
          </a:xfrm>
        </p:spPr>
        <p:txBody>
          <a:bodyPr/>
          <a:lstStyle/>
          <a:p>
            <a:pPr algn="l"/>
            <a:r>
              <a:rPr lang="fr-FR" dirty="0" err="1"/>
              <a:t>Blazor</a:t>
            </a:r>
            <a:r>
              <a:rPr lang="fr-FR" dirty="0"/>
              <a:t> Server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2CC137D-741D-4FC1-BBE6-869FD37B2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468" y="1987224"/>
            <a:ext cx="3718284" cy="151055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F408FC-5FCF-42D7-8DAF-46B2E49362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437" y="1737224"/>
            <a:ext cx="2963409" cy="2115480"/>
          </a:xfrm>
          <a:prstGeom prst="rect">
            <a:avLst/>
          </a:prstGeom>
        </p:spPr>
      </p:pic>
      <p:sp>
        <p:nvSpPr>
          <p:cNvPr id="14" name="Sous-titre 2">
            <a:extLst>
              <a:ext uri="{FF2B5EF4-FFF2-40B4-BE49-F238E27FC236}">
                <a16:creationId xmlns:a16="http://schemas.microsoft.com/office/drawing/2014/main" id="{E6970E87-787D-4C5F-9512-479FE21BFA2E}"/>
              </a:ext>
            </a:extLst>
          </p:cNvPr>
          <p:cNvSpPr txBox="1">
            <a:spLocks/>
          </p:cNvSpPr>
          <p:nvPr/>
        </p:nvSpPr>
        <p:spPr>
          <a:xfrm>
            <a:off x="1991750" y="1253673"/>
            <a:ext cx="2782784" cy="627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 err="1"/>
              <a:t>Blazor</a:t>
            </a:r>
            <a:r>
              <a:rPr lang="fr-FR" dirty="0"/>
              <a:t> </a:t>
            </a:r>
            <a:r>
              <a:rPr lang="fr-FR" dirty="0" err="1"/>
              <a:t>WebAssembly</a:t>
            </a: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DB57713-1CB1-4184-95D1-B7AA8E79A95B}"/>
              </a:ext>
            </a:extLst>
          </p:cNvPr>
          <p:cNvSpPr txBox="1"/>
          <p:nvPr/>
        </p:nvSpPr>
        <p:spPr>
          <a:xfrm>
            <a:off x="749867" y="3852704"/>
            <a:ext cx="427339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Vos </a:t>
            </a:r>
            <a:r>
              <a:rPr lang="fr-FR" dirty="0" err="1"/>
              <a:t>dlls</a:t>
            </a:r>
            <a:r>
              <a:rPr lang="fr-FR" dirty="0"/>
              <a:t> .NET sont envoyées directement au navigateur web et exécutées depuis celui-ci, comme n'importe quel fichier statique.</a:t>
            </a:r>
          </a:p>
          <a:p>
            <a:endParaRPr lang="fr-FR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C1E21"/>
                </a:solidFill>
                <a:effectLst/>
                <a:latin typeface="system-ui"/>
              </a:rPr>
              <a:t>Source code not accessible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C1E21"/>
                </a:solidFill>
                <a:effectLst/>
                <a:latin typeface="system-ui"/>
              </a:rPr>
              <a:t>All access executed in server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C1E21"/>
                </a:solidFill>
                <a:effectLst/>
                <a:latin typeface="system-ui"/>
              </a:rPr>
              <a:t>Requires high-performance servers</a:t>
            </a:r>
          </a:p>
          <a:p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F6EE72C-A57A-4F5B-B27C-CB9EFEE8FD49}"/>
              </a:ext>
            </a:extLst>
          </p:cNvPr>
          <p:cNvSpPr txBox="1"/>
          <p:nvPr/>
        </p:nvSpPr>
        <p:spPr>
          <a:xfrm>
            <a:off x="5535465" y="3683810"/>
            <a:ext cx="609501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Basé sur la </a:t>
            </a:r>
            <a:r>
              <a:rPr lang="fr-FR" dirty="0" err="1"/>
              <a:t>technology</a:t>
            </a:r>
            <a:r>
              <a:rPr lang="fr-FR" dirty="0"/>
              <a:t> </a:t>
            </a:r>
            <a:r>
              <a:rPr lang="fr-FR" dirty="0" err="1"/>
              <a:t>SignalR</a:t>
            </a:r>
            <a:r>
              <a:rPr lang="fr-FR" dirty="0"/>
              <a:t>, propose de conserver toute l'exécution de votre app côté serveur.</a:t>
            </a:r>
          </a:p>
          <a:p>
            <a:endParaRPr lang="fr-FR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C1E21"/>
                </a:solidFill>
                <a:effectLst/>
                <a:latin typeface="system-ui"/>
              </a:rPr>
              <a:t>Not supported on IE11 and old browser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C1E21"/>
                </a:solidFill>
                <a:effectLst/>
                <a:latin typeface="system-ui"/>
              </a:rPr>
              <a:t>API call possibly refused by firewall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C1E21"/>
                </a:solidFill>
                <a:effectLst/>
                <a:latin typeface="system-ui"/>
              </a:rPr>
              <a:t>Executed on the client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611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720419-AD02-4971-A30A-8225B0F7C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9592"/>
          </a:xfrm>
        </p:spPr>
        <p:txBody>
          <a:bodyPr/>
          <a:lstStyle/>
          <a:p>
            <a:r>
              <a:rPr lang="fr-FR" dirty="0" err="1"/>
              <a:t>Blazor</a:t>
            </a:r>
            <a:r>
              <a:rPr lang="fr-FR" dirty="0"/>
              <a:t> </a:t>
            </a:r>
            <a:r>
              <a:rPr lang="fr-FR" dirty="0" err="1"/>
              <a:t>WebAssembly</a:t>
            </a:r>
            <a:r>
              <a:rPr lang="fr-FR" dirty="0"/>
              <a:t>, plus de détail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D1C77A-FCC6-4CEA-95A9-7EF7AD62C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3793"/>
            <a:ext cx="10515600" cy="451262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fr-FR" dirty="0"/>
              <a:t>Application SPA (Single Page Application) classique tel que </a:t>
            </a:r>
            <a:r>
              <a:rPr lang="fr-FR" dirty="0" err="1"/>
              <a:t>React</a:t>
            </a:r>
            <a:r>
              <a:rPr lang="fr-FR" dirty="0"/>
              <a:t>, </a:t>
            </a:r>
            <a:r>
              <a:rPr lang="fr-FR" dirty="0" err="1"/>
              <a:t>Angular</a:t>
            </a:r>
            <a:r>
              <a:rPr lang="fr-FR" dirty="0"/>
              <a:t>, Vue.js, etc.</a:t>
            </a:r>
          </a:p>
          <a:p>
            <a:pPr>
              <a:lnSpc>
                <a:spcPct val="120000"/>
              </a:lnSpc>
            </a:pPr>
            <a:r>
              <a:rPr lang="fr-FR" dirty="0"/>
              <a:t>Comme son nom l'indique, </a:t>
            </a:r>
            <a:r>
              <a:rPr lang="fr-FR" dirty="0" err="1"/>
              <a:t>Blazor</a:t>
            </a:r>
            <a:r>
              <a:rPr lang="fr-FR" dirty="0"/>
              <a:t> repose sur la syntaxe </a:t>
            </a:r>
            <a:r>
              <a:rPr lang="fr-FR" dirty="0" err="1"/>
              <a:t>Razor</a:t>
            </a:r>
            <a:r>
              <a:rPr lang="fr-FR" dirty="0"/>
              <a:t> pour générer votre application web.</a:t>
            </a:r>
          </a:p>
          <a:p>
            <a:pPr>
              <a:lnSpc>
                <a:spcPct val="120000"/>
              </a:lnSpc>
            </a:pPr>
            <a:r>
              <a:rPr lang="fr-FR" dirty="0"/>
              <a:t>C'est pour cela que nous aurons besoin d'écrire des fichiers .</a:t>
            </a:r>
            <a:r>
              <a:rPr lang="fr-FR" dirty="0" err="1"/>
              <a:t>razor</a:t>
            </a:r>
            <a:r>
              <a:rPr lang="fr-FR" dirty="0"/>
              <a:t> et .</a:t>
            </a:r>
            <a:r>
              <a:rPr lang="fr-FR" dirty="0" err="1"/>
              <a:t>cs</a:t>
            </a:r>
            <a:r>
              <a:rPr lang="fr-FR" dirty="0"/>
              <a:t>, ainsi que les classiques fichiers .</a:t>
            </a:r>
            <a:r>
              <a:rPr lang="fr-FR" dirty="0" err="1"/>
              <a:t>css</a:t>
            </a:r>
            <a:r>
              <a:rPr lang="fr-FR" dirty="0"/>
              <a:t> pour la partie design.</a:t>
            </a:r>
          </a:p>
          <a:p>
            <a:pPr>
              <a:lnSpc>
                <a:spcPct val="120000"/>
              </a:lnSpc>
            </a:pPr>
            <a:r>
              <a:rPr lang="fr-FR" dirty="0"/>
              <a:t>Les fichiers seront compilés avec </a:t>
            </a:r>
            <a:r>
              <a:rPr lang="fr-FR" dirty="0" err="1"/>
              <a:t>MSBuild</a:t>
            </a:r>
            <a:r>
              <a:rPr lang="fr-FR" dirty="0"/>
              <a:t> pour générer des fichiers .</a:t>
            </a:r>
            <a:r>
              <a:rPr lang="fr-FR" dirty="0" err="1"/>
              <a:t>css</a:t>
            </a:r>
            <a:r>
              <a:rPr lang="fr-FR" dirty="0"/>
              <a:t> et .dll, reposant sur </a:t>
            </a:r>
            <a:r>
              <a:rPr lang="fr-FR" dirty="0" err="1"/>
              <a:t>WebAssembly</a:t>
            </a:r>
            <a:r>
              <a:rPr lang="fr-FR" dirty="0"/>
              <a:t> pour accéder au DOM et faire le rendu de l'application web.</a:t>
            </a:r>
          </a:p>
          <a:p>
            <a:pPr>
              <a:lnSpc>
                <a:spcPct val="120000"/>
              </a:lnSpc>
            </a:pPr>
            <a:r>
              <a:rPr lang="fr-FR" dirty="0"/>
              <a:t>Point le plus évident : Étant donné que l'application </a:t>
            </a:r>
            <a:r>
              <a:rPr lang="fr-FR" dirty="0" err="1"/>
              <a:t>Blazor</a:t>
            </a:r>
            <a:r>
              <a:rPr lang="fr-FR" dirty="0"/>
              <a:t> est écrite en C#, le partage de code entre les parties clientes et serveurs sont évidemment très simples, et l'on obtient accès aux packages </a:t>
            </a:r>
            <a:r>
              <a:rPr lang="fr-FR" dirty="0" err="1"/>
              <a:t>NuGet</a:t>
            </a:r>
            <a:r>
              <a:rPr lang="fr-FR" dirty="0"/>
              <a:t> également, etc.!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1456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720419-AD02-4971-A30A-8225B0F7C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9592"/>
          </a:xfrm>
        </p:spPr>
        <p:txBody>
          <a:bodyPr/>
          <a:lstStyle/>
          <a:p>
            <a:r>
              <a:rPr lang="fr-FR" dirty="0"/>
              <a:t>Créer ma première application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D1C77A-FCC6-4CEA-95A9-7EF7AD62C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3793"/>
            <a:ext cx="10515600" cy="451262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dotnet new </a:t>
            </a:r>
            <a:r>
              <a:rPr lang="en-US" dirty="0" err="1"/>
              <a:t>blazorwasm</a:t>
            </a:r>
            <a:r>
              <a:rPr lang="en-US" dirty="0"/>
              <a:t> -o </a:t>
            </a:r>
            <a:r>
              <a:rPr lang="en-US" dirty="0" err="1"/>
              <a:t>MyBeautifulFirstApp</a:t>
            </a:r>
            <a:endParaRPr lang="fr-FR" dirty="0"/>
          </a:p>
        </p:txBody>
      </p:sp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C67E5803-FF5C-41CD-AD08-8F23E6B4F1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639490"/>
              </p:ext>
            </p:extLst>
          </p:nvPr>
        </p:nvGraphicFramePr>
        <p:xfrm>
          <a:off x="1390650" y="2379663"/>
          <a:ext cx="9410700" cy="209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Image" r:id="rId3" imgW="12444120" imgH="2768040" progId="Photoshop.Image.13">
                  <p:embed/>
                </p:oleObj>
              </mc:Choice>
              <mc:Fallback>
                <p:oleObj name="Image" r:id="rId3" imgW="12444120" imgH="27680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90650" y="2379663"/>
                        <a:ext cx="9410700" cy="2095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6168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720419-AD02-4971-A30A-8225B0F7C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9592"/>
          </a:xfrm>
        </p:spPr>
        <p:txBody>
          <a:bodyPr/>
          <a:lstStyle/>
          <a:p>
            <a:r>
              <a:rPr lang="fr-FR" dirty="0"/>
              <a:t>Lancer ma première application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D1C77A-FCC6-4CEA-95A9-7EF7AD62C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1622"/>
            <a:ext cx="10515600" cy="508849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cd </a:t>
            </a:r>
            <a:r>
              <a:rPr lang="en-US" dirty="0" err="1"/>
              <a:t>MyBeautifulFirstApp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dotnet run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 err="1"/>
              <a:t>Ouvrir</a:t>
            </a:r>
            <a:r>
              <a:rPr lang="en-US" dirty="0"/>
              <a:t> dans le </a:t>
            </a:r>
            <a:r>
              <a:rPr lang="en-US" dirty="0" err="1"/>
              <a:t>navigateur</a:t>
            </a:r>
            <a:r>
              <a:rPr lang="en-US" dirty="0"/>
              <a:t> : https://localhost:5001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995C911-1FEB-43FC-9267-83ADB41B3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0" y="2864128"/>
            <a:ext cx="9334500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846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720419-AD02-4971-A30A-8225B0F7C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9592"/>
          </a:xfrm>
        </p:spPr>
        <p:txBody>
          <a:bodyPr/>
          <a:lstStyle/>
          <a:p>
            <a:r>
              <a:rPr lang="fr-FR" dirty="0"/>
              <a:t>Anatomie de l’application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D1C77A-FCC6-4CEA-95A9-7EF7AD62C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1622"/>
            <a:ext cx="10515600" cy="5088495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fr-FR" dirty="0"/>
              <a:t>Basé ASP.NET </a:t>
            </a:r>
            <a:r>
              <a:rPr lang="fr-FR" dirty="0" err="1"/>
              <a:t>Core</a:t>
            </a:r>
            <a:r>
              <a:rPr lang="fr-FR" dirty="0"/>
              <a:t> classique, un fichier "</a:t>
            </a:r>
            <a:r>
              <a:rPr lang="fr-FR" dirty="0" err="1"/>
              <a:t>Program.cs</a:t>
            </a:r>
            <a:r>
              <a:rPr lang="fr-FR" dirty="0"/>
              <a:t>" appellera un fichier "</a:t>
            </a:r>
            <a:r>
              <a:rPr lang="fr-FR" dirty="0" err="1"/>
              <a:t>Startup.cs</a:t>
            </a:r>
            <a:r>
              <a:rPr lang="fr-FR" dirty="0"/>
              <a:t>". En charge de référencer le composant racine </a:t>
            </a:r>
            <a:r>
              <a:rPr lang="fr-FR" dirty="0" err="1"/>
              <a:t>Blazor</a:t>
            </a:r>
            <a:r>
              <a:rPr lang="fr-FR" dirty="0"/>
              <a:t>, appelé par convention App.</a:t>
            </a:r>
          </a:p>
          <a:p>
            <a:pPr>
              <a:lnSpc>
                <a:spcPct val="120000"/>
              </a:lnSpc>
            </a:pPr>
            <a:r>
              <a:rPr lang="fr-FR" dirty="0"/>
              <a:t>Pour la partie </a:t>
            </a:r>
            <a:r>
              <a:rPr lang="fr-FR" dirty="0" err="1"/>
              <a:t>Blazor</a:t>
            </a:r>
            <a:r>
              <a:rPr lang="fr-FR" dirty="0"/>
              <a:t>, un fichier "</a:t>
            </a:r>
            <a:r>
              <a:rPr lang="fr-FR" dirty="0" err="1"/>
              <a:t>App.razor</a:t>
            </a:r>
            <a:r>
              <a:rPr lang="fr-FR" dirty="0"/>
              <a:t>" définissant le composant racine, ainsi qu'une page par défaut, généralement appelée </a:t>
            </a:r>
            <a:r>
              <a:rPr lang="fr-FR" dirty="0" err="1"/>
              <a:t>Index.razor</a:t>
            </a:r>
            <a:r>
              <a:rPr lang="fr-FR" dirty="0"/>
              <a:t>, placée à l'intérieur d'un dossier Pages.</a:t>
            </a:r>
          </a:p>
          <a:p>
            <a:pPr>
              <a:lnSpc>
                <a:spcPct val="120000"/>
              </a:lnSpc>
            </a:pPr>
            <a:r>
              <a:rPr lang="fr-FR" dirty="0"/>
              <a:t>Pour finir, un fichier liant tout ça "index.html", contenu dans le dossier </a:t>
            </a:r>
            <a:r>
              <a:rPr lang="fr-FR" dirty="0" err="1"/>
              <a:t>wwwroot</a:t>
            </a:r>
            <a:r>
              <a:rPr lang="fr-FR" dirty="0"/>
              <a:t>. </a:t>
            </a:r>
          </a:p>
          <a:p>
            <a:pPr>
              <a:lnSpc>
                <a:spcPct val="120000"/>
              </a:lnSpc>
            </a:pPr>
            <a:r>
              <a:rPr lang="fr-FR" dirty="0"/>
              <a:t>Dans ce fichier, on trouvera notamment une référence vers le </a:t>
            </a:r>
            <a:r>
              <a:rPr lang="fr-FR" dirty="0" err="1"/>
              <a:t>framework</a:t>
            </a:r>
            <a:r>
              <a:rPr lang="fr-FR" dirty="0"/>
              <a:t> blazor.webassembly.js qui permettra de charger le runtime dans sa version </a:t>
            </a:r>
            <a:r>
              <a:rPr lang="fr-FR" dirty="0" err="1"/>
              <a:t>webassembly</a:t>
            </a:r>
            <a:r>
              <a:rPr lang="fr-FR" dirty="0"/>
              <a:t>, ainsi que toutes les librairies .NET (.dll).</a:t>
            </a:r>
          </a:p>
          <a:p>
            <a:pPr>
              <a:lnSpc>
                <a:spcPct val="120000"/>
              </a:lnSpc>
            </a:pPr>
            <a:r>
              <a:rPr lang="fr-FR" dirty="0"/>
              <a:t>Ci-dessous un petit récapitulatif de tous les fichiers mentionnés :</a:t>
            </a:r>
          </a:p>
          <a:p>
            <a:pPr lvl="1">
              <a:lnSpc>
                <a:spcPct val="120000"/>
              </a:lnSpc>
            </a:pPr>
            <a:r>
              <a:rPr lang="fr-FR" dirty="0"/>
              <a:t>Un fichier .</a:t>
            </a:r>
            <a:r>
              <a:rPr lang="fr-FR" dirty="0" err="1"/>
              <a:t>csproj</a:t>
            </a:r>
            <a:r>
              <a:rPr lang="fr-FR" dirty="0"/>
              <a:t> de projet C#,</a:t>
            </a:r>
          </a:p>
          <a:p>
            <a:pPr lvl="1">
              <a:lnSpc>
                <a:spcPct val="120000"/>
              </a:lnSpc>
            </a:pPr>
            <a:r>
              <a:rPr lang="fr-FR" dirty="0"/>
              <a:t>Un fichier d'entrée </a:t>
            </a:r>
            <a:r>
              <a:rPr lang="fr-FR" dirty="0" err="1"/>
              <a:t>Program.cs</a:t>
            </a:r>
            <a:r>
              <a:rPr lang="fr-FR" dirty="0"/>
              <a:t>,</a:t>
            </a:r>
          </a:p>
          <a:p>
            <a:pPr lvl="1">
              <a:lnSpc>
                <a:spcPct val="120000"/>
              </a:lnSpc>
            </a:pPr>
            <a:r>
              <a:rPr lang="fr-FR" dirty="0"/>
              <a:t>Un fichier </a:t>
            </a:r>
            <a:r>
              <a:rPr lang="fr-FR" dirty="0" err="1"/>
              <a:t>Startup.cs</a:t>
            </a:r>
            <a:r>
              <a:rPr lang="fr-FR" dirty="0"/>
              <a:t>,</a:t>
            </a:r>
          </a:p>
          <a:p>
            <a:pPr lvl="1">
              <a:lnSpc>
                <a:spcPct val="120000"/>
              </a:lnSpc>
            </a:pPr>
            <a:r>
              <a:rPr lang="fr-FR" dirty="0"/>
              <a:t>Un composant </a:t>
            </a:r>
            <a:r>
              <a:rPr lang="fr-FR" dirty="0" err="1"/>
              <a:t>Blazor</a:t>
            </a:r>
            <a:r>
              <a:rPr lang="fr-FR" dirty="0"/>
              <a:t> racine défini dans un fichier </a:t>
            </a:r>
            <a:r>
              <a:rPr lang="fr-FR" dirty="0" err="1"/>
              <a:t>App.razor</a:t>
            </a:r>
            <a:r>
              <a:rPr lang="fr-FR" dirty="0"/>
              <a:t>,</a:t>
            </a:r>
          </a:p>
          <a:p>
            <a:pPr lvl="1">
              <a:lnSpc>
                <a:spcPct val="120000"/>
              </a:lnSpc>
            </a:pPr>
            <a:r>
              <a:rPr lang="fr-FR" dirty="0"/>
              <a:t>Une page </a:t>
            </a:r>
            <a:r>
              <a:rPr lang="fr-FR" dirty="0" err="1"/>
              <a:t>Index.razor</a:t>
            </a:r>
            <a:r>
              <a:rPr lang="fr-FR" dirty="0"/>
              <a:t> définie dans un dossier Pages (par convention),</a:t>
            </a:r>
          </a:p>
          <a:p>
            <a:pPr lvl="1">
              <a:lnSpc>
                <a:spcPct val="120000"/>
              </a:lnSpc>
            </a:pPr>
            <a:r>
              <a:rPr lang="fr-FR" dirty="0"/>
              <a:t>Puis finalement un fichier index.html à l'intérieur du dossier </a:t>
            </a:r>
            <a:r>
              <a:rPr lang="fr-FR" dirty="0" err="1"/>
              <a:t>wwwroot</a:t>
            </a:r>
            <a:r>
              <a:rPr lang="fr-FR" dirty="0"/>
              <a:t> qui sera le point d'entrée.</a:t>
            </a:r>
          </a:p>
        </p:txBody>
      </p:sp>
    </p:spTree>
    <p:extLst>
      <p:ext uri="{BB962C8B-B14F-4D97-AF65-F5344CB8AC3E}">
        <p14:creationId xmlns:p14="http://schemas.microsoft.com/office/powerpoint/2010/main" val="3048270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720419-AD02-4971-A30A-8225B0F7C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9592"/>
          </a:xfrm>
        </p:spPr>
        <p:txBody>
          <a:bodyPr/>
          <a:lstStyle/>
          <a:p>
            <a:r>
              <a:rPr lang="fr-FR" dirty="0"/>
              <a:t>Héberger une application </a:t>
            </a:r>
            <a:r>
              <a:rPr lang="fr-FR" dirty="0" err="1"/>
              <a:t>Blazor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D1C77A-FCC6-4CEA-95A9-7EF7AD62C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1622"/>
            <a:ext cx="10515600" cy="508849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fr-FR" dirty="0"/>
              <a:t>Serveur IIS</a:t>
            </a:r>
          </a:p>
          <a:p>
            <a:pPr lvl="1">
              <a:lnSpc>
                <a:spcPct val="120000"/>
              </a:lnSpc>
            </a:pPr>
            <a:r>
              <a:rPr lang="fr-FR" dirty="0" err="1"/>
              <a:t>Blazor</a:t>
            </a:r>
            <a:r>
              <a:rPr lang="fr-FR" dirty="0"/>
              <a:t> offre une intégration "out-of-the-box", et fournit un fichier </a:t>
            </a:r>
            <a:r>
              <a:rPr lang="fr-FR" dirty="0" err="1"/>
              <a:t>web.config</a:t>
            </a:r>
            <a:r>
              <a:rPr lang="fr-FR" dirty="0"/>
              <a:t> nécessaire pour l'hébergement, retrouvable directement parmi les fichiers de publication de notre application. l'</a:t>
            </a:r>
            <a:r>
              <a:rPr lang="fr-FR" dirty="0" err="1"/>
              <a:t>installtion</a:t>
            </a:r>
            <a:r>
              <a:rPr lang="fr-FR" dirty="0"/>
              <a:t> du module URL Rewrite est nécessaire.</a:t>
            </a:r>
          </a:p>
          <a:p>
            <a:pPr>
              <a:lnSpc>
                <a:spcPct val="120000"/>
              </a:lnSpc>
            </a:pPr>
            <a:r>
              <a:rPr lang="fr-FR" dirty="0"/>
              <a:t>Docker conteneur</a:t>
            </a:r>
          </a:p>
          <a:p>
            <a:pPr lvl="1">
              <a:lnSpc>
                <a:spcPct val="120000"/>
              </a:lnSpc>
            </a:pPr>
            <a:r>
              <a:rPr lang="fr-FR" dirty="0"/>
              <a:t>Grâce à un fichier </a:t>
            </a:r>
            <a:r>
              <a:rPr lang="fr-FR" dirty="0" err="1"/>
              <a:t>Dockerfile</a:t>
            </a:r>
            <a:r>
              <a:rPr lang="fr-FR" dirty="0"/>
              <a:t>, utiliser les serveurs Nginx ou Apache.</a:t>
            </a:r>
          </a:p>
          <a:p>
            <a:pPr>
              <a:lnSpc>
                <a:spcPct val="120000"/>
              </a:lnSpc>
            </a:pPr>
            <a:r>
              <a:rPr lang="fr-FR" dirty="0"/>
              <a:t>Azure Blob Storage</a:t>
            </a:r>
          </a:p>
          <a:p>
            <a:pPr lvl="1">
              <a:lnSpc>
                <a:spcPct val="120000"/>
              </a:lnSpc>
            </a:pPr>
            <a:r>
              <a:rPr lang="fr-FR" dirty="0"/>
              <a:t>Utilisation de la fonctionnalité </a:t>
            </a:r>
            <a:r>
              <a:rPr lang="fr-FR" dirty="0" err="1"/>
              <a:t>Static</a:t>
            </a:r>
            <a:r>
              <a:rPr lang="fr-FR" dirty="0"/>
              <a:t> </a:t>
            </a:r>
            <a:r>
              <a:rPr lang="fr-FR" dirty="0" err="1"/>
              <a:t>website</a:t>
            </a:r>
            <a:r>
              <a:rPr lang="fr-FR" dirty="0"/>
              <a:t> qui permet d'exposer les fichiers contenus dans le stockage en http.</a:t>
            </a:r>
          </a:p>
          <a:p>
            <a:pPr>
              <a:lnSpc>
                <a:spcPct val="120000"/>
              </a:lnSpc>
            </a:pPr>
            <a:r>
              <a:rPr lang="fr-FR" dirty="0" err="1"/>
              <a:t>Github</a:t>
            </a:r>
            <a:r>
              <a:rPr lang="fr-FR" dirty="0"/>
              <a:t> pages</a:t>
            </a:r>
          </a:p>
          <a:p>
            <a:pPr lvl="1">
              <a:lnSpc>
                <a:spcPct val="120000"/>
              </a:lnSpc>
            </a:pPr>
            <a:r>
              <a:rPr lang="fr-FR" dirty="0"/>
              <a:t>Avec quelque modification, il est possible d'</a:t>
            </a:r>
            <a:r>
              <a:rPr lang="fr-FR" dirty="0" err="1"/>
              <a:t>heberger</a:t>
            </a:r>
            <a:r>
              <a:rPr lang="fr-FR" dirty="0"/>
              <a:t> des applications </a:t>
            </a:r>
            <a:r>
              <a:rPr lang="fr-FR" dirty="0" err="1"/>
              <a:t>Blazor</a:t>
            </a:r>
            <a:r>
              <a:rPr lang="fr-FR" dirty="0"/>
              <a:t>.</a:t>
            </a:r>
          </a:p>
          <a:p>
            <a:pPr>
              <a:lnSpc>
                <a:spcPct val="120000"/>
              </a:lnSpc>
            </a:pPr>
            <a:r>
              <a:rPr lang="fr-FR" dirty="0"/>
              <a:t>ASP.NET </a:t>
            </a:r>
            <a:r>
              <a:rPr lang="fr-FR" dirty="0" err="1"/>
              <a:t>Core</a:t>
            </a:r>
            <a:endParaRPr lang="fr-FR" dirty="0"/>
          </a:p>
          <a:p>
            <a:pPr lvl="1">
              <a:lnSpc>
                <a:spcPct val="120000"/>
              </a:lnSpc>
            </a:pPr>
            <a:r>
              <a:rPr lang="fr-FR" dirty="0"/>
              <a:t>La meilleure option pour héberger </a:t>
            </a:r>
            <a:r>
              <a:rPr lang="fr-FR" dirty="0" err="1"/>
              <a:t>Blazor</a:t>
            </a:r>
            <a:r>
              <a:rPr lang="fr-FR" dirty="0"/>
              <a:t> reste l'application </a:t>
            </a:r>
            <a:r>
              <a:rPr lang="fr-FR" dirty="0" err="1"/>
              <a:t>aspnetcore</a:t>
            </a:r>
            <a:r>
              <a:rPr lang="fr-FR" dirty="0"/>
              <a:t> avec un serveur </a:t>
            </a:r>
            <a:r>
              <a:rPr lang="fr-FR" dirty="0" err="1"/>
              <a:t>Kestrel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2608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720419-AD02-4971-A30A-8225B0F7C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9592"/>
          </a:xfrm>
        </p:spPr>
        <p:txBody>
          <a:bodyPr/>
          <a:lstStyle/>
          <a:p>
            <a:r>
              <a:rPr lang="fr-FR" dirty="0"/>
              <a:t>Design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D1C77A-FCC6-4CEA-95A9-7EF7AD62C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1622"/>
            <a:ext cx="10515600" cy="508849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fr-FR" dirty="0"/>
              <a:t>Le système graphique par défaut de </a:t>
            </a:r>
            <a:r>
              <a:rPr lang="fr-FR" dirty="0" err="1"/>
              <a:t>blazor</a:t>
            </a:r>
            <a:r>
              <a:rPr lang="fr-FR" dirty="0"/>
              <a:t> est « Bootstrap v4.3.1 »</a:t>
            </a:r>
          </a:p>
          <a:p>
            <a:pPr>
              <a:lnSpc>
                <a:spcPct val="120000"/>
              </a:lnSpc>
            </a:pPr>
            <a:r>
              <a:rPr lang="fr-FR" dirty="0"/>
              <a:t>Example</a:t>
            </a:r>
          </a:p>
          <a:p>
            <a:pPr>
              <a:lnSpc>
                <a:spcPct val="120000"/>
              </a:lnSpc>
            </a:pP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AAD4B80-5C61-49EA-B36F-673C5457D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4882" y="2130812"/>
            <a:ext cx="8468918" cy="431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77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720419-AD02-4971-A30A-8225B0F7C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9592"/>
          </a:xfrm>
        </p:spPr>
        <p:txBody>
          <a:bodyPr/>
          <a:lstStyle/>
          <a:p>
            <a:r>
              <a:rPr lang="fr-FR" dirty="0"/>
              <a:t>Binding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D1C77A-FCC6-4CEA-95A9-7EF7AD62C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1622"/>
            <a:ext cx="10515600" cy="508849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fr-FR" dirty="0" err="1"/>
              <a:t>Razor</a:t>
            </a:r>
            <a:r>
              <a:rPr lang="fr-FR" dirty="0"/>
              <a:t> fournit des fonctionnalités de liaison de données avec @bind.</a:t>
            </a:r>
          </a:p>
          <a:p>
            <a:pPr>
              <a:lnSpc>
                <a:spcPct val="120000"/>
              </a:lnSpc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261D068-D4CF-48FA-B09A-C1924D70D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2721253"/>
            <a:ext cx="6096000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347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720419-AD02-4971-A30A-8225B0F7C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9592"/>
          </a:xfrm>
        </p:spPr>
        <p:txBody>
          <a:bodyPr/>
          <a:lstStyle/>
          <a:p>
            <a:r>
              <a:rPr lang="fr-FR" dirty="0"/>
              <a:t>Emplacement du code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18D1D5F3-7C51-465D-BCAF-30A09DE7DA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9845" y="2608637"/>
            <a:ext cx="1390650" cy="390525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316A1F3-1611-4954-A392-70CB66ECF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0680" y="2532436"/>
            <a:ext cx="1676400" cy="542925"/>
          </a:xfrm>
          <a:prstGeom prst="rect">
            <a:avLst/>
          </a:prstGeom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518EF85A-190B-41AF-AE83-1E21F567C8FC}"/>
              </a:ext>
            </a:extLst>
          </p:cNvPr>
          <p:cNvSpPr/>
          <p:nvPr/>
        </p:nvSpPr>
        <p:spPr>
          <a:xfrm>
            <a:off x="5245648" y="2662704"/>
            <a:ext cx="484094" cy="2823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F2126AF-795F-41C1-9580-ECA9830747A1}"/>
              </a:ext>
            </a:extLst>
          </p:cNvPr>
          <p:cNvSpPr txBox="1"/>
          <p:nvPr/>
        </p:nvSpPr>
        <p:spPr>
          <a:xfrm>
            <a:off x="955964" y="1341912"/>
            <a:ext cx="98734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Par défaut le code se trouve dans la page .</a:t>
            </a:r>
            <a:r>
              <a:rPr lang="fr-FR" dirty="0" err="1"/>
              <a:t>razor</a:t>
            </a:r>
            <a:endParaRPr lang="fr-FR" dirty="0"/>
          </a:p>
          <a:p>
            <a:endParaRPr lang="fr-FR" dirty="0"/>
          </a:p>
          <a:p>
            <a:r>
              <a:rPr lang="fr-FR" dirty="0"/>
              <a:t>Afin de séparer le code et le design de vos pages, il faut créer un fichier de classe contenant votre code.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159A4EC-4709-41F1-BE45-B3BCAAEF5965}"/>
              </a:ext>
            </a:extLst>
          </p:cNvPr>
          <p:cNvSpPr txBox="1"/>
          <p:nvPr/>
        </p:nvSpPr>
        <p:spPr>
          <a:xfrm>
            <a:off x="1074717" y="3336966"/>
            <a:ext cx="95773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Pour faire cela il vous suffit juste de créer une nouvelle classe avec le nom « </a:t>
            </a:r>
            <a:r>
              <a:rPr lang="fr-FR" dirty="0" err="1"/>
              <a:t>MyRazorPage.razor.cs</a:t>
            </a:r>
            <a:r>
              <a:rPr lang="fr-FR" dirty="0"/>
              <a:t> ».</a:t>
            </a:r>
          </a:p>
          <a:p>
            <a:r>
              <a:rPr lang="fr-FR" dirty="0"/>
              <a:t>Celle-ci doit être partiel :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2446C38-7D61-404B-8F05-70E0C29844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5170" y="3949699"/>
            <a:ext cx="324802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11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720419-AD02-4971-A30A-8225B0F7C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9592"/>
          </a:xfrm>
        </p:spPr>
        <p:txBody>
          <a:bodyPr/>
          <a:lstStyle/>
          <a:p>
            <a:r>
              <a:rPr lang="fr-FR" dirty="0"/>
              <a:t>Navigation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F2126AF-795F-41C1-9580-ECA9830747A1}"/>
              </a:ext>
            </a:extLst>
          </p:cNvPr>
          <p:cNvSpPr txBox="1"/>
          <p:nvPr/>
        </p:nvSpPr>
        <p:spPr>
          <a:xfrm>
            <a:off x="955964" y="1341912"/>
            <a:ext cx="403879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Déclarer l’url de la page :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Naviguer vers une page à partir du code :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6993339-E608-4268-8646-899087CE2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696" y="1842451"/>
            <a:ext cx="1381125" cy="23812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86172B9-0638-444D-9FDC-948012351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4696" y="3086434"/>
            <a:ext cx="48006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72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720419-AD02-4971-A30A-8225B0F7C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9592"/>
          </a:xfrm>
        </p:spPr>
        <p:txBody>
          <a:bodyPr/>
          <a:lstStyle/>
          <a:p>
            <a:r>
              <a:rPr lang="fr-FR" dirty="0"/>
              <a:t>Créer une nouvelle page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F2126AF-795F-41C1-9580-ECA9830747A1}"/>
              </a:ext>
            </a:extLst>
          </p:cNvPr>
          <p:cNvSpPr txBox="1"/>
          <p:nvPr/>
        </p:nvSpPr>
        <p:spPr>
          <a:xfrm>
            <a:off x="955964" y="1341912"/>
            <a:ext cx="9273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Pour créer une nouvelle page, rien de plus simple, il suffit de créer un nouveau composent </a:t>
            </a:r>
            <a:r>
              <a:rPr lang="fr-FR" dirty="0" err="1"/>
              <a:t>Razor</a:t>
            </a:r>
            <a:r>
              <a:rPr lang="fr-FR" dirty="0"/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1E4640-F7E1-45D1-9BA6-53F5B9400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5575" y="1978438"/>
            <a:ext cx="6800850" cy="19907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F90B53-ACC9-4C4F-ACDC-8CD2CE860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437" y="4630263"/>
            <a:ext cx="3667125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4806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712</Words>
  <Application>Microsoft Office PowerPoint</Application>
  <PresentationFormat>Grand écran</PresentationFormat>
  <Paragraphs>76</Paragraphs>
  <Slides>12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system-ui</vt:lpstr>
      <vt:lpstr>Thème Office</vt:lpstr>
      <vt:lpstr>Adobe Photoshop Image</vt:lpstr>
      <vt:lpstr>Blazor</vt:lpstr>
      <vt:lpstr>Plusieurs versions de Blazor ?</vt:lpstr>
      <vt:lpstr>Blazor WebAssembly, plus de détail</vt:lpstr>
      <vt:lpstr>Créer ma première application</vt:lpstr>
      <vt:lpstr>Lancer ma première application</vt:lpstr>
      <vt:lpstr>Anatomie de l’application</vt:lpstr>
      <vt:lpstr>Héberger une application Blazor</vt:lpstr>
      <vt:lpstr>Design</vt:lpstr>
      <vt:lpstr>Binding</vt:lpstr>
      <vt:lpstr>Emplacement du code</vt:lpstr>
      <vt:lpstr>Navigation</vt:lpstr>
      <vt:lpstr>Créer une nouvelle page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Blazor</dc:title>
  <dc:creator>Julien Riboulet</dc:creator>
  <cp:lastModifiedBy>Julien Riboulet</cp:lastModifiedBy>
  <cp:revision>17</cp:revision>
  <dcterms:created xsi:type="dcterms:W3CDTF">2021-12-22T07:00:45Z</dcterms:created>
  <dcterms:modified xsi:type="dcterms:W3CDTF">2021-12-22T10:35:54Z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9e9a456-2778-4ca9-be06-1190b1e1118a_Enabled">
    <vt:lpwstr>true</vt:lpwstr>
  </property>
  <property fmtid="{D5CDD505-2E9C-101B-9397-08002B2CF9AE}" pid="3" name="MSIP_Label_09e9a456-2778-4ca9-be06-1190b1e1118a_SetDate">
    <vt:lpwstr>2021-12-22T07:00:45Z</vt:lpwstr>
  </property>
  <property fmtid="{D5CDD505-2E9C-101B-9397-08002B2CF9AE}" pid="4" name="MSIP_Label_09e9a456-2778-4ca9-be06-1190b1e1118a_Method">
    <vt:lpwstr>Standard</vt:lpwstr>
  </property>
  <property fmtid="{D5CDD505-2E9C-101B-9397-08002B2CF9AE}" pid="5" name="MSIP_Label_09e9a456-2778-4ca9-be06-1190b1e1118a_Name">
    <vt:lpwstr>D3</vt:lpwstr>
  </property>
  <property fmtid="{D5CDD505-2E9C-101B-9397-08002B2CF9AE}" pid="6" name="MSIP_Label_09e9a456-2778-4ca9-be06-1190b1e1118a_SiteId">
    <vt:lpwstr>658ba197-6c73-4fea-91bd-1c7d8de6bf2c</vt:lpwstr>
  </property>
  <property fmtid="{D5CDD505-2E9C-101B-9397-08002B2CF9AE}" pid="7" name="MSIP_Label_09e9a456-2778-4ca9-be06-1190b1e1118a_ActionId">
    <vt:lpwstr>88f62f74-4a66-4ff3-9987-859a1f229c7a</vt:lpwstr>
  </property>
  <property fmtid="{D5CDD505-2E9C-101B-9397-08002B2CF9AE}" pid="8" name="MSIP_Label_09e9a456-2778-4ca9-be06-1190b1e1118a_ContentBits">
    <vt:lpwstr>0</vt:lpwstr>
  </property>
</Properties>
</file>